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69" r:id="rId2"/>
  </p:sldMasterIdLst>
  <p:sldIdLst>
    <p:sldId id="257" r:id="rId3"/>
    <p:sldId id="258" r:id="rId4"/>
    <p:sldId id="259" r:id="rId5"/>
    <p:sldId id="261" r:id="rId6"/>
    <p:sldId id="298" r:id="rId7"/>
    <p:sldId id="260" r:id="rId8"/>
    <p:sldId id="256" r:id="rId9"/>
    <p:sldId id="271" r:id="rId10"/>
    <p:sldId id="288" r:id="rId11"/>
    <p:sldId id="286" r:id="rId12"/>
    <p:sldId id="285" r:id="rId13"/>
    <p:sldId id="268" r:id="rId14"/>
    <p:sldId id="269" r:id="rId15"/>
    <p:sldId id="270" r:id="rId16"/>
    <p:sldId id="331" r:id="rId17"/>
    <p:sldId id="332" r:id="rId18"/>
    <p:sldId id="337" r:id="rId19"/>
    <p:sldId id="338" r:id="rId20"/>
    <p:sldId id="329" r:id="rId21"/>
    <p:sldId id="335" r:id="rId22"/>
    <p:sldId id="295" r:id="rId23"/>
    <p:sldId id="267" r:id="rId24"/>
    <p:sldId id="339" r:id="rId25"/>
    <p:sldId id="340" r:id="rId26"/>
    <p:sldId id="300" r:id="rId27"/>
    <p:sldId id="301" r:id="rId28"/>
    <p:sldId id="302" r:id="rId29"/>
    <p:sldId id="303" r:id="rId30"/>
    <p:sldId id="304" r:id="rId31"/>
    <p:sldId id="305" r:id="rId32"/>
    <p:sldId id="306" r:id="rId33"/>
    <p:sldId id="307" r:id="rId34"/>
    <p:sldId id="334" r:id="rId35"/>
    <p:sldId id="328" r:id="rId36"/>
    <p:sldId id="315" r:id="rId37"/>
    <p:sldId id="324" r:id="rId38"/>
    <p:sldId id="325" r:id="rId39"/>
    <p:sldId id="326" r:id="rId40"/>
    <p:sldId id="316" r:id="rId41"/>
    <p:sldId id="317" r:id="rId42"/>
    <p:sldId id="318" r:id="rId43"/>
    <p:sldId id="319" r:id="rId44"/>
    <p:sldId id="320" r:id="rId45"/>
    <p:sldId id="321" r:id="rId46"/>
    <p:sldId id="322" r:id="rId47"/>
    <p:sldId id="323" r:id="rId4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4" autoAdjust="0"/>
    <p:restoredTop sz="86386" autoAdjust="0"/>
  </p:normalViewPr>
  <p:slideViewPr>
    <p:cSldViewPr snapToGrid="0">
      <p:cViewPr varScale="1">
        <p:scale>
          <a:sx n="93" d="100"/>
          <a:sy n="93" d="100"/>
        </p:scale>
        <p:origin x="2130" y="90"/>
      </p:cViewPr>
      <p:guideLst/>
    </p:cSldViewPr>
  </p:slideViewPr>
  <p:outlineViewPr>
    <p:cViewPr>
      <p:scale>
        <a:sx n="33" d="100"/>
        <a:sy n="33" d="100"/>
      </p:scale>
      <p:origin x="0" y="-143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_rels/data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19228D-916D-4A7A-BA51-8B5979E856EA}" type="doc">
      <dgm:prSet loTypeId="urn:microsoft.com/office/officeart/2005/8/layout/venn1" loCatId="relationship" qsTypeId="urn:microsoft.com/office/officeart/2005/8/quickstyle/simple2" qsCatId="simple" csTypeId="urn:microsoft.com/office/officeart/2005/8/colors/colorful1" csCatId="colorful" phldr="1"/>
      <dgm:spPr/>
      <dgm:t>
        <a:bodyPr/>
        <a:lstStyle/>
        <a:p>
          <a:endParaRPr lang="en-US"/>
        </a:p>
      </dgm:t>
    </dgm:pt>
    <dgm:pt modelId="{70F33802-1B75-4D9B-ACAF-FA830203A033}">
      <dgm:prSet/>
      <dgm:spPr>
        <a:xfrm>
          <a:off x="4025049" y="0"/>
          <a:ext cx="2008300" cy="1074747"/>
        </a:xfrm>
      </dgm:spPr>
      <dgm:t>
        <a:bodyPr/>
        <a:lstStyle/>
        <a:p>
          <a:pPr rtl="0"/>
          <a:r>
            <a:rPr lang="en-US">
              <a:latin typeface="Rockwell" panose="02060603020205020403"/>
              <a:ea typeface="+mn-ea"/>
              <a:cs typeface="+mn-cs"/>
            </a:rPr>
            <a:t>Extends the life of building systems and components.</a:t>
          </a:r>
        </a:p>
      </dgm:t>
    </dgm:pt>
    <dgm:pt modelId="{61853EDA-BBC9-4AD6-8D96-E7147EDEBD9A}" type="parTrans" cxnId="{A50AFE6C-19BD-4EAE-9A38-4902060885CA}">
      <dgm:prSet/>
      <dgm:spPr/>
      <dgm:t>
        <a:bodyPr/>
        <a:lstStyle/>
        <a:p>
          <a:endParaRPr lang="en-US"/>
        </a:p>
      </dgm:t>
    </dgm:pt>
    <dgm:pt modelId="{B4BEC5E5-6E00-4384-9983-05F78DB3BA30}" type="sibTrans" cxnId="{A50AFE6C-19BD-4EAE-9A38-4902060885CA}">
      <dgm:prSet/>
      <dgm:spPr/>
      <dgm:t>
        <a:bodyPr/>
        <a:lstStyle/>
        <a:p>
          <a:endParaRPr lang="en-US"/>
        </a:p>
      </dgm:t>
    </dgm:pt>
    <dgm:pt modelId="{76BA2208-8B36-4B2A-A9DB-F6FD23E2316C}">
      <dgm:prSet/>
      <dgm:spPr>
        <a:xfrm>
          <a:off x="6635840" y="1021010"/>
          <a:ext cx="1898756" cy="1182222"/>
        </a:xfrm>
      </dgm:spPr>
      <dgm:t>
        <a:bodyPr/>
        <a:lstStyle/>
        <a:p>
          <a:pPr rtl="0"/>
          <a:r>
            <a:rPr lang="en-US">
              <a:latin typeface="Rockwell" panose="02060603020205020403"/>
              <a:ea typeface="+mn-ea"/>
              <a:cs typeface="+mn-cs"/>
            </a:rPr>
            <a:t>Preventative Maintenance performed on time reduces premature failure of equipment.</a:t>
          </a:r>
        </a:p>
      </dgm:t>
    </dgm:pt>
    <dgm:pt modelId="{885DF631-4FD6-46D9-85F0-81CA10C72C3D}" type="parTrans" cxnId="{8AB3AE62-1F9E-4521-8DB9-49DF836AA6A1}">
      <dgm:prSet/>
      <dgm:spPr/>
      <dgm:t>
        <a:bodyPr/>
        <a:lstStyle/>
        <a:p>
          <a:endParaRPr lang="en-US"/>
        </a:p>
      </dgm:t>
    </dgm:pt>
    <dgm:pt modelId="{FBC250BB-E124-4E12-BA0F-D3AB7B5A50E5}" type="sibTrans" cxnId="{8AB3AE62-1F9E-4521-8DB9-49DF836AA6A1}">
      <dgm:prSet/>
      <dgm:spPr/>
      <dgm:t>
        <a:bodyPr/>
        <a:lstStyle/>
        <a:p>
          <a:endParaRPr lang="en-US"/>
        </a:p>
      </dgm:t>
    </dgm:pt>
    <dgm:pt modelId="{5BB928B1-4F0E-41B5-81FD-B185219DA91F}">
      <dgm:prSet/>
      <dgm:spPr>
        <a:xfrm>
          <a:off x="6818413" y="2525657"/>
          <a:ext cx="1862242" cy="1262828"/>
        </a:xfrm>
      </dgm:spPr>
      <dgm:t>
        <a:bodyPr/>
        <a:lstStyle/>
        <a:p>
          <a:pPr rtl="0"/>
          <a:r>
            <a:rPr lang="en-US">
              <a:latin typeface="Rockwell" panose="02060603020205020403"/>
              <a:ea typeface="+mn-ea"/>
              <a:cs typeface="+mn-cs"/>
            </a:rPr>
            <a:t>Protects the county’s investments in  equipment and building materials.</a:t>
          </a:r>
        </a:p>
      </dgm:t>
    </dgm:pt>
    <dgm:pt modelId="{69EE78E9-3BA6-454B-B435-E10C395BF76D}" type="parTrans" cxnId="{951363CA-7ABE-4D55-91DF-F4421990248E}">
      <dgm:prSet/>
      <dgm:spPr/>
      <dgm:t>
        <a:bodyPr/>
        <a:lstStyle/>
        <a:p>
          <a:endParaRPr lang="en-US"/>
        </a:p>
      </dgm:t>
    </dgm:pt>
    <dgm:pt modelId="{6ECC9AA1-3EEC-44D3-B0E0-E9EBE0566774}" type="sibTrans" cxnId="{951363CA-7ABE-4D55-91DF-F4421990248E}">
      <dgm:prSet/>
      <dgm:spPr/>
      <dgm:t>
        <a:bodyPr/>
        <a:lstStyle/>
        <a:p>
          <a:endParaRPr lang="en-US"/>
        </a:p>
      </dgm:t>
    </dgm:pt>
    <dgm:pt modelId="{535ECC6E-A5BB-4BF2-A2EA-8B6697EFB60D}">
      <dgm:prSet/>
      <dgm:spPr>
        <a:xfrm>
          <a:off x="6015093" y="4218385"/>
          <a:ext cx="2008300" cy="1155353"/>
        </a:xfrm>
      </dgm:spPr>
      <dgm:t>
        <a:bodyPr/>
        <a:lstStyle/>
        <a:p>
          <a:pPr rtl="0"/>
          <a:r>
            <a:rPr lang="en-US">
              <a:latin typeface="Rockwell" panose="02060603020205020403"/>
              <a:ea typeface="+mn-ea"/>
              <a:cs typeface="+mn-cs"/>
            </a:rPr>
            <a:t>Instills public trust by showing responsible maintenance.</a:t>
          </a:r>
        </a:p>
      </dgm:t>
    </dgm:pt>
    <dgm:pt modelId="{61916C33-4DD9-4BD1-98A9-112C86639AF2}" type="parTrans" cxnId="{023702F4-EE57-49A0-B669-B42625186A2F}">
      <dgm:prSet/>
      <dgm:spPr/>
      <dgm:t>
        <a:bodyPr/>
        <a:lstStyle/>
        <a:p>
          <a:endParaRPr lang="en-US"/>
        </a:p>
      </dgm:t>
    </dgm:pt>
    <dgm:pt modelId="{FB90B645-C0E6-4C2C-BD1B-AF2826B3ADA0}" type="sibTrans" cxnId="{023702F4-EE57-49A0-B669-B42625186A2F}">
      <dgm:prSet/>
      <dgm:spPr/>
      <dgm:t>
        <a:bodyPr/>
        <a:lstStyle/>
        <a:p>
          <a:endParaRPr lang="en-US"/>
        </a:p>
      </dgm:t>
    </dgm:pt>
    <dgm:pt modelId="{BA850502-CDFD-4B7C-9C95-B1CB85470A1D}">
      <dgm:prSet/>
      <dgm:spPr>
        <a:xfrm>
          <a:off x="2035006" y="4218385"/>
          <a:ext cx="2008300" cy="1155353"/>
        </a:xfrm>
      </dgm:spPr>
      <dgm:t>
        <a:bodyPr/>
        <a:lstStyle/>
        <a:p>
          <a:pPr rtl="0"/>
          <a:r>
            <a:rPr lang="en-US">
              <a:latin typeface="Rockwell" panose="02060603020205020403"/>
              <a:ea typeface="+mn-ea"/>
              <a:cs typeface="+mn-cs"/>
            </a:rPr>
            <a:t>Increases value to the Taxpayer and saves tax dollars long term.</a:t>
          </a:r>
        </a:p>
      </dgm:t>
    </dgm:pt>
    <dgm:pt modelId="{12BEAAE0-3F63-409B-8087-D746CE898832}" type="parTrans" cxnId="{62DE7D7C-0F42-4517-9F2A-8FD939396E92}">
      <dgm:prSet/>
      <dgm:spPr/>
      <dgm:t>
        <a:bodyPr/>
        <a:lstStyle/>
        <a:p>
          <a:endParaRPr lang="en-US"/>
        </a:p>
      </dgm:t>
    </dgm:pt>
    <dgm:pt modelId="{053E43A8-80F2-4B9C-A4E0-089EA19D9582}" type="sibTrans" cxnId="{62DE7D7C-0F42-4517-9F2A-8FD939396E92}">
      <dgm:prSet/>
      <dgm:spPr/>
      <dgm:t>
        <a:bodyPr/>
        <a:lstStyle/>
        <a:p>
          <a:endParaRPr lang="en-US"/>
        </a:p>
      </dgm:t>
    </dgm:pt>
    <dgm:pt modelId="{A3ACCB94-5A53-46F6-9CCD-0F0A3B86870B}">
      <dgm:prSet/>
      <dgm:spPr>
        <a:xfrm>
          <a:off x="1377744" y="2525657"/>
          <a:ext cx="1862242" cy="1262828"/>
        </a:xfrm>
      </dgm:spPr>
      <dgm:t>
        <a:bodyPr/>
        <a:lstStyle/>
        <a:p>
          <a:pPr rtl="0"/>
          <a:r>
            <a:rPr lang="en-US">
              <a:latin typeface="Rockwell" panose="02060603020205020403"/>
              <a:ea typeface="+mn-ea"/>
              <a:cs typeface="+mn-cs"/>
            </a:rPr>
            <a:t>Decrease utility costs by ensuring proper operation of equipment.</a:t>
          </a:r>
        </a:p>
      </dgm:t>
    </dgm:pt>
    <dgm:pt modelId="{2D005598-6019-4419-B1D6-F6BC31D1BDCF}" type="parTrans" cxnId="{1139AFDB-AD4A-4C65-B028-6CCC763D793F}">
      <dgm:prSet/>
      <dgm:spPr/>
      <dgm:t>
        <a:bodyPr/>
        <a:lstStyle/>
        <a:p>
          <a:endParaRPr lang="en-US"/>
        </a:p>
      </dgm:t>
    </dgm:pt>
    <dgm:pt modelId="{6338701B-FBA6-4623-82AE-945EF7AEDA69}" type="sibTrans" cxnId="{1139AFDB-AD4A-4C65-B028-6CCC763D793F}">
      <dgm:prSet/>
      <dgm:spPr/>
      <dgm:t>
        <a:bodyPr/>
        <a:lstStyle/>
        <a:p>
          <a:endParaRPr lang="en-US"/>
        </a:p>
      </dgm:t>
    </dgm:pt>
    <dgm:pt modelId="{679AF413-444B-4EC0-A5DE-E2736C9440FD}">
      <dgm:prSet/>
      <dgm:spPr>
        <a:xfrm>
          <a:off x="1523802" y="1021010"/>
          <a:ext cx="1898756" cy="1182222"/>
        </a:xfrm>
      </dgm:spPr>
      <dgm:t>
        <a:bodyPr/>
        <a:lstStyle/>
        <a:p>
          <a:pPr rtl="0"/>
          <a:r>
            <a:rPr lang="en-US">
              <a:latin typeface="Rockwell" panose="02060603020205020403"/>
              <a:ea typeface="+mn-ea"/>
              <a:cs typeface="+mn-cs"/>
            </a:rPr>
            <a:t>Can affect the health of employees and safety of the facility.</a:t>
          </a:r>
        </a:p>
      </dgm:t>
    </dgm:pt>
    <dgm:pt modelId="{0C329895-9A45-4984-8979-E0E6A0C1652A}" type="parTrans" cxnId="{58DC784F-637B-4E82-910C-0B07B17170AA}">
      <dgm:prSet/>
      <dgm:spPr/>
      <dgm:t>
        <a:bodyPr/>
        <a:lstStyle/>
        <a:p>
          <a:endParaRPr lang="en-US"/>
        </a:p>
      </dgm:t>
    </dgm:pt>
    <dgm:pt modelId="{3838A806-22E3-4276-B604-9AD5B5193FAB}" type="sibTrans" cxnId="{58DC784F-637B-4E82-910C-0B07B17170AA}">
      <dgm:prSet/>
      <dgm:spPr/>
      <dgm:t>
        <a:bodyPr/>
        <a:lstStyle/>
        <a:p>
          <a:endParaRPr lang="en-US"/>
        </a:p>
      </dgm:t>
    </dgm:pt>
    <dgm:pt modelId="{10BB7017-867F-427C-866E-FEBA8C94E1AC}">
      <dgm:prSet/>
      <dgm:spPr/>
      <dgm:t>
        <a:bodyPr/>
        <a:lstStyle/>
        <a:p>
          <a:endParaRPr lang="en-US"/>
        </a:p>
      </dgm:t>
    </dgm:pt>
    <dgm:pt modelId="{E2E764A1-033D-4A65-8DC0-EA46C76045EF}" type="parTrans" cxnId="{05AEDB23-F4A1-44EF-BCB7-F101A82D1F59}">
      <dgm:prSet/>
      <dgm:spPr/>
      <dgm:t>
        <a:bodyPr/>
        <a:lstStyle/>
        <a:p>
          <a:endParaRPr lang="en-US"/>
        </a:p>
      </dgm:t>
    </dgm:pt>
    <dgm:pt modelId="{66997E8E-CCD7-4886-9647-C0E21986624F}" type="sibTrans" cxnId="{05AEDB23-F4A1-44EF-BCB7-F101A82D1F59}">
      <dgm:prSet/>
      <dgm:spPr/>
      <dgm:t>
        <a:bodyPr/>
        <a:lstStyle/>
        <a:p>
          <a:endParaRPr lang="en-US"/>
        </a:p>
      </dgm:t>
    </dgm:pt>
    <dgm:pt modelId="{873A5AE6-CCCD-489F-BED6-73033881D5F2}" type="pres">
      <dgm:prSet presAssocID="{1C19228D-916D-4A7A-BA51-8B5979E856EA}" presName="compositeShape" presStyleCnt="0">
        <dgm:presLayoutVars>
          <dgm:chMax val="7"/>
          <dgm:dir/>
          <dgm:resizeHandles val="exact"/>
        </dgm:presLayoutVars>
      </dgm:prSet>
      <dgm:spPr/>
    </dgm:pt>
    <dgm:pt modelId="{89A897AE-C0E2-422A-8919-33426D8D93F2}" type="pres">
      <dgm:prSet presAssocID="{70F33802-1B75-4D9B-ACAF-FA830203A033}" presName="circ1" presStyleLbl="vennNode1" presStyleIdx="0" presStyleCnt="7"/>
      <dgm:spPr/>
    </dgm:pt>
    <dgm:pt modelId="{D065089A-2A1E-4670-BEF9-409480797552}" type="pres">
      <dgm:prSet presAssocID="{70F33802-1B75-4D9B-ACAF-FA830203A033}" presName="circ1Tx" presStyleLbl="revTx" presStyleIdx="0" presStyleCnt="0">
        <dgm:presLayoutVars>
          <dgm:chMax val="0"/>
          <dgm:chPref val="0"/>
          <dgm:bulletEnabled val="1"/>
        </dgm:presLayoutVars>
      </dgm:prSet>
      <dgm:spPr/>
    </dgm:pt>
    <dgm:pt modelId="{C3FA05FA-7C6A-4E1E-8BF3-F2ABD813CF24}" type="pres">
      <dgm:prSet presAssocID="{76BA2208-8B36-4B2A-A9DB-F6FD23E2316C}" presName="circ2" presStyleLbl="vennNode1" presStyleIdx="1" presStyleCnt="7"/>
      <dgm:spPr/>
    </dgm:pt>
    <dgm:pt modelId="{F4F2DF55-B0E9-41D3-8097-4DFFE6E59DB2}" type="pres">
      <dgm:prSet presAssocID="{76BA2208-8B36-4B2A-A9DB-F6FD23E2316C}" presName="circ2Tx" presStyleLbl="revTx" presStyleIdx="0" presStyleCnt="0">
        <dgm:presLayoutVars>
          <dgm:chMax val="0"/>
          <dgm:chPref val="0"/>
          <dgm:bulletEnabled val="1"/>
        </dgm:presLayoutVars>
      </dgm:prSet>
      <dgm:spPr/>
    </dgm:pt>
    <dgm:pt modelId="{ED3869A5-1A87-480F-842E-F82AB52F60ED}" type="pres">
      <dgm:prSet presAssocID="{5BB928B1-4F0E-41B5-81FD-B185219DA91F}" presName="circ3" presStyleLbl="vennNode1" presStyleIdx="2" presStyleCnt="7"/>
      <dgm:spPr/>
    </dgm:pt>
    <dgm:pt modelId="{A6CD9734-DA09-4401-8E90-7366FA48E943}" type="pres">
      <dgm:prSet presAssocID="{5BB928B1-4F0E-41B5-81FD-B185219DA91F}" presName="circ3Tx" presStyleLbl="revTx" presStyleIdx="0" presStyleCnt="0">
        <dgm:presLayoutVars>
          <dgm:chMax val="0"/>
          <dgm:chPref val="0"/>
          <dgm:bulletEnabled val="1"/>
        </dgm:presLayoutVars>
      </dgm:prSet>
      <dgm:spPr/>
    </dgm:pt>
    <dgm:pt modelId="{5BCE79A4-ED65-4FA9-BCD3-F63A2A7080F3}" type="pres">
      <dgm:prSet presAssocID="{535ECC6E-A5BB-4BF2-A2EA-8B6697EFB60D}" presName="circ4" presStyleLbl="vennNode1" presStyleIdx="3" presStyleCnt="7"/>
      <dgm:spPr/>
    </dgm:pt>
    <dgm:pt modelId="{D66F4B1D-69C7-4211-A038-3CFFD68E2346}" type="pres">
      <dgm:prSet presAssocID="{535ECC6E-A5BB-4BF2-A2EA-8B6697EFB60D}" presName="circ4Tx" presStyleLbl="revTx" presStyleIdx="0" presStyleCnt="0">
        <dgm:presLayoutVars>
          <dgm:chMax val="0"/>
          <dgm:chPref val="0"/>
          <dgm:bulletEnabled val="1"/>
        </dgm:presLayoutVars>
      </dgm:prSet>
      <dgm:spPr/>
    </dgm:pt>
    <dgm:pt modelId="{9BC45B88-43BC-4373-8954-8A809F317D78}" type="pres">
      <dgm:prSet presAssocID="{BA850502-CDFD-4B7C-9C95-B1CB85470A1D}" presName="circ5" presStyleLbl="vennNode1" presStyleIdx="4" presStyleCnt="7"/>
      <dgm:spPr/>
    </dgm:pt>
    <dgm:pt modelId="{A8DD9CF8-92D6-4465-9E51-39BD2F5F5C18}" type="pres">
      <dgm:prSet presAssocID="{BA850502-CDFD-4B7C-9C95-B1CB85470A1D}" presName="circ5Tx" presStyleLbl="revTx" presStyleIdx="0" presStyleCnt="0">
        <dgm:presLayoutVars>
          <dgm:chMax val="0"/>
          <dgm:chPref val="0"/>
          <dgm:bulletEnabled val="1"/>
        </dgm:presLayoutVars>
      </dgm:prSet>
      <dgm:spPr/>
    </dgm:pt>
    <dgm:pt modelId="{5ACF24F2-2ED8-4C51-A6B4-4C8FDDB2D17F}" type="pres">
      <dgm:prSet presAssocID="{A3ACCB94-5A53-46F6-9CCD-0F0A3B86870B}" presName="circ6" presStyleLbl="vennNode1" presStyleIdx="5" presStyleCnt="7"/>
      <dgm:spPr/>
    </dgm:pt>
    <dgm:pt modelId="{FBA8E0C9-254D-437B-B13B-104F96A06962}" type="pres">
      <dgm:prSet presAssocID="{A3ACCB94-5A53-46F6-9CCD-0F0A3B86870B}" presName="circ6Tx" presStyleLbl="revTx" presStyleIdx="0" presStyleCnt="0">
        <dgm:presLayoutVars>
          <dgm:chMax val="0"/>
          <dgm:chPref val="0"/>
          <dgm:bulletEnabled val="1"/>
        </dgm:presLayoutVars>
      </dgm:prSet>
      <dgm:spPr/>
    </dgm:pt>
    <dgm:pt modelId="{13E5A332-B4A1-4763-ABD3-C7E95FB33A07}" type="pres">
      <dgm:prSet presAssocID="{679AF413-444B-4EC0-A5DE-E2736C9440FD}" presName="circ7" presStyleLbl="vennNode1" presStyleIdx="6" presStyleCnt="7"/>
      <dgm:spPr/>
    </dgm:pt>
    <dgm:pt modelId="{811A567A-CEB4-4F69-8E38-EEDB46A0F57D}" type="pres">
      <dgm:prSet presAssocID="{679AF413-444B-4EC0-A5DE-E2736C9440FD}" presName="circ7Tx" presStyleLbl="revTx" presStyleIdx="0" presStyleCnt="0">
        <dgm:presLayoutVars>
          <dgm:chMax val="0"/>
          <dgm:chPref val="0"/>
          <dgm:bulletEnabled val="1"/>
        </dgm:presLayoutVars>
      </dgm:prSet>
      <dgm:spPr/>
    </dgm:pt>
  </dgm:ptLst>
  <dgm:cxnLst>
    <dgm:cxn modelId="{6758460A-97E2-43E3-BCD5-629281C5DF1F}" type="presOf" srcId="{76BA2208-8B36-4B2A-A9DB-F6FD23E2316C}" destId="{F4F2DF55-B0E9-41D3-8097-4DFFE6E59DB2}" srcOrd="0" destOrd="0" presId="urn:microsoft.com/office/officeart/2005/8/layout/venn1"/>
    <dgm:cxn modelId="{05AEDB23-F4A1-44EF-BCB7-F101A82D1F59}" srcId="{1C19228D-916D-4A7A-BA51-8B5979E856EA}" destId="{10BB7017-867F-427C-866E-FEBA8C94E1AC}" srcOrd="7" destOrd="0" parTransId="{E2E764A1-033D-4A65-8DC0-EA46C76045EF}" sibTransId="{66997E8E-CCD7-4886-9647-C0E21986624F}"/>
    <dgm:cxn modelId="{8AB3AE62-1F9E-4521-8DB9-49DF836AA6A1}" srcId="{1C19228D-916D-4A7A-BA51-8B5979E856EA}" destId="{76BA2208-8B36-4B2A-A9DB-F6FD23E2316C}" srcOrd="1" destOrd="0" parTransId="{885DF631-4FD6-46D9-85F0-81CA10C72C3D}" sibTransId="{FBC250BB-E124-4E12-BA0F-D3AB7B5A50E5}"/>
    <dgm:cxn modelId="{A50AFE6C-19BD-4EAE-9A38-4902060885CA}" srcId="{1C19228D-916D-4A7A-BA51-8B5979E856EA}" destId="{70F33802-1B75-4D9B-ACAF-FA830203A033}" srcOrd="0" destOrd="0" parTransId="{61853EDA-BBC9-4AD6-8D96-E7147EDEBD9A}" sibTransId="{B4BEC5E5-6E00-4384-9983-05F78DB3BA30}"/>
    <dgm:cxn modelId="{CAC3EA6D-B710-4BE7-8BF6-A70369F97226}" type="presOf" srcId="{5BB928B1-4F0E-41B5-81FD-B185219DA91F}" destId="{A6CD9734-DA09-4401-8E90-7366FA48E943}" srcOrd="0" destOrd="0" presId="urn:microsoft.com/office/officeart/2005/8/layout/venn1"/>
    <dgm:cxn modelId="{58DC784F-637B-4E82-910C-0B07B17170AA}" srcId="{1C19228D-916D-4A7A-BA51-8B5979E856EA}" destId="{679AF413-444B-4EC0-A5DE-E2736C9440FD}" srcOrd="6" destOrd="0" parTransId="{0C329895-9A45-4984-8979-E0E6A0C1652A}" sibTransId="{3838A806-22E3-4276-B604-9AD5B5193FAB}"/>
    <dgm:cxn modelId="{62DE7D7C-0F42-4517-9F2A-8FD939396E92}" srcId="{1C19228D-916D-4A7A-BA51-8B5979E856EA}" destId="{BA850502-CDFD-4B7C-9C95-B1CB85470A1D}" srcOrd="4" destOrd="0" parTransId="{12BEAAE0-3F63-409B-8087-D746CE898832}" sibTransId="{053E43A8-80F2-4B9C-A4E0-089EA19D9582}"/>
    <dgm:cxn modelId="{6CE6A67C-2718-46AF-97FD-026777A995DB}" type="presOf" srcId="{1C19228D-916D-4A7A-BA51-8B5979E856EA}" destId="{873A5AE6-CCCD-489F-BED6-73033881D5F2}" srcOrd="0" destOrd="0" presId="urn:microsoft.com/office/officeart/2005/8/layout/venn1"/>
    <dgm:cxn modelId="{88C04789-DFED-4DF4-825F-0225B0965CE7}" type="presOf" srcId="{679AF413-444B-4EC0-A5DE-E2736C9440FD}" destId="{811A567A-CEB4-4F69-8E38-EEDB46A0F57D}" srcOrd="0" destOrd="0" presId="urn:microsoft.com/office/officeart/2005/8/layout/venn1"/>
    <dgm:cxn modelId="{F8BD0CC8-0620-4BFF-8C78-71ED4BCA8E9C}" type="presOf" srcId="{535ECC6E-A5BB-4BF2-A2EA-8B6697EFB60D}" destId="{D66F4B1D-69C7-4211-A038-3CFFD68E2346}" srcOrd="0" destOrd="0" presId="urn:microsoft.com/office/officeart/2005/8/layout/venn1"/>
    <dgm:cxn modelId="{951363CA-7ABE-4D55-91DF-F4421990248E}" srcId="{1C19228D-916D-4A7A-BA51-8B5979E856EA}" destId="{5BB928B1-4F0E-41B5-81FD-B185219DA91F}" srcOrd="2" destOrd="0" parTransId="{69EE78E9-3BA6-454B-B435-E10C395BF76D}" sibTransId="{6ECC9AA1-3EEC-44D3-B0E0-E9EBE0566774}"/>
    <dgm:cxn modelId="{35B9ABD0-AEBC-4E35-9102-7B6A81DEFD0F}" type="presOf" srcId="{BA850502-CDFD-4B7C-9C95-B1CB85470A1D}" destId="{A8DD9CF8-92D6-4465-9E51-39BD2F5F5C18}" srcOrd="0" destOrd="0" presId="urn:microsoft.com/office/officeart/2005/8/layout/venn1"/>
    <dgm:cxn modelId="{1139AFDB-AD4A-4C65-B028-6CCC763D793F}" srcId="{1C19228D-916D-4A7A-BA51-8B5979E856EA}" destId="{A3ACCB94-5A53-46F6-9CCD-0F0A3B86870B}" srcOrd="5" destOrd="0" parTransId="{2D005598-6019-4419-B1D6-F6BC31D1BDCF}" sibTransId="{6338701B-FBA6-4623-82AE-945EF7AEDA69}"/>
    <dgm:cxn modelId="{C5C35EE3-D2AF-455B-BCBF-E33C8B8841F8}" type="presOf" srcId="{A3ACCB94-5A53-46F6-9CCD-0F0A3B86870B}" destId="{FBA8E0C9-254D-437B-B13B-104F96A06962}" srcOrd="0" destOrd="0" presId="urn:microsoft.com/office/officeart/2005/8/layout/venn1"/>
    <dgm:cxn modelId="{023702F4-EE57-49A0-B669-B42625186A2F}" srcId="{1C19228D-916D-4A7A-BA51-8B5979E856EA}" destId="{535ECC6E-A5BB-4BF2-A2EA-8B6697EFB60D}" srcOrd="3" destOrd="0" parTransId="{61916C33-4DD9-4BD1-98A9-112C86639AF2}" sibTransId="{FB90B645-C0E6-4C2C-BD1B-AF2826B3ADA0}"/>
    <dgm:cxn modelId="{8E93DBF9-9A95-485B-BC6B-6B93C7459BA5}" type="presOf" srcId="{70F33802-1B75-4D9B-ACAF-FA830203A033}" destId="{D065089A-2A1E-4670-BEF9-409480797552}" srcOrd="0" destOrd="0" presId="urn:microsoft.com/office/officeart/2005/8/layout/venn1"/>
    <dgm:cxn modelId="{C4903ED7-77A4-42AC-8CDA-66608A0AC748}" type="presParOf" srcId="{873A5AE6-CCCD-489F-BED6-73033881D5F2}" destId="{89A897AE-C0E2-422A-8919-33426D8D93F2}" srcOrd="0" destOrd="0" presId="urn:microsoft.com/office/officeart/2005/8/layout/venn1"/>
    <dgm:cxn modelId="{DD63F590-8627-4B61-BA6D-2A3AE8F36665}" type="presParOf" srcId="{873A5AE6-CCCD-489F-BED6-73033881D5F2}" destId="{D065089A-2A1E-4670-BEF9-409480797552}" srcOrd="1" destOrd="0" presId="urn:microsoft.com/office/officeart/2005/8/layout/venn1"/>
    <dgm:cxn modelId="{906C28AE-A77C-4177-9BD5-35F8B594A8A1}" type="presParOf" srcId="{873A5AE6-CCCD-489F-BED6-73033881D5F2}" destId="{C3FA05FA-7C6A-4E1E-8BF3-F2ABD813CF24}" srcOrd="2" destOrd="0" presId="urn:microsoft.com/office/officeart/2005/8/layout/venn1"/>
    <dgm:cxn modelId="{C832EA16-5FE2-41BE-A29E-9737D7233919}" type="presParOf" srcId="{873A5AE6-CCCD-489F-BED6-73033881D5F2}" destId="{F4F2DF55-B0E9-41D3-8097-4DFFE6E59DB2}" srcOrd="3" destOrd="0" presId="urn:microsoft.com/office/officeart/2005/8/layout/venn1"/>
    <dgm:cxn modelId="{67ECA03B-62C4-4762-B5C9-C4C4FF7F889F}" type="presParOf" srcId="{873A5AE6-CCCD-489F-BED6-73033881D5F2}" destId="{ED3869A5-1A87-480F-842E-F82AB52F60ED}" srcOrd="4" destOrd="0" presId="urn:microsoft.com/office/officeart/2005/8/layout/venn1"/>
    <dgm:cxn modelId="{37AFA1CA-8CB9-43D1-BA24-EDF1A0629F18}" type="presParOf" srcId="{873A5AE6-CCCD-489F-BED6-73033881D5F2}" destId="{A6CD9734-DA09-4401-8E90-7366FA48E943}" srcOrd="5" destOrd="0" presId="urn:microsoft.com/office/officeart/2005/8/layout/venn1"/>
    <dgm:cxn modelId="{FF0F3AF5-9D82-4FC6-955E-AEA3C3B2C17B}" type="presParOf" srcId="{873A5AE6-CCCD-489F-BED6-73033881D5F2}" destId="{5BCE79A4-ED65-4FA9-BCD3-F63A2A7080F3}" srcOrd="6" destOrd="0" presId="urn:microsoft.com/office/officeart/2005/8/layout/venn1"/>
    <dgm:cxn modelId="{26631C8C-7E70-450E-8532-AB382C2054F9}" type="presParOf" srcId="{873A5AE6-CCCD-489F-BED6-73033881D5F2}" destId="{D66F4B1D-69C7-4211-A038-3CFFD68E2346}" srcOrd="7" destOrd="0" presId="urn:microsoft.com/office/officeart/2005/8/layout/venn1"/>
    <dgm:cxn modelId="{398115FC-8C81-461D-8821-C7919CF554C1}" type="presParOf" srcId="{873A5AE6-CCCD-489F-BED6-73033881D5F2}" destId="{9BC45B88-43BC-4373-8954-8A809F317D78}" srcOrd="8" destOrd="0" presId="urn:microsoft.com/office/officeart/2005/8/layout/venn1"/>
    <dgm:cxn modelId="{C35AAE0B-C724-43DC-A95E-5220BF3D37FF}" type="presParOf" srcId="{873A5AE6-CCCD-489F-BED6-73033881D5F2}" destId="{A8DD9CF8-92D6-4465-9E51-39BD2F5F5C18}" srcOrd="9" destOrd="0" presId="urn:microsoft.com/office/officeart/2005/8/layout/venn1"/>
    <dgm:cxn modelId="{86D71022-F5EB-4BCB-96F8-ACD7B46A6D42}" type="presParOf" srcId="{873A5AE6-CCCD-489F-BED6-73033881D5F2}" destId="{5ACF24F2-2ED8-4C51-A6B4-4C8FDDB2D17F}" srcOrd="10" destOrd="0" presId="urn:microsoft.com/office/officeart/2005/8/layout/venn1"/>
    <dgm:cxn modelId="{DCE7E696-F826-49C3-9B2C-ACD9CF07899B}" type="presParOf" srcId="{873A5AE6-CCCD-489F-BED6-73033881D5F2}" destId="{FBA8E0C9-254D-437B-B13B-104F96A06962}" srcOrd="11" destOrd="0" presId="urn:microsoft.com/office/officeart/2005/8/layout/venn1"/>
    <dgm:cxn modelId="{BEC44AB8-E4F7-4136-9C7C-32545C3B6477}" type="presParOf" srcId="{873A5AE6-CCCD-489F-BED6-73033881D5F2}" destId="{13E5A332-B4A1-4763-ABD3-C7E95FB33A07}" srcOrd="12" destOrd="0" presId="urn:microsoft.com/office/officeart/2005/8/layout/venn1"/>
    <dgm:cxn modelId="{90534A61-798C-4985-B444-1669BE99920C}" type="presParOf" srcId="{873A5AE6-CCCD-489F-BED6-73033881D5F2}" destId="{811A567A-CEB4-4F69-8E38-EEDB46A0F57D}" srcOrd="1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FCC641-0480-48B2-A3AB-3C073819702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20EFC80-9F28-4979-B70B-56E804B9C94D}">
      <dgm:prSet/>
      <dgm:spPr/>
      <dgm:t>
        <a:bodyPr/>
        <a:lstStyle/>
        <a:p>
          <a:pPr rtl="0"/>
          <a:r>
            <a:rPr lang="en-US"/>
            <a:t>What is the nature of the space/building being maintained?</a:t>
          </a:r>
        </a:p>
      </dgm:t>
    </dgm:pt>
    <dgm:pt modelId="{C1495DBF-9DF5-4AB2-9830-3A4BE3EF8181}" type="parTrans" cxnId="{8E192D66-135C-43F7-B742-55F7B395D400}">
      <dgm:prSet/>
      <dgm:spPr/>
      <dgm:t>
        <a:bodyPr/>
        <a:lstStyle/>
        <a:p>
          <a:endParaRPr lang="en-US"/>
        </a:p>
      </dgm:t>
    </dgm:pt>
    <dgm:pt modelId="{A8C167FE-BB9B-421C-8E83-2E3FFF2431FA}" type="sibTrans" cxnId="{8E192D66-135C-43F7-B742-55F7B395D400}">
      <dgm:prSet/>
      <dgm:spPr/>
      <dgm:t>
        <a:bodyPr/>
        <a:lstStyle/>
        <a:p>
          <a:endParaRPr lang="en-US"/>
        </a:p>
      </dgm:t>
    </dgm:pt>
    <dgm:pt modelId="{28AFCE42-1052-4D10-9EC6-513D6898E662}">
      <dgm:prSet/>
      <dgm:spPr/>
      <dgm:t>
        <a:bodyPr/>
        <a:lstStyle/>
        <a:p>
          <a:pPr rtl="0"/>
          <a:r>
            <a:rPr lang="en-US" b="1"/>
            <a:t>3 - Jails (Central, North Jail, Juvenile)</a:t>
          </a:r>
          <a:endParaRPr lang="en-US"/>
        </a:p>
      </dgm:t>
    </dgm:pt>
    <dgm:pt modelId="{A7378C58-99A7-4D83-9755-31900056FDCA}" type="parTrans" cxnId="{3B3B07B6-99FE-437F-9B05-EBA3AAA303C1}">
      <dgm:prSet/>
      <dgm:spPr/>
      <dgm:t>
        <a:bodyPr/>
        <a:lstStyle/>
        <a:p>
          <a:endParaRPr lang="en-US"/>
        </a:p>
      </dgm:t>
    </dgm:pt>
    <dgm:pt modelId="{F2CCEB5E-7941-44C7-961A-7631A99BAC63}" type="sibTrans" cxnId="{3B3B07B6-99FE-437F-9B05-EBA3AAA303C1}">
      <dgm:prSet/>
      <dgm:spPr/>
      <dgm:t>
        <a:bodyPr/>
        <a:lstStyle/>
        <a:p>
          <a:endParaRPr lang="en-US"/>
        </a:p>
      </dgm:t>
    </dgm:pt>
    <dgm:pt modelId="{98D90216-F35D-4889-9719-CDA1E6696106}">
      <dgm:prSet/>
      <dgm:spPr/>
      <dgm:t>
        <a:bodyPr/>
        <a:lstStyle/>
        <a:p>
          <a:pPr rtl="0"/>
          <a:r>
            <a:rPr lang="en-US" b="1"/>
            <a:t>7 - Facilities housing Courts. (Courthouse, Cotton Belt, Annex, Pct.2, Pct.3, Pct.4, Pct.5)</a:t>
          </a:r>
          <a:endParaRPr lang="en-US"/>
        </a:p>
      </dgm:t>
    </dgm:pt>
    <dgm:pt modelId="{79910B61-77A1-467C-940C-AD44FB5CACDE}" type="parTrans" cxnId="{E16D7D0E-A944-4973-8992-03F9671B7A2F}">
      <dgm:prSet/>
      <dgm:spPr/>
      <dgm:t>
        <a:bodyPr/>
        <a:lstStyle/>
        <a:p>
          <a:endParaRPr lang="en-US"/>
        </a:p>
      </dgm:t>
    </dgm:pt>
    <dgm:pt modelId="{5135EF7F-7DF1-4D22-AB0F-404B8657409A}" type="sibTrans" cxnId="{E16D7D0E-A944-4973-8992-03F9671B7A2F}">
      <dgm:prSet/>
      <dgm:spPr/>
      <dgm:t>
        <a:bodyPr/>
        <a:lstStyle/>
        <a:p>
          <a:endParaRPr lang="en-US"/>
        </a:p>
      </dgm:t>
    </dgm:pt>
    <dgm:pt modelId="{218BC7D8-0EA7-477D-BFDF-A8C1BCADBFEA}">
      <dgm:prSet/>
      <dgm:spPr/>
      <dgm:t>
        <a:bodyPr/>
        <a:lstStyle/>
        <a:p>
          <a:pPr rtl="0"/>
          <a:r>
            <a:rPr lang="en-US"/>
            <a:t>Are there any legal requirements that must be met?</a:t>
          </a:r>
        </a:p>
      </dgm:t>
    </dgm:pt>
    <dgm:pt modelId="{510EAF24-89FB-48E5-B71A-8812AA04BD80}" type="parTrans" cxnId="{C8329544-EAEF-4FF9-88F1-0E12FE87D2F6}">
      <dgm:prSet/>
      <dgm:spPr/>
      <dgm:t>
        <a:bodyPr/>
        <a:lstStyle/>
        <a:p>
          <a:endParaRPr lang="en-US"/>
        </a:p>
      </dgm:t>
    </dgm:pt>
    <dgm:pt modelId="{64409C4F-4966-41A0-B496-57EBE917C5D9}" type="sibTrans" cxnId="{C8329544-EAEF-4FF9-88F1-0E12FE87D2F6}">
      <dgm:prSet/>
      <dgm:spPr/>
      <dgm:t>
        <a:bodyPr/>
        <a:lstStyle/>
        <a:p>
          <a:endParaRPr lang="en-US"/>
        </a:p>
      </dgm:t>
    </dgm:pt>
    <dgm:pt modelId="{4EBB3410-1A60-4DFF-92C9-6E113416CE32}">
      <dgm:prSet/>
      <dgm:spPr/>
      <dgm:t>
        <a:bodyPr/>
        <a:lstStyle/>
        <a:p>
          <a:pPr rtl="0"/>
          <a:r>
            <a:rPr lang="en-US" b="1" dirty="0"/>
            <a:t>State Jail Standards as well as local, state and national laws and codes.</a:t>
          </a:r>
          <a:endParaRPr lang="en-US" dirty="0"/>
        </a:p>
      </dgm:t>
    </dgm:pt>
    <dgm:pt modelId="{A85719F9-AAED-49CC-9A74-C9AD473DB95B}" type="parTrans" cxnId="{0A3731EF-5D57-4BD1-916A-01470714C0EC}">
      <dgm:prSet/>
      <dgm:spPr/>
      <dgm:t>
        <a:bodyPr/>
        <a:lstStyle/>
        <a:p>
          <a:endParaRPr lang="en-US"/>
        </a:p>
      </dgm:t>
    </dgm:pt>
    <dgm:pt modelId="{303183DA-A4D0-4591-872A-B2204E7CFA16}" type="sibTrans" cxnId="{0A3731EF-5D57-4BD1-916A-01470714C0EC}">
      <dgm:prSet/>
      <dgm:spPr/>
      <dgm:t>
        <a:bodyPr/>
        <a:lstStyle/>
        <a:p>
          <a:endParaRPr lang="en-US"/>
        </a:p>
      </dgm:t>
    </dgm:pt>
    <dgm:pt modelId="{F198875F-9EC1-4096-ABE3-F214C4D4E63A}">
      <dgm:prSet/>
      <dgm:spPr/>
      <dgm:t>
        <a:bodyPr/>
        <a:lstStyle/>
        <a:p>
          <a:pPr rtl="0"/>
          <a:r>
            <a:rPr lang="en-US"/>
            <a:t>Are there safety/security concerns that require action?</a:t>
          </a:r>
        </a:p>
      </dgm:t>
    </dgm:pt>
    <dgm:pt modelId="{7EC71113-4C56-4B67-88E6-3443094EF517}" type="parTrans" cxnId="{A569B847-CF34-4A36-AA94-F55A2477507D}">
      <dgm:prSet/>
      <dgm:spPr/>
      <dgm:t>
        <a:bodyPr/>
        <a:lstStyle/>
        <a:p>
          <a:endParaRPr lang="en-US"/>
        </a:p>
      </dgm:t>
    </dgm:pt>
    <dgm:pt modelId="{9FB18794-C983-4AE7-8D4E-370FDC307E25}" type="sibTrans" cxnId="{A569B847-CF34-4A36-AA94-F55A2477507D}">
      <dgm:prSet/>
      <dgm:spPr/>
      <dgm:t>
        <a:bodyPr/>
        <a:lstStyle/>
        <a:p>
          <a:endParaRPr lang="en-US"/>
        </a:p>
      </dgm:t>
    </dgm:pt>
    <dgm:pt modelId="{687919D4-78D9-48E7-9BF0-54D73F69E2D2}">
      <dgm:prSet/>
      <dgm:spPr/>
      <dgm:t>
        <a:bodyPr/>
        <a:lstStyle/>
        <a:p>
          <a:pPr rtl="0"/>
          <a:r>
            <a:rPr lang="en-US" b="1"/>
            <a:t>Heavy and complicated items require an extra set of hands to perform.</a:t>
          </a:r>
          <a:endParaRPr lang="en-US"/>
        </a:p>
      </dgm:t>
    </dgm:pt>
    <dgm:pt modelId="{DFD6DD15-0536-42BA-875F-15B3E4F6B64D}" type="parTrans" cxnId="{F8586114-2A85-4D83-B757-B64BC8219BDA}">
      <dgm:prSet/>
      <dgm:spPr/>
      <dgm:t>
        <a:bodyPr/>
        <a:lstStyle/>
        <a:p>
          <a:endParaRPr lang="en-US"/>
        </a:p>
      </dgm:t>
    </dgm:pt>
    <dgm:pt modelId="{6B1A6621-ABAB-452C-A007-F8BC0B07403E}" type="sibTrans" cxnId="{F8586114-2A85-4D83-B757-B64BC8219BDA}">
      <dgm:prSet/>
      <dgm:spPr/>
      <dgm:t>
        <a:bodyPr/>
        <a:lstStyle/>
        <a:p>
          <a:endParaRPr lang="en-US"/>
        </a:p>
      </dgm:t>
    </dgm:pt>
    <dgm:pt modelId="{78DC119D-2F38-4FB9-B8E9-EEB348C15311}">
      <dgm:prSet/>
      <dgm:spPr/>
      <dgm:t>
        <a:bodyPr/>
        <a:lstStyle/>
        <a:p>
          <a:pPr rtl="0"/>
          <a:r>
            <a:rPr lang="en-US" b="1" dirty="0"/>
            <a:t>Safety in the jails is always a concern.</a:t>
          </a:r>
          <a:endParaRPr lang="en-US" dirty="0"/>
        </a:p>
      </dgm:t>
    </dgm:pt>
    <dgm:pt modelId="{731AC2F1-7BEE-40B6-8931-743F181B202C}" type="parTrans" cxnId="{B6C60EB2-84AE-4FE6-88A1-A19777DDCE5D}">
      <dgm:prSet/>
      <dgm:spPr/>
      <dgm:t>
        <a:bodyPr/>
        <a:lstStyle/>
        <a:p>
          <a:endParaRPr lang="en-US"/>
        </a:p>
      </dgm:t>
    </dgm:pt>
    <dgm:pt modelId="{092D1DEF-BBA1-4D8A-9F4D-5D919E929B6A}" type="sibTrans" cxnId="{B6C60EB2-84AE-4FE6-88A1-A19777DDCE5D}">
      <dgm:prSet/>
      <dgm:spPr/>
      <dgm:t>
        <a:bodyPr/>
        <a:lstStyle/>
        <a:p>
          <a:endParaRPr lang="en-US"/>
        </a:p>
      </dgm:t>
    </dgm:pt>
    <dgm:pt modelId="{F029A6FD-4077-4FB4-A749-177397F5D481}">
      <dgm:prSet/>
      <dgm:spPr/>
      <dgm:t>
        <a:bodyPr/>
        <a:lstStyle/>
        <a:p>
          <a:pPr rtl="0"/>
          <a:r>
            <a:rPr lang="en-US"/>
            <a:t>What is the complexity of the facility, such as building systems?</a:t>
          </a:r>
        </a:p>
      </dgm:t>
    </dgm:pt>
    <dgm:pt modelId="{4C543173-42EB-4FB3-8A60-83B499346B86}" type="parTrans" cxnId="{1D8A4025-48DA-44A3-A432-EE7098B9D146}">
      <dgm:prSet/>
      <dgm:spPr/>
      <dgm:t>
        <a:bodyPr/>
        <a:lstStyle/>
        <a:p>
          <a:endParaRPr lang="en-US"/>
        </a:p>
      </dgm:t>
    </dgm:pt>
    <dgm:pt modelId="{536E79DF-2509-475D-ABB4-6807D4E96864}" type="sibTrans" cxnId="{1D8A4025-48DA-44A3-A432-EE7098B9D146}">
      <dgm:prSet/>
      <dgm:spPr/>
      <dgm:t>
        <a:bodyPr/>
        <a:lstStyle/>
        <a:p>
          <a:endParaRPr lang="en-US"/>
        </a:p>
      </dgm:t>
    </dgm:pt>
    <dgm:pt modelId="{C2EC0721-B96E-444F-BDE5-C1748EF1A8A1}">
      <dgm:prSet/>
      <dgm:spPr/>
      <dgm:t>
        <a:bodyPr/>
        <a:lstStyle/>
        <a:p>
          <a:pPr rtl="0"/>
          <a:r>
            <a:rPr lang="en-US" b="1" dirty="0"/>
            <a:t>Some facilities have simple systems; however, many of our facilities have complex systems.</a:t>
          </a:r>
          <a:endParaRPr lang="en-US" dirty="0"/>
        </a:p>
      </dgm:t>
    </dgm:pt>
    <dgm:pt modelId="{803AFE27-FD06-42C3-AA41-5B7A6204FD00}" type="parTrans" cxnId="{47BA7AB7-71F3-4AE5-B11A-85424EF74767}">
      <dgm:prSet/>
      <dgm:spPr/>
      <dgm:t>
        <a:bodyPr/>
        <a:lstStyle/>
        <a:p>
          <a:endParaRPr lang="en-US"/>
        </a:p>
      </dgm:t>
    </dgm:pt>
    <dgm:pt modelId="{B08F8689-3DA3-4FBF-A1BE-46193CBC4664}" type="sibTrans" cxnId="{47BA7AB7-71F3-4AE5-B11A-85424EF74767}">
      <dgm:prSet/>
      <dgm:spPr/>
      <dgm:t>
        <a:bodyPr/>
        <a:lstStyle/>
        <a:p>
          <a:endParaRPr lang="en-US"/>
        </a:p>
      </dgm:t>
    </dgm:pt>
    <dgm:pt modelId="{7D1200E0-DB3C-45ED-B474-A2745DF479E1}">
      <dgm:prSet/>
      <dgm:spPr/>
      <dgm:t>
        <a:bodyPr/>
        <a:lstStyle/>
        <a:p>
          <a:pPr rtl="0"/>
          <a:r>
            <a:rPr lang="en-US"/>
            <a:t>What is the proximity between locations?</a:t>
          </a:r>
        </a:p>
      </dgm:t>
    </dgm:pt>
    <dgm:pt modelId="{73DC63D4-053A-4244-8B62-A4AC835C52B5}" type="parTrans" cxnId="{473839A3-E308-48E3-9455-A0B0A08CE4D6}">
      <dgm:prSet/>
      <dgm:spPr/>
      <dgm:t>
        <a:bodyPr/>
        <a:lstStyle/>
        <a:p>
          <a:endParaRPr lang="en-US"/>
        </a:p>
      </dgm:t>
    </dgm:pt>
    <dgm:pt modelId="{E8904FBB-B2DD-4BC7-8378-4DE42D3DE625}" type="sibTrans" cxnId="{473839A3-E308-48E3-9455-A0B0A08CE4D6}">
      <dgm:prSet/>
      <dgm:spPr/>
      <dgm:t>
        <a:bodyPr/>
        <a:lstStyle/>
        <a:p>
          <a:endParaRPr lang="en-US"/>
        </a:p>
      </dgm:t>
    </dgm:pt>
    <dgm:pt modelId="{32486730-13D1-49F3-B0F0-5B3FFC3FA7F4}">
      <dgm:prSet/>
      <dgm:spPr/>
      <dgm:t>
        <a:bodyPr/>
        <a:lstStyle/>
        <a:p>
          <a:pPr rtl="0"/>
          <a:r>
            <a:rPr lang="en-US" b="1"/>
            <a:t>Precincts are scattered across the county.</a:t>
          </a:r>
          <a:endParaRPr lang="en-US"/>
        </a:p>
      </dgm:t>
    </dgm:pt>
    <dgm:pt modelId="{7D0CAC1D-1A2C-425B-AFF1-2047F8E7E7AE}" type="parTrans" cxnId="{284C2112-E7F6-4BCE-B961-F02EBD8AFD86}">
      <dgm:prSet/>
      <dgm:spPr/>
      <dgm:t>
        <a:bodyPr/>
        <a:lstStyle/>
        <a:p>
          <a:endParaRPr lang="en-US"/>
        </a:p>
      </dgm:t>
    </dgm:pt>
    <dgm:pt modelId="{590ECB92-1BBD-41D4-BF95-F9DD423B7900}" type="sibTrans" cxnId="{284C2112-E7F6-4BCE-B961-F02EBD8AFD86}">
      <dgm:prSet/>
      <dgm:spPr/>
      <dgm:t>
        <a:bodyPr/>
        <a:lstStyle/>
        <a:p>
          <a:endParaRPr lang="en-US"/>
        </a:p>
      </dgm:t>
    </dgm:pt>
    <dgm:pt modelId="{B10F2E6D-B474-4D35-A237-6D90CFA50058}">
      <dgm:prSet/>
      <dgm:spPr/>
      <dgm:t>
        <a:bodyPr/>
        <a:lstStyle/>
        <a:p>
          <a:pPr rtl="0"/>
          <a:r>
            <a:rPr lang="en-US"/>
            <a:t>How many assets need to be maintained?</a:t>
          </a:r>
        </a:p>
      </dgm:t>
    </dgm:pt>
    <dgm:pt modelId="{49E9F918-4682-4C37-9518-47FADBC548BE}" type="parTrans" cxnId="{C010C15C-10A5-4D69-8B79-993988F3A139}">
      <dgm:prSet/>
      <dgm:spPr/>
      <dgm:t>
        <a:bodyPr/>
        <a:lstStyle/>
        <a:p>
          <a:endParaRPr lang="en-US"/>
        </a:p>
      </dgm:t>
    </dgm:pt>
    <dgm:pt modelId="{A37755D8-FB71-43C4-B18F-299A302172B5}" type="sibTrans" cxnId="{C010C15C-10A5-4D69-8B79-993988F3A139}">
      <dgm:prSet/>
      <dgm:spPr/>
      <dgm:t>
        <a:bodyPr/>
        <a:lstStyle/>
        <a:p>
          <a:endParaRPr lang="en-US"/>
        </a:p>
      </dgm:t>
    </dgm:pt>
    <dgm:pt modelId="{A3FDDCAB-657D-463D-9448-C1DDD19355B0}">
      <dgm:prSet/>
      <dgm:spPr/>
      <dgm:t>
        <a:bodyPr/>
        <a:lstStyle/>
        <a:p>
          <a:pPr rtl="0"/>
          <a:r>
            <a:rPr lang="en-US" b="1" dirty="0"/>
            <a:t>Currently over 1000 pieces of equipment and assets in our system.</a:t>
          </a:r>
          <a:endParaRPr lang="en-US" dirty="0"/>
        </a:p>
      </dgm:t>
    </dgm:pt>
    <dgm:pt modelId="{24A404D9-FD89-4AA8-A9BD-B5E079C82633}" type="parTrans" cxnId="{2088635D-7D41-4A57-AEAA-C7876A6931D9}">
      <dgm:prSet/>
      <dgm:spPr/>
      <dgm:t>
        <a:bodyPr/>
        <a:lstStyle/>
        <a:p>
          <a:endParaRPr lang="en-US"/>
        </a:p>
      </dgm:t>
    </dgm:pt>
    <dgm:pt modelId="{0388C133-D026-41A2-A1B6-FA0E6F23C73D}" type="sibTrans" cxnId="{2088635D-7D41-4A57-AEAA-C7876A6931D9}">
      <dgm:prSet/>
      <dgm:spPr/>
      <dgm:t>
        <a:bodyPr/>
        <a:lstStyle/>
        <a:p>
          <a:endParaRPr lang="en-US"/>
        </a:p>
      </dgm:t>
    </dgm:pt>
    <dgm:pt modelId="{7971879A-8451-478C-8D45-2E345E0842AE}">
      <dgm:prSet/>
      <dgm:spPr/>
      <dgm:t>
        <a:bodyPr/>
        <a:lstStyle/>
        <a:p>
          <a:pPr rtl="0"/>
          <a:r>
            <a:rPr lang="en-US"/>
            <a:t>How many annual work orders are completed?</a:t>
          </a:r>
        </a:p>
      </dgm:t>
    </dgm:pt>
    <dgm:pt modelId="{A6B198ED-EF30-4059-870A-5E304315CB78}" type="parTrans" cxnId="{16437350-8C8A-4B3E-BD1B-F46F63EFD6F6}">
      <dgm:prSet/>
      <dgm:spPr/>
      <dgm:t>
        <a:bodyPr/>
        <a:lstStyle/>
        <a:p>
          <a:endParaRPr lang="en-US"/>
        </a:p>
      </dgm:t>
    </dgm:pt>
    <dgm:pt modelId="{CF292AF0-32E9-4E7A-9459-B38ED7DD4BEF}" type="sibTrans" cxnId="{16437350-8C8A-4B3E-BD1B-F46F63EFD6F6}">
      <dgm:prSet/>
      <dgm:spPr/>
      <dgm:t>
        <a:bodyPr/>
        <a:lstStyle/>
        <a:p>
          <a:endParaRPr lang="en-US"/>
        </a:p>
      </dgm:t>
    </dgm:pt>
    <dgm:pt modelId="{991A0D9B-6B52-4F68-A0FE-2F4A2503237C}">
      <dgm:prSet/>
      <dgm:spPr/>
      <dgm:t>
        <a:bodyPr/>
        <a:lstStyle/>
        <a:p>
          <a:pPr rtl="0"/>
          <a:r>
            <a:rPr lang="en-US" b="1" dirty="0"/>
            <a:t>FY23, we completed 15,863 total work orders.</a:t>
          </a:r>
          <a:endParaRPr lang="en-US" dirty="0"/>
        </a:p>
      </dgm:t>
    </dgm:pt>
    <dgm:pt modelId="{4785E812-CAAE-428A-9881-B512E186B04C}" type="parTrans" cxnId="{86402273-CC72-4E29-98AA-CC47787FFC8B}">
      <dgm:prSet/>
      <dgm:spPr/>
      <dgm:t>
        <a:bodyPr/>
        <a:lstStyle/>
        <a:p>
          <a:endParaRPr lang="en-US"/>
        </a:p>
      </dgm:t>
    </dgm:pt>
    <dgm:pt modelId="{A33BA477-0276-4FF6-A7ED-74888A2C2CD4}" type="sibTrans" cxnId="{86402273-CC72-4E29-98AA-CC47787FFC8B}">
      <dgm:prSet/>
      <dgm:spPr/>
      <dgm:t>
        <a:bodyPr/>
        <a:lstStyle/>
        <a:p>
          <a:endParaRPr lang="en-US"/>
        </a:p>
      </dgm:t>
    </dgm:pt>
    <dgm:pt modelId="{D16101B0-8623-49BC-AE48-7410D3156F74}">
      <dgm:prSet/>
      <dgm:spPr/>
      <dgm:t>
        <a:bodyPr/>
        <a:lstStyle/>
        <a:p>
          <a:pPr rtl="0"/>
          <a:r>
            <a:rPr lang="en-US"/>
            <a:t>Age of the facilities/assets?</a:t>
          </a:r>
        </a:p>
      </dgm:t>
    </dgm:pt>
    <dgm:pt modelId="{FB7A4A28-0D8C-414B-8692-ADD2BFA95CAE}" type="parTrans" cxnId="{EFFD34C9-DD03-4C35-B637-8D2BA65695F4}">
      <dgm:prSet/>
      <dgm:spPr/>
      <dgm:t>
        <a:bodyPr/>
        <a:lstStyle/>
        <a:p>
          <a:endParaRPr lang="en-US"/>
        </a:p>
      </dgm:t>
    </dgm:pt>
    <dgm:pt modelId="{B990DB4F-514F-4EF6-89C1-79BF96D1285C}" type="sibTrans" cxnId="{EFFD34C9-DD03-4C35-B637-8D2BA65695F4}">
      <dgm:prSet/>
      <dgm:spPr/>
      <dgm:t>
        <a:bodyPr/>
        <a:lstStyle/>
        <a:p>
          <a:endParaRPr lang="en-US"/>
        </a:p>
      </dgm:t>
    </dgm:pt>
    <dgm:pt modelId="{B8CE65AE-4E3A-4C51-AC35-A0B55F1FA87F}">
      <dgm:prSet/>
      <dgm:spPr/>
      <dgm:t>
        <a:bodyPr/>
        <a:lstStyle/>
        <a:p>
          <a:pPr rtl="0"/>
          <a:r>
            <a:rPr lang="en-US" b="1"/>
            <a:t>Many of our facilities and their systems are well aged.</a:t>
          </a:r>
          <a:endParaRPr lang="en-US"/>
        </a:p>
      </dgm:t>
    </dgm:pt>
    <dgm:pt modelId="{D3159D36-1BA1-4F44-98FC-12655DC2DCBE}" type="parTrans" cxnId="{8B5BB079-9ECD-40DD-9F93-7C20FD6E4956}">
      <dgm:prSet/>
      <dgm:spPr/>
      <dgm:t>
        <a:bodyPr/>
        <a:lstStyle/>
        <a:p>
          <a:endParaRPr lang="en-US"/>
        </a:p>
      </dgm:t>
    </dgm:pt>
    <dgm:pt modelId="{C38C0F25-24EE-4D0F-A04F-F2B3C5113A5B}" type="sibTrans" cxnId="{8B5BB079-9ECD-40DD-9F93-7C20FD6E4956}">
      <dgm:prSet/>
      <dgm:spPr/>
      <dgm:t>
        <a:bodyPr/>
        <a:lstStyle/>
        <a:p>
          <a:endParaRPr lang="en-US"/>
        </a:p>
      </dgm:t>
    </dgm:pt>
    <dgm:pt modelId="{3B4E5313-1BD0-4F23-A080-3A332ACECD7F}">
      <dgm:prSet/>
      <dgm:spPr/>
      <dgm:t>
        <a:bodyPr/>
        <a:lstStyle/>
        <a:p>
          <a:pPr rtl="0"/>
          <a:r>
            <a:rPr lang="en-US"/>
            <a:t>Type of maintenance program required?  Ex. Reactive/Preventative/Predictive</a:t>
          </a:r>
        </a:p>
      </dgm:t>
    </dgm:pt>
    <dgm:pt modelId="{BBA73331-64E3-4D9C-B117-BAA44DF514D1}" type="parTrans" cxnId="{F561E649-5BFE-4948-BB52-8BA33DAA5C7D}">
      <dgm:prSet/>
      <dgm:spPr/>
      <dgm:t>
        <a:bodyPr/>
        <a:lstStyle/>
        <a:p>
          <a:endParaRPr lang="en-US"/>
        </a:p>
      </dgm:t>
    </dgm:pt>
    <dgm:pt modelId="{310691DB-8C16-474A-95E4-3164ED241E10}" type="sibTrans" cxnId="{F561E649-5BFE-4948-BB52-8BA33DAA5C7D}">
      <dgm:prSet/>
      <dgm:spPr/>
      <dgm:t>
        <a:bodyPr/>
        <a:lstStyle/>
        <a:p>
          <a:endParaRPr lang="en-US"/>
        </a:p>
      </dgm:t>
    </dgm:pt>
    <dgm:pt modelId="{8B0CDA80-600A-4778-8468-1DBB94AD9F87}">
      <dgm:prSet/>
      <dgm:spPr/>
      <dgm:t>
        <a:bodyPr/>
        <a:lstStyle/>
        <a:p>
          <a:pPr rtl="0"/>
          <a:r>
            <a:rPr lang="en-US" b="1"/>
            <a:t>We currently have a Preventative Maintenance Program in place, however, there will always be Reactive Maintenance required.</a:t>
          </a:r>
          <a:endParaRPr lang="en-US"/>
        </a:p>
      </dgm:t>
    </dgm:pt>
    <dgm:pt modelId="{64FF5F43-B7EC-4280-9391-563930958060}" type="parTrans" cxnId="{2142092B-4DA5-40E4-82A7-1542F7077444}">
      <dgm:prSet/>
      <dgm:spPr/>
      <dgm:t>
        <a:bodyPr/>
        <a:lstStyle/>
        <a:p>
          <a:endParaRPr lang="en-US"/>
        </a:p>
      </dgm:t>
    </dgm:pt>
    <dgm:pt modelId="{BD6203D3-935D-4B76-B41C-191C04A2719C}" type="sibTrans" cxnId="{2142092B-4DA5-40E4-82A7-1542F7077444}">
      <dgm:prSet/>
      <dgm:spPr/>
      <dgm:t>
        <a:bodyPr/>
        <a:lstStyle/>
        <a:p>
          <a:endParaRPr lang="en-US"/>
        </a:p>
      </dgm:t>
    </dgm:pt>
    <dgm:pt modelId="{32BD04B6-B01E-43C9-99B8-972CE5CE6270}" type="pres">
      <dgm:prSet presAssocID="{4EFCC641-0480-48B2-A3AB-3C073819702E}" presName="linear" presStyleCnt="0">
        <dgm:presLayoutVars>
          <dgm:animLvl val="lvl"/>
          <dgm:resizeHandles val="exact"/>
        </dgm:presLayoutVars>
      </dgm:prSet>
      <dgm:spPr/>
    </dgm:pt>
    <dgm:pt modelId="{B0336BAB-50F9-4195-A59D-3FCA10406A51}" type="pres">
      <dgm:prSet presAssocID="{F20EFC80-9F28-4979-B70B-56E804B9C94D}" presName="parentText" presStyleLbl="node1" presStyleIdx="0" presStyleCnt="9">
        <dgm:presLayoutVars>
          <dgm:chMax val="0"/>
          <dgm:bulletEnabled val="1"/>
        </dgm:presLayoutVars>
      </dgm:prSet>
      <dgm:spPr/>
    </dgm:pt>
    <dgm:pt modelId="{A4169A65-F542-477E-ADFE-B13B23F1F57C}" type="pres">
      <dgm:prSet presAssocID="{F20EFC80-9F28-4979-B70B-56E804B9C94D}" presName="childText" presStyleLbl="revTx" presStyleIdx="0" presStyleCnt="9">
        <dgm:presLayoutVars>
          <dgm:bulletEnabled val="1"/>
        </dgm:presLayoutVars>
      </dgm:prSet>
      <dgm:spPr/>
    </dgm:pt>
    <dgm:pt modelId="{66B7C8AF-65B9-4299-A405-1523BF82C312}" type="pres">
      <dgm:prSet presAssocID="{218BC7D8-0EA7-477D-BFDF-A8C1BCADBFEA}" presName="parentText" presStyleLbl="node1" presStyleIdx="1" presStyleCnt="9">
        <dgm:presLayoutVars>
          <dgm:chMax val="0"/>
          <dgm:bulletEnabled val="1"/>
        </dgm:presLayoutVars>
      </dgm:prSet>
      <dgm:spPr/>
    </dgm:pt>
    <dgm:pt modelId="{5C505922-5735-4307-8328-E584482584D5}" type="pres">
      <dgm:prSet presAssocID="{218BC7D8-0EA7-477D-BFDF-A8C1BCADBFEA}" presName="childText" presStyleLbl="revTx" presStyleIdx="1" presStyleCnt="9">
        <dgm:presLayoutVars>
          <dgm:bulletEnabled val="1"/>
        </dgm:presLayoutVars>
      </dgm:prSet>
      <dgm:spPr/>
    </dgm:pt>
    <dgm:pt modelId="{1CC772CF-6E89-4140-A8E3-A077B2AF1455}" type="pres">
      <dgm:prSet presAssocID="{F198875F-9EC1-4096-ABE3-F214C4D4E63A}" presName="parentText" presStyleLbl="node1" presStyleIdx="2" presStyleCnt="9">
        <dgm:presLayoutVars>
          <dgm:chMax val="0"/>
          <dgm:bulletEnabled val="1"/>
        </dgm:presLayoutVars>
      </dgm:prSet>
      <dgm:spPr/>
    </dgm:pt>
    <dgm:pt modelId="{21296FE2-0F32-44DC-B628-308AF6109B88}" type="pres">
      <dgm:prSet presAssocID="{F198875F-9EC1-4096-ABE3-F214C4D4E63A}" presName="childText" presStyleLbl="revTx" presStyleIdx="2" presStyleCnt="9">
        <dgm:presLayoutVars>
          <dgm:bulletEnabled val="1"/>
        </dgm:presLayoutVars>
      </dgm:prSet>
      <dgm:spPr/>
    </dgm:pt>
    <dgm:pt modelId="{4B0A2672-5F64-4E97-BDFC-7B47316E4A7D}" type="pres">
      <dgm:prSet presAssocID="{F029A6FD-4077-4FB4-A749-177397F5D481}" presName="parentText" presStyleLbl="node1" presStyleIdx="3" presStyleCnt="9">
        <dgm:presLayoutVars>
          <dgm:chMax val="0"/>
          <dgm:bulletEnabled val="1"/>
        </dgm:presLayoutVars>
      </dgm:prSet>
      <dgm:spPr/>
    </dgm:pt>
    <dgm:pt modelId="{8D8F3C01-10E1-4DD6-B13E-2D72E89614C0}" type="pres">
      <dgm:prSet presAssocID="{F029A6FD-4077-4FB4-A749-177397F5D481}" presName="childText" presStyleLbl="revTx" presStyleIdx="3" presStyleCnt="9">
        <dgm:presLayoutVars>
          <dgm:bulletEnabled val="1"/>
        </dgm:presLayoutVars>
      </dgm:prSet>
      <dgm:spPr/>
    </dgm:pt>
    <dgm:pt modelId="{675515B6-5B80-479D-B04E-BB00B64D0438}" type="pres">
      <dgm:prSet presAssocID="{7D1200E0-DB3C-45ED-B474-A2745DF479E1}" presName="parentText" presStyleLbl="node1" presStyleIdx="4" presStyleCnt="9">
        <dgm:presLayoutVars>
          <dgm:chMax val="0"/>
          <dgm:bulletEnabled val="1"/>
        </dgm:presLayoutVars>
      </dgm:prSet>
      <dgm:spPr/>
    </dgm:pt>
    <dgm:pt modelId="{3DC51DC2-40EC-4241-A47C-E8464EE3CA6E}" type="pres">
      <dgm:prSet presAssocID="{7D1200E0-DB3C-45ED-B474-A2745DF479E1}" presName="childText" presStyleLbl="revTx" presStyleIdx="4" presStyleCnt="9">
        <dgm:presLayoutVars>
          <dgm:bulletEnabled val="1"/>
        </dgm:presLayoutVars>
      </dgm:prSet>
      <dgm:spPr/>
    </dgm:pt>
    <dgm:pt modelId="{62A3C2CC-1749-4D8E-8E8F-97C8D8183D4D}" type="pres">
      <dgm:prSet presAssocID="{B10F2E6D-B474-4D35-A237-6D90CFA50058}" presName="parentText" presStyleLbl="node1" presStyleIdx="5" presStyleCnt="9">
        <dgm:presLayoutVars>
          <dgm:chMax val="0"/>
          <dgm:bulletEnabled val="1"/>
        </dgm:presLayoutVars>
      </dgm:prSet>
      <dgm:spPr/>
    </dgm:pt>
    <dgm:pt modelId="{61A603E1-7DC9-463F-8C4D-82DE172D4EAA}" type="pres">
      <dgm:prSet presAssocID="{B10F2E6D-B474-4D35-A237-6D90CFA50058}" presName="childText" presStyleLbl="revTx" presStyleIdx="5" presStyleCnt="9">
        <dgm:presLayoutVars>
          <dgm:bulletEnabled val="1"/>
        </dgm:presLayoutVars>
      </dgm:prSet>
      <dgm:spPr/>
    </dgm:pt>
    <dgm:pt modelId="{93342FB5-DF42-40D1-9D35-8D0210E4F9DA}" type="pres">
      <dgm:prSet presAssocID="{7971879A-8451-478C-8D45-2E345E0842AE}" presName="parentText" presStyleLbl="node1" presStyleIdx="6" presStyleCnt="9">
        <dgm:presLayoutVars>
          <dgm:chMax val="0"/>
          <dgm:bulletEnabled val="1"/>
        </dgm:presLayoutVars>
      </dgm:prSet>
      <dgm:spPr/>
    </dgm:pt>
    <dgm:pt modelId="{60081FAB-EE3C-4326-80E3-9FDEED92B5CF}" type="pres">
      <dgm:prSet presAssocID="{7971879A-8451-478C-8D45-2E345E0842AE}" presName="childText" presStyleLbl="revTx" presStyleIdx="6" presStyleCnt="9">
        <dgm:presLayoutVars>
          <dgm:bulletEnabled val="1"/>
        </dgm:presLayoutVars>
      </dgm:prSet>
      <dgm:spPr/>
    </dgm:pt>
    <dgm:pt modelId="{9531C491-6E9A-4B94-A2B6-8C26CE950CC6}" type="pres">
      <dgm:prSet presAssocID="{D16101B0-8623-49BC-AE48-7410D3156F74}" presName="parentText" presStyleLbl="node1" presStyleIdx="7" presStyleCnt="9">
        <dgm:presLayoutVars>
          <dgm:chMax val="0"/>
          <dgm:bulletEnabled val="1"/>
        </dgm:presLayoutVars>
      </dgm:prSet>
      <dgm:spPr/>
    </dgm:pt>
    <dgm:pt modelId="{3E420BB2-F22B-4C09-9EEC-9C23373A3DA6}" type="pres">
      <dgm:prSet presAssocID="{D16101B0-8623-49BC-AE48-7410D3156F74}" presName="childText" presStyleLbl="revTx" presStyleIdx="7" presStyleCnt="9">
        <dgm:presLayoutVars>
          <dgm:bulletEnabled val="1"/>
        </dgm:presLayoutVars>
      </dgm:prSet>
      <dgm:spPr/>
    </dgm:pt>
    <dgm:pt modelId="{BDC032D2-95DE-4101-819A-91EBAF4B95CC}" type="pres">
      <dgm:prSet presAssocID="{3B4E5313-1BD0-4F23-A080-3A332ACECD7F}" presName="parentText" presStyleLbl="node1" presStyleIdx="8" presStyleCnt="9">
        <dgm:presLayoutVars>
          <dgm:chMax val="0"/>
          <dgm:bulletEnabled val="1"/>
        </dgm:presLayoutVars>
      </dgm:prSet>
      <dgm:spPr/>
    </dgm:pt>
    <dgm:pt modelId="{AA7F84D0-5FB1-4203-AE0B-C61BCF64CCE1}" type="pres">
      <dgm:prSet presAssocID="{3B4E5313-1BD0-4F23-A080-3A332ACECD7F}" presName="childText" presStyleLbl="revTx" presStyleIdx="8" presStyleCnt="9">
        <dgm:presLayoutVars>
          <dgm:bulletEnabled val="1"/>
        </dgm:presLayoutVars>
      </dgm:prSet>
      <dgm:spPr/>
    </dgm:pt>
  </dgm:ptLst>
  <dgm:cxnLst>
    <dgm:cxn modelId="{FE2B1A03-7A44-454A-8CAC-002282207131}" type="presOf" srcId="{687919D4-78D9-48E7-9BF0-54D73F69E2D2}" destId="{21296FE2-0F32-44DC-B628-308AF6109B88}" srcOrd="0" destOrd="0" presId="urn:microsoft.com/office/officeart/2005/8/layout/vList2"/>
    <dgm:cxn modelId="{E16D7D0E-A944-4973-8992-03F9671B7A2F}" srcId="{F20EFC80-9F28-4979-B70B-56E804B9C94D}" destId="{98D90216-F35D-4889-9719-CDA1E6696106}" srcOrd="1" destOrd="0" parTransId="{79910B61-77A1-467C-940C-AD44FB5CACDE}" sibTransId="{5135EF7F-7DF1-4D22-AB0F-404B8657409A}"/>
    <dgm:cxn modelId="{2C687210-8C11-4C65-ADCC-7254F05FA62D}" type="presOf" srcId="{B10F2E6D-B474-4D35-A237-6D90CFA50058}" destId="{62A3C2CC-1749-4D8E-8E8F-97C8D8183D4D}" srcOrd="0" destOrd="0" presId="urn:microsoft.com/office/officeart/2005/8/layout/vList2"/>
    <dgm:cxn modelId="{284C2112-E7F6-4BCE-B961-F02EBD8AFD86}" srcId="{7D1200E0-DB3C-45ED-B474-A2745DF479E1}" destId="{32486730-13D1-49F3-B0F0-5B3FFC3FA7F4}" srcOrd="0" destOrd="0" parTransId="{7D0CAC1D-1A2C-425B-AFF1-2047F8E7E7AE}" sibTransId="{590ECB92-1BBD-41D4-BF95-F9DD423B7900}"/>
    <dgm:cxn modelId="{F8586114-2A85-4D83-B757-B64BC8219BDA}" srcId="{F198875F-9EC1-4096-ABE3-F214C4D4E63A}" destId="{687919D4-78D9-48E7-9BF0-54D73F69E2D2}" srcOrd="0" destOrd="0" parTransId="{DFD6DD15-0536-42BA-875F-15B3E4F6B64D}" sibTransId="{6B1A6621-ABAB-452C-A007-F8BC0B07403E}"/>
    <dgm:cxn modelId="{F26C2217-23CA-4900-96F0-5E0730AD9BD5}" type="presOf" srcId="{A3FDDCAB-657D-463D-9448-C1DDD19355B0}" destId="{61A603E1-7DC9-463F-8C4D-82DE172D4EAA}" srcOrd="0" destOrd="0" presId="urn:microsoft.com/office/officeart/2005/8/layout/vList2"/>
    <dgm:cxn modelId="{1D8A4025-48DA-44A3-A432-EE7098B9D146}" srcId="{4EFCC641-0480-48B2-A3AB-3C073819702E}" destId="{F029A6FD-4077-4FB4-A749-177397F5D481}" srcOrd="3" destOrd="0" parTransId="{4C543173-42EB-4FB3-8A60-83B499346B86}" sibTransId="{536E79DF-2509-475D-ABB4-6807D4E96864}"/>
    <dgm:cxn modelId="{527D9A25-6AE8-46E8-AB65-182DC0141F82}" type="presOf" srcId="{7971879A-8451-478C-8D45-2E345E0842AE}" destId="{93342FB5-DF42-40D1-9D35-8D0210E4F9DA}" srcOrd="0" destOrd="0" presId="urn:microsoft.com/office/officeart/2005/8/layout/vList2"/>
    <dgm:cxn modelId="{2142092B-4DA5-40E4-82A7-1542F7077444}" srcId="{3B4E5313-1BD0-4F23-A080-3A332ACECD7F}" destId="{8B0CDA80-600A-4778-8468-1DBB94AD9F87}" srcOrd="0" destOrd="0" parTransId="{64FF5F43-B7EC-4280-9391-563930958060}" sibTransId="{BD6203D3-935D-4B76-B41C-191C04A2719C}"/>
    <dgm:cxn modelId="{C010C15C-10A5-4D69-8B79-993988F3A139}" srcId="{4EFCC641-0480-48B2-A3AB-3C073819702E}" destId="{B10F2E6D-B474-4D35-A237-6D90CFA50058}" srcOrd="5" destOrd="0" parTransId="{49E9F918-4682-4C37-9518-47FADBC548BE}" sibTransId="{A37755D8-FB71-43C4-B18F-299A302172B5}"/>
    <dgm:cxn modelId="{2088635D-7D41-4A57-AEAA-C7876A6931D9}" srcId="{B10F2E6D-B474-4D35-A237-6D90CFA50058}" destId="{A3FDDCAB-657D-463D-9448-C1DDD19355B0}" srcOrd="0" destOrd="0" parTransId="{24A404D9-FD89-4AA8-A9BD-B5E079C82633}" sibTransId="{0388C133-D026-41A2-A1B6-FA0E6F23C73D}"/>
    <dgm:cxn modelId="{C0032760-641B-4262-92DA-193080D9621E}" type="presOf" srcId="{D16101B0-8623-49BC-AE48-7410D3156F74}" destId="{9531C491-6E9A-4B94-A2B6-8C26CE950CC6}" srcOrd="0" destOrd="0" presId="urn:microsoft.com/office/officeart/2005/8/layout/vList2"/>
    <dgm:cxn modelId="{C8329544-EAEF-4FF9-88F1-0E12FE87D2F6}" srcId="{4EFCC641-0480-48B2-A3AB-3C073819702E}" destId="{218BC7D8-0EA7-477D-BFDF-A8C1BCADBFEA}" srcOrd="1" destOrd="0" parTransId="{510EAF24-89FB-48E5-B71A-8812AA04BD80}" sibTransId="{64409C4F-4966-41A0-B496-57EBE917C5D9}"/>
    <dgm:cxn modelId="{8E192D66-135C-43F7-B742-55F7B395D400}" srcId="{4EFCC641-0480-48B2-A3AB-3C073819702E}" destId="{F20EFC80-9F28-4979-B70B-56E804B9C94D}" srcOrd="0" destOrd="0" parTransId="{C1495DBF-9DF5-4AB2-9830-3A4BE3EF8181}" sibTransId="{A8C167FE-BB9B-421C-8E83-2E3FFF2431FA}"/>
    <dgm:cxn modelId="{A569B847-CF34-4A36-AA94-F55A2477507D}" srcId="{4EFCC641-0480-48B2-A3AB-3C073819702E}" destId="{F198875F-9EC1-4096-ABE3-F214C4D4E63A}" srcOrd="2" destOrd="0" parTransId="{7EC71113-4C56-4B67-88E6-3443094EF517}" sibTransId="{9FB18794-C983-4AE7-8D4E-370FDC307E25}"/>
    <dgm:cxn modelId="{5CB7EC47-2B8D-4C1B-9D91-286AC70332AC}" type="presOf" srcId="{8B0CDA80-600A-4778-8468-1DBB94AD9F87}" destId="{AA7F84D0-5FB1-4203-AE0B-C61BCF64CCE1}" srcOrd="0" destOrd="0" presId="urn:microsoft.com/office/officeart/2005/8/layout/vList2"/>
    <dgm:cxn modelId="{F561E649-5BFE-4948-BB52-8BA33DAA5C7D}" srcId="{4EFCC641-0480-48B2-A3AB-3C073819702E}" destId="{3B4E5313-1BD0-4F23-A080-3A332ACECD7F}" srcOrd="8" destOrd="0" parTransId="{BBA73331-64E3-4D9C-B117-BAA44DF514D1}" sibTransId="{310691DB-8C16-474A-95E4-3164ED241E10}"/>
    <dgm:cxn modelId="{0C384A4C-DB48-44BF-94A1-6077658832A8}" type="presOf" srcId="{F029A6FD-4077-4FB4-A749-177397F5D481}" destId="{4B0A2672-5F64-4E97-BDFC-7B47316E4A7D}" srcOrd="0" destOrd="0" presId="urn:microsoft.com/office/officeart/2005/8/layout/vList2"/>
    <dgm:cxn modelId="{16437350-8C8A-4B3E-BD1B-F46F63EFD6F6}" srcId="{4EFCC641-0480-48B2-A3AB-3C073819702E}" destId="{7971879A-8451-478C-8D45-2E345E0842AE}" srcOrd="6" destOrd="0" parTransId="{A6B198ED-EF30-4059-870A-5E304315CB78}" sibTransId="{CF292AF0-32E9-4E7A-9459-B38ED7DD4BEF}"/>
    <dgm:cxn modelId="{86402273-CC72-4E29-98AA-CC47787FFC8B}" srcId="{7971879A-8451-478C-8D45-2E345E0842AE}" destId="{991A0D9B-6B52-4F68-A0FE-2F4A2503237C}" srcOrd="0" destOrd="0" parTransId="{4785E812-CAAE-428A-9881-B512E186B04C}" sibTransId="{A33BA477-0276-4FF6-A7ED-74888A2C2CD4}"/>
    <dgm:cxn modelId="{03898478-71C1-4204-A3D3-DC3F470CE4C3}" type="presOf" srcId="{F20EFC80-9F28-4979-B70B-56E804B9C94D}" destId="{B0336BAB-50F9-4195-A59D-3FCA10406A51}" srcOrd="0" destOrd="0" presId="urn:microsoft.com/office/officeart/2005/8/layout/vList2"/>
    <dgm:cxn modelId="{58415459-129B-47A0-AE8E-2F56CBEF1728}" type="presOf" srcId="{218BC7D8-0EA7-477D-BFDF-A8C1BCADBFEA}" destId="{66B7C8AF-65B9-4299-A405-1523BF82C312}" srcOrd="0" destOrd="0" presId="urn:microsoft.com/office/officeart/2005/8/layout/vList2"/>
    <dgm:cxn modelId="{8B5BB079-9ECD-40DD-9F93-7C20FD6E4956}" srcId="{D16101B0-8623-49BC-AE48-7410D3156F74}" destId="{B8CE65AE-4E3A-4C51-AC35-A0B55F1FA87F}" srcOrd="0" destOrd="0" parTransId="{D3159D36-1BA1-4F44-98FC-12655DC2DCBE}" sibTransId="{C38C0F25-24EE-4D0F-A04F-F2B3C5113A5B}"/>
    <dgm:cxn modelId="{15E8DF5A-637E-487C-A683-B77292C0933B}" type="presOf" srcId="{C2EC0721-B96E-444F-BDE5-C1748EF1A8A1}" destId="{8D8F3C01-10E1-4DD6-B13E-2D72E89614C0}" srcOrd="0" destOrd="0" presId="urn:microsoft.com/office/officeart/2005/8/layout/vList2"/>
    <dgm:cxn modelId="{3FC7937E-CD57-49BD-8596-9E4F2786862B}" type="presOf" srcId="{32486730-13D1-49F3-B0F0-5B3FFC3FA7F4}" destId="{3DC51DC2-40EC-4241-A47C-E8464EE3CA6E}" srcOrd="0" destOrd="0" presId="urn:microsoft.com/office/officeart/2005/8/layout/vList2"/>
    <dgm:cxn modelId="{F4F1608A-8A86-4C04-831A-04DB09286206}" type="presOf" srcId="{3B4E5313-1BD0-4F23-A080-3A332ACECD7F}" destId="{BDC032D2-95DE-4101-819A-91EBAF4B95CC}" srcOrd="0" destOrd="0" presId="urn:microsoft.com/office/officeart/2005/8/layout/vList2"/>
    <dgm:cxn modelId="{3022828A-0699-4D10-BF81-3A1F30B53467}" type="presOf" srcId="{991A0D9B-6B52-4F68-A0FE-2F4A2503237C}" destId="{60081FAB-EE3C-4326-80E3-9FDEED92B5CF}" srcOrd="0" destOrd="0" presId="urn:microsoft.com/office/officeart/2005/8/layout/vList2"/>
    <dgm:cxn modelId="{F8F02FA1-155E-4ACC-866B-45708A28E726}" type="presOf" srcId="{78DC119D-2F38-4FB9-B8E9-EEB348C15311}" destId="{21296FE2-0F32-44DC-B628-308AF6109B88}" srcOrd="0" destOrd="1" presId="urn:microsoft.com/office/officeart/2005/8/layout/vList2"/>
    <dgm:cxn modelId="{68A736A2-6A09-43DE-A306-E1286143DFE4}" type="presOf" srcId="{B8CE65AE-4E3A-4C51-AC35-A0B55F1FA87F}" destId="{3E420BB2-F22B-4C09-9EEC-9C23373A3DA6}" srcOrd="0" destOrd="0" presId="urn:microsoft.com/office/officeart/2005/8/layout/vList2"/>
    <dgm:cxn modelId="{473839A3-E308-48E3-9455-A0B0A08CE4D6}" srcId="{4EFCC641-0480-48B2-A3AB-3C073819702E}" destId="{7D1200E0-DB3C-45ED-B474-A2745DF479E1}" srcOrd="4" destOrd="0" parTransId="{73DC63D4-053A-4244-8B62-A4AC835C52B5}" sibTransId="{E8904FBB-B2DD-4BC7-8378-4DE42D3DE625}"/>
    <dgm:cxn modelId="{8195F2AC-B35E-4F12-8EEA-5000F0BC008A}" type="presOf" srcId="{4EFCC641-0480-48B2-A3AB-3C073819702E}" destId="{32BD04B6-B01E-43C9-99B8-972CE5CE6270}" srcOrd="0" destOrd="0" presId="urn:microsoft.com/office/officeart/2005/8/layout/vList2"/>
    <dgm:cxn modelId="{B6C60EB2-84AE-4FE6-88A1-A19777DDCE5D}" srcId="{F198875F-9EC1-4096-ABE3-F214C4D4E63A}" destId="{78DC119D-2F38-4FB9-B8E9-EEB348C15311}" srcOrd="1" destOrd="0" parTransId="{731AC2F1-7BEE-40B6-8931-743F181B202C}" sibTransId="{092D1DEF-BBA1-4D8A-9F4D-5D919E929B6A}"/>
    <dgm:cxn modelId="{79050FB2-85BA-4683-B336-9A139CBB9662}" type="presOf" srcId="{7D1200E0-DB3C-45ED-B474-A2745DF479E1}" destId="{675515B6-5B80-479D-B04E-BB00B64D0438}" srcOrd="0" destOrd="0" presId="urn:microsoft.com/office/officeart/2005/8/layout/vList2"/>
    <dgm:cxn modelId="{FDE642B2-CD5B-45BF-84CD-4481F450D3DF}" type="presOf" srcId="{98D90216-F35D-4889-9719-CDA1E6696106}" destId="{A4169A65-F542-477E-ADFE-B13B23F1F57C}" srcOrd="0" destOrd="1" presId="urn:microsoft.com/office/officeart/2005/8/layout/vList2"/>
    <dgm:cxn modelId="{3B3B07B6-99FE-437F-9B05-EBA3AAA303C1}" srcId="{F20EFC80-9F28-4979-B70B-56E804B9C94D}" destId="{28AFCE42-1052-4D10-9EC6-513D6898E662}" srcOrd="0" destOrd="0" parTransId="{A7378C58-99A7-4D83-9755-31900056FDCA}" sibTransId="{F2CCEB5E-7941-44C7-961A-7631A99BAC63}"/>
    <dgm:cxn modelId="{47BA7AB7-71F3-4AE5-B11A-85424EF74767}" srcId="{F029A6FD-4077-4FB4-A749-177397F5D481}" destId="{C2EC0721-B96E-444F-BDE5-C1748EF1A8A1}" srcOrd="0" destOrd="0" parTransId="{803AFE27-FD06-42C3-AA41-5B7A6204FD00}" sibTransId="{B08F8689-3DA3-4FBF-A1BE-46193CBC4664}"/>
    <dgm:cxn modelId="{B4A751B9-0E76-49BD-AEB5-1F9E3A1BB998}" type="presOf" srcId="{4EBB3410-1A60-4DFF-92C9-6E113416CE32}" destId="{5C505922-5735-4307-8328-E584482584D5}" srcOrd="0" destOrd="0" presId="urn:microsoft.com/office/officeart/2005/8/layout/vList2"/>
    <dgm:cxn modelId="{EFFD34C9-DD03-4C35-B637-8D2BA65695F4}" srcId="{4EFCC641-0480-48B2-A3AB-3C073819702E}" destId="{D16101B0-8623-49BC-AE48-7410D3156F74}" srcOrd="7" destOrd="0" parTransId="{FB7A4A28-0D8C-414B-8692-ADD2BFA95CAE}" sibTransId="{B990DB4F-514F-4EF6-89C1-79BF96D1285C}"/>
    <dgm:cxn modelId="{02B609CC-08B1-4D55-BE62-BA9C99376F29}" type="presOf" srcId="{F198875F-9EC1-4096-ABE3-F214C4D4E63A}" destId="{1CC772CF-6E89-4140-A8E3-A077B2AF1455}" srcOrd="0" destOrd="0" presId="urn:microsoft.com/office/officeart/2005/8/layout/vList2"/>
    <dgm:cxn modelId="{0A3731EF-5D57-4BD1-916A-01470714C0EC}" srcId="{218BC7D8-0EA7-477D-BFDF-A8C1BCADBFEA}" destId="{4EBB3410-1A60-4DFF-92C9-6E113416CE32}" srcOrd="0" destOrd="0" parTransId="{A85719F9-AAED-49CC-9A74-C9AD473DB95B}" sibTransId="{303183DA-A4D0-4591-872A-B2204E7CFA16}"/>
    <dgm:cxn modelId="{B8178FEF-0DE1-4A7C-B348-2C1D62B6AE19}" type="presOf" srcId="{28AFCE42-1052-4D10-9EC6-513D6898E662}" destId="{A4169A65-F542-477E-ADFE-B13B23F1F57C}" srcOrd="0" destOrd="0" presId="urn:microsoft.com/office/officeart/2005/8/layout/vList2"/>
    <dgm:cxn modelId="{93D5FA53-8942-4212-AA72-F5D8FC931229}" type="presParOf" srcId="{32BD04B6-B01E-43C9-99B8-972CE5CE6270}" destId="{B0336BAB-50F9-4195-A59D-3FCA10406A51}" srcOrd="0" destOrd="0" presId="urn:microsoft.com/office/officeart/2005/8/layout/vList2"/>
    <dgm:cxn modelId="{3B1E90FC-E529-42BE-8DC0-A384C6EA14B4}" type="presParOf" srcId="{32BD04B6-B01E-43C9-99B8-972CE5CE6270}" destId="{A4169A65-F542-477E-ADFE-B13B23F1F57C}" srcOrd="1" destOrd="0" presId="urn:microsoft.com/office/officeart/2005/8/layout/vList2"/>
    <dgm:cxn modelId="{9302FDD1-46BD-4B31-9EB9-00D893158E6B}" type="presParOf" srcId="{32BD04B6-B01E-43C9-99B8-972CE5CE6270}" destId="{66B7C8AF-65B9-4299-A405-1523BF82C312}" srcOrd="2" destOrd="0" presId="urn:microsoft.com/office/officeart/2005/8/layout/vList2"/>
    <dgm:cxn modelId="{4540AD91-3BA6-4A91-B6A3-8981D52E72E6}" type="presParOf" srcId="{32BD04B6-B01E-43C9-99B8-972CE5CE6270}" destId="{5C505922-5735-4307-8328-E584482584D5}" srcOrd="3" destOrd="0" presId="urn:microsoft.com/office/officeart/2005/8/layout/vList2"/>
    <dgm:cxn modelId="{F3727762-521C-467A-83F2-5BC5CBDB2E32}" type="presParOf" srcId="{32BD04B6-B01E-43C9-99B8-972CE5CE6270}" destId="{1CC772CF-6E89-4140-A8E3-A077B2AF1455}" srcOrd="4" destOrd="0" presId="urn:microsoft.com/office/officeart/2005/8/layout/vList2"/>
    <dgm:cxn modelId="{F9206010-3E3F-40AE-A15B-91257A1AEFD7}" type="presParOf" srcId="{32BD04B6-B01E-43C9-99B8-972CE5CE6270}" destId="{21296FE2-0F32-44DC-B628-308AF6109B88}" srcOrd="5" destOrd="0" presId="urn:microsoft.com/office/officeart/2005/8/layout/vList2"/>
    <dgm:cxn modelId="{D8A72DFA-DE01-445A-B786-9E3E089C545D}" type="presParOf" srcId="{32BD04B6-B01E-43C9-99B8-972CE5CE6270}" destId="{4B0A2672-5F64-4E97-BDFC-7B47316E4A7D}" srcOrd="6" destOrd="0" presId="urn:microsoft.com/office/officeart/2005/8/layout/vList2"/>
    <dgm:cxn modelId="{29061CEB-6FFA-40CA-9504-3F65348D8FFB}" type="presParOf" srcId="{32BD04B6-B01E-43C9-99B8-972CE5CE6270}" destId="{8D8F3C01-10E1-4DD6-B13E-2D72E89614C0}" srcOrd="7" destOrd="0" presId="urn:microsoft.com/office/officeart/2005/8/layout/vList2"/>
    <dgm:cxn modelId="{09AD210E-4D66-4C5B-A8D9-64633DE1B803}" type="presParOf" srcId="{32BD04B6-B01E-43C9-99B8-972CE5CE6270}" destId="{675515B6-5B80-479D-B04E-BB00B64D0438}" srcOrd="8" destOrd="0" presId="urn:microsoft.com/office/officeart/2005/8/layout/vList2"/>
    <dgm:cxn modelId="{378D45CD-2653-4CA1-A525-7CBB470E04C9}" type="presParOf" srcId="{32BD04B6-B01E-43C9-99B8-972CE5CE6270}" destId="{3DC51DC2-40EC-4241-A47C-E8464EE3CA6E}" srcOrd="9" destOrd="0" presId="urn:microsoft.com/office/officeart/2005/8/layout/vList2"/>
    <dgm:cxn modelId="{34B20B29-9163-4F2A-ABA1-1705587DCF1D}" type="presParOf" srcId="{32BD04B6-B01E-43C9-99B8-972CE5CE6270}" destId="{62A3C2CC-1749-4D8E-8E8F-97C8D8183D4D}" srcOrd="10" destOrd="0" presId="urn:microsoft.com/office/officeart/2005/8/layout/vList2"/>
    <dgm:cxn modelId="{7BA2C6B1-C0B2-497F-9705-D80569511E65}" type="presParOf" srcId="{32BD04B6-B01E-43C9-99B8-972CE5CE6270}" destId="{61A603E1-7DC9-463F-8C4D-82DE172D4EAA}" srcOrd="11" destOrd="0" presId="urn:microsoft.com/office/officeart/2005/8/layout/vList2"/>
    <dgm:cxn modelId="{8253781E-D4BF-438B-BE76-7237C74BD07D}" type="presParOf" srcId="{32BD04B6-B01E-43C9-99B8-972CE5CE6270}" destId="{93342FB5-DF42-40D1-9D35-8D0210E4F9DA}" srcOrd="12" destOrd="0" presId="urn:microsoft.com/office/officeart/2005/8/layout/vList2"/>
    <dgm:cxn modelId="{9C28787D-6973-429A-B926-C745EAB737FB}" type="presParOf" srcId="{32BD04B6-B01E-43C9-99B8-972CE5CE6270}" destId="{60081FAB-EE3C-4326-80E3-9FDEED92B5CF}" srcOrd="13" destOrd="0" presId="urn:microsoft.com/office/officeart/2005/8/layout/vList2"/>
    <dgm:cxn modelId="{F3B95375-6CDE-4D9C-849D-3A40C32D3C7A}" type="presParOf" srcId="{32BD04B6-B01E-43C9-99B8-972CE5CE6270}" destId="{9531C491-6E9A-4B94-A2B6-8C26CE950CC6}" srcOrd="14" destOrd="0" presId="urn:microsoft.com/office/officeart/2005/8/layout/vList2"/>
    <dgm:cxn modelId="{2157C32E-B7AF-475F-9F6A-6A40C387E965}" type="presParOf" srcId="{32BD04B6-B01E-43C9-99B8-972CE5CE6270}" destId="{3E420BB2-F22B-4C09-9EEC-9C23373A3DA6}" srcOrd="15" destOrd="0" presId="urn:microsoft.com/office/officeart/2005/8/layout/vList2"/>
    <dgm:cxn modelId="{83B38F40-4340-4124-88FE-36341B4EE26D}" type="presParOf" srcId="{32BD04B6-B01E-43C9-99B8-972CE5CE6270}" destId="{BDC032D2-95DE-4101-819A-91EBAF4B95CC}" srcOrd="16" destOrd="0" presId="urn:microsoft.com/office/officeart/2005/8/layout/vList2"/>
    <dgm:cxn modelId="{E71A031B-491D-44BE-BA3E-E4CD657CDDA4}" type="presParOf" srcId="{32BD04B6-B01E-43C9-99B8-972CE5CE6270}" destId="{AA7F84D0-5FB1-4203-AE0B-C61BCF64CCE1}" srcOrd="1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4FFAB7-A1C2-4270-BF31-8C73EE8C8500}"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E99877CB-5838-4426-A77D-46D5879FCA45}">
      <dgm:prSet/>
      <dgm:spPr/>
      <dgm:t>
        <a:bodyPr/>
        <a:lstStyle/>
        <a:p>
          <a:pPr>
            <a:lnSpc>
              <a:spcPct val="100000"/>
            </a:lnSpc>
            <a:defRPr b="1"/>
          </a:pPr>
          <a:r>
            <a:rPr lang="en-US"/>
            <a:t>Operations and Maintenance Benchmarks Research - Report #26.</a:t>
          </a:r>
        </a:p>
      </dgm:t>
    </dgm:pt>
    <dgm:pt modelId="{AB364842-F686-481C-AE87-3BB5EF441E7D}" type="parTrans" cxnId="{4C2A66D9-F888-4D5E-899F-8BBED30197A1}">
      <dgm:prSet/>
      <dgm:spPr/>
      <dgm:t>
        <a:bodyPr/>
        <a:lstStyle/>
        <a:p>
          <a:endParaRPr lang="en-US"/>
        </a:p>
      </dgm:t>
    </dgm:pt>
    <dgm:pt modelId="{B6FBFAEC-AFE7-4001-AA1F-B3F6D5EEC54B}" type="sibTrans" cxnId="{4C2A66D9-F888-4D5E-899F-8BBED30197A1}">
      <dgm:prSet/>
      <dgm:spPr/>
      <dgm:t>
        <a:bodyPr/>
        <a:lstStyle/>
        <a:p>
          <a:endParaRPr lang="en-US"/>
        </a:p>
      </dgm:t>
    </dgm:pt>
    <dgm:pt modelId="{0B05A6FB-14A4-448A-872F-F6A95303E356}">
      <dgm:prSet custT="1"/>
      <dgm:spPr/>
      <dgm:t>
        <a:bodyPr/>
        <a:lstStyle/>
        <a:p>
          <a:pPr>
            <a:lnSpc>
              <a:spcPct val="100000"/>
            </a:lnSpc>
          </a:pPr>
          <a:r>
            <a:rPr lang="en-US" sz="1600" b="1" dirty="0"/>
            <a:t>The recommended maintenance staffing ratio is 47,000 square feet per full time employee.</a:t>
          </a:r>
        </a:p>
      </dgm:t>
    </dgm:pt>
    <dgm:pt modelId="{E9EE329D-9716-4AF9-AF49-650210D03CCA}" type="parTrans" cxnId="{95D032A3-BBA3-4254-AAAA-C11DE48280AC}">
      <dgm:prSet/>
      <dgm:spPr/>
      <dgm:t>
        <a:bodyPr/>
        <a:lstStyle/>
        <a:p>
          <a:endParaRPr lang="en-US"/>
        </a:p>
      </dgm:t>
    </dgm:pt>
    <dgm:pt modelId="{714AD245-662D-4746-B052-7DA640B54077}" type="sibTrans" cxnId="{95D032A3-BBA3-4254-AAAA-C11DE48280AC}">
      <dgm:prSet/>
      <dgm:spPr/>
      <dgm:t>
        <a:bodyPr/>
        <a:lstStyle/>
        <a:p>
          <a:endParaRPr lang="en-US"/>
        </a:p>
      </dgm:t>
    </dgm:pt>
    <dgm:pt modelId="{332BF7A5-870A-483E-AAA7-44F780A418BB}">
      <dgm:prSet/>
      <dgm:spPr/>
      <dgm:t>
        <a:bodyPr/>
        <a:lstStyle/>
        <a:p>
          <a:pPr>
            <a:lnSpc>
              <a:spcPct val="100000"/>
            </a:lnSpc>
            <a:defRPr b="1"/>
          </a:pPr>
          <a:r>
            <a:rPr lang="en-US" b="1"/>
            <a:t>This places us well over the recommended maintenance staffing ratio for most buildings. </a:t>
          </a:r>
        </a:p>
      </dgm:t>
    </dgm:pt>
    <dgm:pt modelId="{8B11A07E-E3C3-49F3-BE82-310E51314A13}" type="parTrans" cxnId="{FAFC4A8C-15FA-40F4-8343-DDFEF033CE42}">
      <dgm:prSet/>
      <dgm:spPr/>
      <dgm:t>
        <a:bodyPr/>
        <a:lstStyle/>
        <a:p>
          <a:endParaRPr lang="en-US"/>
        </a:p>
      </dgm:t>
    </dgm:pt>
    <dgm:pt modelId="{A3304C16-02C2-43CD-8CD3-9A535018ECAC}" type="sibTrans" cxnId="{FAFC4A8C-15FA-40F4-8343-DDFEF033CE42}">
      <dgm:prSet/>
      <dgm:spPr/>
      <dgm:t>
        <a:bodyPr/>
        <a:lstStyle/>
        <a:p>
          <a:endParaRPr lang="en-US"/>
        </a:p>
      </dgm:t>
    </dgm:pt>
    <dgm:pt modelId="{983303E6-ED19-40DC-939F-1FDD40AAEB2C}" type="pres">
      <dgm:prSet presAssocID="{CE4FFAB7-A1C2-4270-BF31-8C73EE8C8500}" presName="root" presStyleCnt="0">
        <dgm:presLayoutVars>
          <dgm:dir/>
          <dgm:resizeHandles val="exact"/>
        </dgm:presLayoutVars>
      </dgm:prSet>
      <dgm:spPr/>
    </dgm:pt>
    <dgm:pt modelId="{5AB3F414-9385-4245-B0F4-CEB9CEE2D764}" type="pres">
      <dgm:prSet presAssocID="{E99877CB-5838-4426-A77D-46D5879FCA45}" presName="compNode" presStyleCnt="0"/>
      <dgm:spPr/>
    </dgm:pt>
    <dgm:pt modelId="{681B1DD2-398E-4616-BBA9-D00C05C919D9}" type="pres">
      <dgm:prSet presAssocID="{E99877CB-5838-4426-A77D-46D5879FCA45}"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auge"/>
        </a:ext>
      </dgm:extLst>
    </dgm:pt>
    <dgm:pt modelId="{F2711FBF-A2E8-4B42-98B9-ACE4EF0F3C12}" type="pres">
      <dgm:prSet presAssocID="{E99877CB-5838-4426-A77D-46D5879FCA45}" presName="iconSpace" presStyleCnt="0"/>
      <dgm:spPr/>
    </dgm:pt>
    <dgm:pt modelId="{732913A5-BA10-4015-BB44-7874F84FA104}" type="pres">
      <dgm:prSet presAssocID="{E99877CB-5838-4426-A77D-46D5879FCA45}" presName="parTx" presStyleLbl="revTx" presStyleIdx="0" presStyleCnt="4">
        <dgm:presLayoutVars>
          <dgm:chMax val="0"/>
          <dgm:chPref val="0"/>
        </dgm:presLayoutVars>
      </dgm:prSet>
      <dgm:spPr/>
    </dgm:pt>
    <dgm:pt modelId="{C2FEBD1B-E057-4E80-B275-7E6BD7068E78}" type="pres">
      <dgm:prSet presAssocID="{E99877CB-5838-4426-A77D-46D5879FCA45}" presName="txSpace" presStyleCnt="0"/>
      <dgm:spPr/>
    </dgm:pt>
    <dgm:pt modelId="{F961A8B9-15FB-4D8F-AB20-AAE42D5C27C6}" type="pres">
      <dgm:prSet presAssocID="{E99877CB-5838-4426-A77D-46D5879FCA45}" presName="desTx" presStyleLbl="revTx" presStyleIdx="1" presStyleCnt="4">
        <dgm:presLayoutVars/>
      </dgm:prSet>
      <dgm:spPr/>
    </dgm:pt>
    <dgm:pt modelId="{B266D7CC-DDCA-4577-9AE6-246842D6BD6A}" type="pres">
      <dgm:prSet presAssocID="{B6FBFAEC-AFE7-4001-AA1F-B3F6D5EEC54B}" presName="sibTrans" presStyleCnt="0"/>
      <dgm:spPr/>
    </dgm:pt>
    <dgm:pt modelId="{DF8DA3F0-5D09-4C2C-AA80-1A750BDAB8DC}" type="pres">
      <dgm:prSet presAssocID="{332BF7A5-870A-483E-AAA7-44F780A418BB}" presName="compNode" presStyleCnt="0"/>
      <dgm:spPr/>
    </dgm:pt>
    <dgm:pt modelId="{05FEB3EC-6452-45E4-85CF-D17E6BB6605D}" type="pres">
      <dgm:prSet presAssocID="{332BF7A5-870A-483E-AAA7-44F780A418B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ity"/>
        </a:ext>
      </dgm:extLst>
    </dgm:pt>
    <dgm:pt modelId="{6120C097-AB26-4E2F-903E-815419B6E44A}" type="pres">
      <dgm:prSet presAssocID="{332BF7A5-870A-483E-AAA7-44F780A418BB}" presName="iconSpace" presStyleCnt="0"/>
      <dgm:spPr/>
    </dgm:pt>
    <dgm:pt modelId="{832917D5-4645-4281-A129-08C14E25B930}" type="pres">
      <dgm:prSet presAssocID="{332BF7A5-870A-483E-AAA7-44F780A418BB}" presName="parTx" presStyleLbl="revTx" presStyleIdx="2" presStyleCnt="4">
        <dgm:presLayoutVars>
          <dgm:chMax val="0"/>
          <dgm:chPref val="0"/>
        </dgm:presLayoutVars>
      </dgm:prSet>
      <dgm:spPr/>
    </dgm:pt>
    <dgm:pt modelId="{EDCBF5B6-75A4-4927-B7EE-6D034926262C}" type="pres">
      <dgm:prSet presAssocID="{332BF7A5-870A-483E-AAA7-44F780A418BB}" presName="txSpace" presStyleCnt="0"/>
      <dgm:spPr/>
    </dgm:pt>
    <dgm:pt modelId="{4BEAAD17-BF97-408D-8768-06505DA7ACD3}" type="pres">
      <dgm:prSet presAssocID="{332BF7A5-870A-483E-AAA7-44F780A418BB}" presName="desTx" presStyleLbl="revTx" presStyleIdx="3" presStyleCnt="4">
        <dgm:presLayoutVars/>
      </dgm:prSet>
      <dgm:spPr/>
    </dgm:pt>
  </dgm:ptLst>
  <dgm:cxnLst>
    <dgm:cxn modelId="{9A882335-B473-4360-857E-57AFED536FEB}" type="presOf" srcId="{E99877CB-5838-4426-A77D-46D5879FCA45}" destId="{732913A5-BA10-4015-BB44-7874F84FA104}" srcOrd="0" destOrd="0" presId="urn:microsoft.com/office/officeart/2018/2/layout/IconLabelDescriptionList"/>
    <dgm:cxn modelId="{FAFC4A8C-15FA-40F4-8343-DDFEF033CE42}" srcId="{CE4FFAB7-A1C2-4270-BF31-8C73EE8C8500}" destId="{332BF7A5-870A-483E-AAA7-44F780A418BB}" srcOrd="1" destOrd="0" parTransId="{8B11A07E-E3C3-49F3-BE82-310E51314A13}" sibTransId="{A3304C16-02C2-43CD-8CD3-9A535018ECAC}"/>
    <dgm:cxn modelId="{2D77B491-3B87-49BE-9AC9-016350370BCF}" type="presOf" srcId="{332BF7A5-870A-483E-AAA7-44F780A418BB}" destId="{832917D5-4645-4281-A129-08C14E25B930}" srcOrd="0" destOrd="0" presId="urn:microsoft.com/office/officeart/2018/2/layout/IconLabelDescriptionList"/>
    <dgm:cxn modelId="{9E3DD991-FD56-4A59-AE9F-422F5C47F9A2}" type="presOf" srcId="{CE4FFAB7-A1C2-4270-BF31-8C73EE8C8500}" destId="{983303E6-ED19-40DC-939F-1FDD40AAEB2C}" srcOrd="0" destOrd="0" presId="urn:microsoft.com/office/officeart/2018/2/layout/IconLabelDescriptionList"/>
    <dgm:cxn modelId="{95D032A3-BBA3-4254-AAAA-C11DE48280AC}" srcId="{E99877CB-5838-4426-A77D-46D5879FCA45}" destId="{0B05A6FB-14A4-448A-872F-F6A95303E356}" srcOrd="0" destOrd="0" parTransId="{E9EE329D-9716-4AF9-AF49-650210D03CCA}" sibTransId="{714AD245-662D-4746-B052-7DA640B54077}"/>
    <dgm:cxn modelId="{4C2A66D9-F888-4D5E-899F-8BBED30197A1}" srcId="{CE4FFAB7-A1C2-4270-BF31-8C73EE8C8500}" destId="{E99877CB-5838-4426-A77D-46D5879FCA45}" srcOrd="0" destOrd="0" parTransId="{AB364842-F686-481C-AE87-3BB5EF441E7D}" sibTransId="{B6FBFAEC-AFE7-4001-AA1F-B3F6D5EEC54B}"/>
    <dgm:cxn modelId="{8D3BB4F0-4F3C-40CE-9746-75E20C5894E6}" type="presOf" srcId="{0B05A6FB-14A4-448A-872F-F6A95303E356}" destId="{F961A8B9-15FB-4D8F-AB20-AAE42D5C27C6}" srcOrd="0" destOrd="0" presId="urn:microsoft.com/office/officeart/2018/2/layout/IconLabelDescriptionList"/>
    <dgm:cxn modelId="{7C76B6AA-8F2C-43DE-9BE4-BEF82B4F2DF1}" type="presParOf" srcId="{983303E6-ED19-40DC-939F-1FDD40AAEB2C}" destId="{5AB3F414-9385-4245-B0F4-CEB9CEE2D764}" srcOrd="0" destOrd="0" presId="urn:microsoft.com/office/officeart/2018/2/layout/IconLabelDescriptionList"/>
    <dgm:cxn modelId="{C3F3CF83-4F2D-4F6B-B0A0-4CF3A0870C9B}" type="presParOf" srcId="{5AB3F414-9385-4245-B0F4-CEB9CEE2D764}" destId="{681B1DD2-398E-4616-BBA9-D00C05C919D9}" srcOrd="0" destOrd="0" presId="urn:microsoft.com/office/officeart/2018/2/layout/IconLabelDescriptionList"/>
    <dgm:cxn modelId="{82E0517E-0272-44E0-BC2B-7C4FCD82F58E}" type="presParOf" srcId="{5AB3F414-9385-4245-B0F4-CEB9CEE2D764}" destId="{F2711FBF-A2E8-4B42-98B9-ACE4EF0F3C12}" srcOrd="1" destOrd="0" presId="urn:microsoft.com/office/officeart/2018/2/layout/IconLabelDescriptionList"/>
    <dgm:cxn modelId="{DEB874A2-925D-415C-8827-B3CE819AA54B}" type="presParOf" srcId="{5AB3F414-9385-4245-B0F4-CEB9CEE2D764}" destId="{732913A5-BA10-4015-BB44-7874F84FA104}" srcOrd="2" destOrd="0" presId="urn:microsoft.com/office/officeart/2018/2/layout/IconLabelDescriptionList"/>
    <dgm:cxn modelId="{EB9556ED-BCC0-45BC-84A0-04BC63A746B7}" type="presParOf" srcId="{5AB3F414-9385-4245-B0F4-CEB9CEE2D764}" destId="{C2FEBD1B-E057-4E80-B275-7E6BD7068E78}" srcOrd="3" destOrd="0" presId="urn:microsoft.com/office/officeart/2018/2/layout/IconLabelDescriptionList"/>
    <dgm:cxn modelId="{33FAC5BD-CFB4-462E-9054-43DFA079874C}" type="presParOf" srcId="{5AB3F414-9385-4245-B0F4-CEB9CEE2D764}" destId="{F961A8B9-15FB-4D8F-AB20-AAE42D5C27C6}" srcOrd="4" destOrd="0" presId="urn:microsoft.com/office/officeart/2018/2/layout/IconLabelDescriptionList"/>
    <dgm:cxn modelId="{0345B648-D575-4F47-9BCE-5D142B7842A8}" type="presParOf" srcId="{983303E6-ED19-40DC-939F-1FDD40AAEB2C}" destId="{B266D7CC-DDCA-4577-9AE6-246842D6BD6A}" srcOrd="1" destOrd="0" presId="urn:microsoft.com/office/officeart/2018/2/layout/IconLabelDescriptionList"/>
    <dgm:cxn modelId="{6C6E06A4-BD47-4A74-BB13-8982D2BFDAD5}" type="presParOf" srcId="{983303E6-ED19-40DC-939F-1FDD40AAEB2C}" destId="{DF8DA3F0-5D09-4C2C-AA80-1A750BDAB8DC}" srcOrd="2" destOrd="0" presId="urn:microsoft.com/office/officeart/2018/2/layout/IconLabelDescriptionList"/>
    <dgm:cxn modelId="{07918554-E587-4B35-BAAF-9CC5F1469450}" type="presParOf" srcId="{DF8DA3F0-5D09-4C2C-AA80-1A750BDAB8DC}" destId="{05FEB3EC-6452-45E4-85CF-D17E6BB6605D}" srcOrd="0" destOrd="0" presId="urn:microsoft.com/office/officeart/2018/2/layout/IconLabelDescriptionList"/>
    <dgm:cxn modelId="{11144D5F-E347-495A-A6B7-1B04FE85CE4C}" type="presParOf" srcId="{DF8DA3F0-5D09-4C2C-AA80-1A750BDAB8DC}" destId="{6120C097-AB26-4E2F-903E-815419B6E44A}" srcOrd="1" destOrd="0" presId="urn:microsoft.com/office/officeart/2018/2/layout/IconLabelDescriptionList"/>
    <dgm:cxn modelId="{FED863A0-E450-4259-A52D-6B58108454F1}" type="presParOf" srcId="{DF8DA3F0-5D09-4C2C-AA80-1A750BDAB8DC}" destId="{832917D5-4645-4281-A129-08C14E25B930}" srcOrd="2" destOrd="0" presId="urn:microsoft.com/office/officeart/2018/2/layout/IconLabelDescriptionList"/>
    <dgm:cxn modelId="{49B9BA5B-9D64-4B3E-BF84-2FB528C5F9BF}" type="presParOf" srcId="{DF8DA3F0-5D09-4C2C-AA80-1A750BDAB8DC}" destId="{EDCBF5B6-75A4-4927-B7EE-6D034926262C}" srcOrd="3" destOrd="0" presId="urn:microsoft.com/office/officeart/2018/2/layout/IconLabelDescriptionList"/>
    <dgm:cxn modelId="{EF3B9FD6-6F74-4589-B701-4A713A3351BE}" type="presParOf" srcId="{DF8DA3F0-5D09-4C2C-AA80-1A750BDAB8DC}" destId="{4BEAAD17-BF97-408D-8768-06505DA7ACD3}"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3311F0B-93E0-4211-9220-3C8976311F78}"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8A85C900-7EAF-40CB-BDEE-D2432F5F89BD}">
      <dgm:prSet/>
      <dgm:spPr/>
      <dgm:t>
        <a:bodyPr/>
        <a:lstStyle/>
        <a:p>
          <a:pPr rtl="0"/>
          <a:r>
            <a:rPr lang="en-US" dirty="0">
              <a:solidFill>
                <a:schemeClr val="tx1"/>
              </a:solidFill>
            </a:rPr>
            <a:t>After surveying an array of facility types and industries across the nation, it was concluded that the median number of </a:t>
          </a:r>
          <a:r>
            <a:rPr lang="en-US" b="1" dirty="0">
              <a:solidFill>
                <a:schemeClr val="tx1"/>
              </a:solidFill>
            </a:rPr>
            <a:t>square feet per full time maintenance employee is 50,000 square feet</a:t>
          </a:r>
          <a:r>
            <a:rPr lang="en-US" dirty="0">
              <a:solidFill>
                <a:schemeClr val="tx1"/>
              </a:solidFill>
            </a:rPr>
            <a:t>.</a:t>
          </a:r>
        </a:p>
      </dgm:t>
    </dgm:pt>
    <dgm:pt modelId="{0A7BF047-A8C4-4BC3-B933-2C5A4BED1FC0}" type="parTrans" cxnId="{FADF7E54-55AD-44AA-8186-FB3100B62964}">
      <dgm:prSet/>
      <dgm:spPr/>
      <dgm:t>
        <a:bodyPr/>
        <a:lstStyle/>
        <a:p>
          <a:endParaRPr lang="en-US"/>
        </a:p>
      </dgm:t>
    </dgm:pt>
    <dgm:pt modelId="{1825A748-341D-43D7-A8FD-889577009EC4}" type="sibTrans" cxnId="{FADF7E54-55AD-44AA-8186-FB3100B62964}">
      <dgm:prSet/>
      <dgm:spPr/>
      <dgm:t>
        <a:bodyPr/>
        <a:lstStyle/>
        <a:p>
          <a:endParaRPr lang="en-US"/>
        </a:p>
      </dgm:t>
    </dgm:pt>
    <dgm:pt modelId="{CB8D86A1-759E-438E-977A-FAB34E0C555C}">
      <dgm:prSet/>
      <dgm:spPr/>
      <dgm:t>
        <a:bodyPr/>
        <a:lstStyle/>
        <a:p>
          <a:pPr rtl="0"/>
          <a:r>
            <a:rPr lang="en-US" b="1" dirty="0">
              <a:solidFill>
                <a:schemeClr val="tx1"/>
              </a:solidFill>
            </a:rPr>
            <a:t>This places us well over the recommended maintenance staffing ratio for most buildings. </a:t>
          </a:r>
          <a:endParaRPr lang="en-US" dirty="0">
            <a:solidFill>
              <a:schemeClr val="tx1"/>
            </a:solidFill>
          </a:endParaRPr>
        </a:p>
      </dgm:t>
    </dgm:pt>
    <dgm:pt modelId="{8E24D6F5-C612-4039-9CB8-AB1CE51E90A9}" type="parTrans" cxnId="{F866B23E-801F-4530-8FA7-035FB59D3C0B}">
      <dgm:prSet/>
      <dgm:spPr/>
      <dgm:t>
        <a:bodyPr/>
        <a:lstStyle/>
        <a:p>
          <a:endParaRPr lang="en-US"/>
        </a:p>
      </dgm:t>
    </dgm:pt>
    <dgm:pt modelId="{2EAD140E-63F8-4158-B8D5-DA8FFF1F33D2}" type="sibTrans" cxnId="{F866B23E-801F-4530-8FA7-035FB59D3C0B}">
      <dgm:prSet/>
      <dgm:spPr/>
      <dgm:t>
        <a:bodyPr/>
        <a:lstStyle/>
        <a:p>
          <a:endParaRPr lang="en-US"/>
        </a:p>
      </dgm:t>
    </dgm:pt>
    <dgm:pt modelId="{7B6C8775-80B4-43C1-AC31-72BC6F0747F0}" type="pres">
      <dgm:prSet presAssocID="{23311F0B-93E0-4211-9220-3C8976311F78}" presName="Name0" presStyleCnt="0">
        <dgm:presLayoutVars>
          <dgm:dir/>
          <dgm:resizeHandles val="exact"/>
        </dgm:presLayoutVars>
      </dgm:prSet>
      <dgm:spPr/>
    </dgm:pt>
    <dgm:pt modelId="{07BECA8B-6164-4951-B7D0-31974827D5C3}" type="pres">
      <dgm:prSet presAssocID="{8A85C900-7EAF-40CB-BDEE-D2432F5F89BD}" presName="node" presStyleLbl="node1" presStyleIdx="0" presStyleCnt="2" custLinFactNeighborX="505" custLinFactNeighborY="674">
        <dgm:presLayoutVars>
          <dgm:bulletEnabled val="1"/>
        </dgm:presLayoutVars>
      </dgm:prSet>
      <dgm:spPr/>
    </dgm:pt>
    <dgm:pt modelId="{39938B02-0281-4D81-B6FD-57CF715188F2}" type="pres">
      <dgm:prSet presAssocID="{1825A748-341D-43D7-A8FD-889577009EC4}" presName="sibTrans" presStyleLbl="sibTrans2D1" presStyleIdx="0" presStyleCnt="1"/>
      <dgm:spPr/>
    </dgm:pt>
    <dgm:pt modelId="{9B319B34-4380-4B90-A0D3-91D192958012}" type="pres">
      <dgm:prSet presAssocID="{1825A748-341D-43D7-A8FD-889577009EC4}" presName="connectorText" presStyleLbl="sibTrans2D1" presStyleIdx="0" presStyleCnt="1"/>
      <dgm:spPr/>
    </dgm:pt>
    <dgm:pt modelId="{EA63664B-EBD2-4582-BC1A-91D8D314F354}" type="pres">
      <dgm:prSet presAssocID="{CB8D86A1-759E-438E-977A-FAB34E0C555C}" presName="node" presStyleLbl="node1" presStyleIdx="1" presStyleCnt="2">
        <dgm:presLayoutVars>
          <dgm:bulletEnabled val="1"/>
        </dgm:presLayoutVars>
      </dgm:prSet>
      <dgm:spPr/>
    </dgm:pt>
  </dgm:ptLst>
  <dgm:cxnLst>
    <dgm:cxn modelId="{2FD59222-5DD3-4F71-AA3A-C42ECBD08AFF}" type="presOf" srcId="{23311F0B-93E0-4211-9220-3C8976311F78}" destId="{7B6C8775-80B4-43C1-AC31-72BC6F0747F0}" srcOrd="0" destOrd="0" presId="urn:microsoft.com/office/officeart/2005/8/layout/process1"/>
    <dgm:cxn modelId="{F866B23E-801F-4530-8FA7-035FB59D3C0B}" srcId="{23311F0B-93E0-4211-9220-3C8976311F78}" destId="{CB8D86A1-759E-438E-977A-FAB34E0C555C}" srcOrd="1" destOrd="0" parTransId="{8E24D6F5-C612-4039-9CB8-AB1CE51E90A9}" sibTransId="{2EAD140E-63F8-4158-B8D5-DA8FFF1F33D2}"/>
    <dgm:cxn modelId="{DF96BE60-7E09-4E75-8391-559F12E0A209}" type="presOf" srcId="{1825A748-341D-43D7-A8FD-889577009EC4}" destId="{9B319B34-4380-4B90-A0D3-91D192958012}" srcOrd="1" destOrd="0" presId="urn:microsoft.com/office/officeart/2005/8/layout/process1"/>
    <dgm:cxn modelId="{FADF7E54-55AD-44AA-8186-FB3100B62964}" srcId="{23311F0B-93E0-4211-9220-3C8976311F78}" destId="{8A85C900-7EAF-40CB-BDEE-D2432F5F89BD}" srcOrd="0" destOrd="0" parTransId="{0A7BF047-A8C4-4BC3-B933-2C5A4BED1FC0}" sibTransId="{1825A748-341D-43D7-A8FD-889577009EC4}"/>
    <dgm:cxn modelId="{C9C0748A-C018-4FB2-99F4-2FB7DF3CBD27}" type="presOf" srcId="{8A85C900-7EAF-40CB-BDEE-D2432F5F89BD}" destId="{07BECA8B-6164-4951-B7D0-31974827D5C3}" srcOrd="0" destOrd="0" presId="urn:microsoft.com/office/officeart/2005/8/layout/process1"/>
    <dgm:cxn modelId="{739BE4DC-BF6B-4E4F-B443-C6DB11C7585A}" type="presOf" srcId="{CB8D86A1-759E-438E-977A-FAB34E0C555C}" destId="{EA63664B-EBD2-4582-BC1A-91D8D314F354}" srcOrd="0" destOrd="0" presId="urn:microsoft.com/office/officeart/2005/8/layout/process1"/>
    <dgm:cxn modelId="{90CB66EB-B941-4AB5-B302-47E99033FE04}" type="presOf" srcId="{1825A748-341D-43D7-A8FD-889577009EC4}" destId="{39938B02-0281-4D81-B6FD-57CF715188F2}" srcOrd="0" destOrd="0" presId="urn:microsoft.com/office/officeart/2005/8/layout/process1"/>
    <dgm:cxn modelId="{F811C4B9-431F-4C84-BFE8-B93F3EE43CFA}" type="presParOf" srcId="{7B6C8775-80B4-43C1-AC31-72BC6F0747F0}" destId="{07BECA8B-6164-4951-B7D0-31974827D5C3}" srcOrd="0" destOrd="0" presId="urn:microsoft.com/office/officeart/2005/8/layout/process1"/>
    <dgm:cxn modelId="{7A205169-DE5A-41E5-8802-76AA80D8E855}" type="presParOf" srcId="{7B6C8775-80B4-43C1-AC31-72BC6F0747F0}" destId="{39938B02-0281-4D81-B6FD-57CF715188F2}" srcOrd="1" destOrd="0" presId="urn:microsoft.com/office/officeart/2005/8/layout/process1"/>
    <dgm:cxn modelId="{E9C7A0DB-CD8B-489B-93E7-B124CE04EF1A}" type="presParOf" srcId="{39938B02-0281-4D81-B6FD-57CF715188F2}" destId="{9B319B34-4380-4B90-A0D3-91D192958012}" srcOrd="0" destOrd="0" presId="urn:microsoft.com/office/officeart/2005/8/layout/process1"/>
    <dgm:cxn modelId="{26883DC5-FB34-49E9-BB3E-FE79D597DFE6}" type="presParOf" srcId="{7B6C8775-80B4-43C1-AC31-72BC6F0747F0}" destId="{EA63664B-EBD2-4582-BC1A-91D8D314F354}"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A897AE-C0E2-422A-8919-33426D8D93F2}">
      <dsp:nvSpPr>
        <dsp:cNvPr id="0" name=""/>
        <dsp:cNvSpPr/>
      </dsp:nvSpPr>
      <dsp:spPr>
        <a:xfrm>
          <a:off x="4548183" y="1107850"/>
          <a:ext cx="1419232" cy="1419406"/>
        </a:xfrm>
        <a:prstGeom prst="ellipse">
          <a:avLst/>
        </a:prstGeom>
        <a:solidFill>
          <a:schemeClr val="accent2">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sp>
    <dsp:sp modelId="{D065089A-2A1E-4670-BEF9-409480797552}">
      <dsp:nvSpPr>
        <dsp:cNvPr id="0" name=""/>
        <dsp:cNvSpPr/>
      </dsp:nvSpPr>
      <dsp:spPr>
        <a:xfrm>
          <a:off x="4444698" y="0"/>
          <a:ext cx="1626203" cy="87026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533400" rtl="0">
            <a:lnSpc>
              <a:spcPct val="90000"/>
            </a:lnSpc>
            <a:spcBef>
              <a:spcPct val="0"/>
            </a:spcBef>
            <a:spcAft>
              <a:spcPct val="35000"/>
            </a:spcAft>
            <a:buNone/>
          </a:pPr>
          <a:r>
            <a:rPr lang="en-US" sz="1200" kern="1200">
              <a:latin typeface="Rockwell" panose="02060603020205020403"/>
              <a:ea typeface="+mn-ea"/>
              <a:cs typeface="+mn-cs"/>
            </a:rPr>
            <a:t>Extends the life of building systems and components.</a:t>
          </a:r>
        </a:p>
      </dsp:txBody>
      <dsp:txXfrm>
        <a:off x="4444698" y="0"/>
        <a:ext cx="1626203" cy="870267"/>
      </dsp:txXfrm>
    </dsp:sp>
    <dsp:sp modelId="{C3FA05FA-7C6A-4E1E-8BF3-F2ABD813CF24}">
      <dsp:nvSpPr>
        <dsp:cNvPr id="0" name=""/>
        <dsp:cNvSpPr/>
      </dsp:nvSpPr>
      <dsp:spPr>
        <a:xfrm>
          <a:off x="4964491" y="1308012"/>
          <a:ext cx="1419232" cy="1419406"/>
        </a:xfrm>
        <a:prstGeom prst="ellipse">
          <a:avLst/>
        </a:prstGeom>
        <a:solidFill>
          <a:schemeClr val="accent3">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sp>
    <dsp:sp modelId="{F4F2DF55-B0E9-41D3-8097-4DFFE6E59DB2}">
      <dsp:nvSpPr>
        <dsp:cNvPr id="0" name=""/>
        <dsp:cNvSpPr/>
      </dsp:nvSpPr>
      <dsp:spPr>
        <a:xfrm>
          <a:off x="6558763" y="826754"/>
          <a:ext cx="1537501" cy="95729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533400" rtl="0">
            <a:lnSpc>
              <a:spcPct val="90000"/>
            </a:lnSpc>
            <a:spcBef>
              <a:spcPct val="0"/>
            </a:spcBef>
            <a:spcAft>
              <a:spcPct val="35000"/>
            </a:spcAft>
            <a:buNone/>
          </a:pPr>
          <a:r>
            <a:rPr lang="en-US" sz="1200" kern="1200">
              <a:latin typeface="Rockwell" panose="02060603020205020403"/>
              <a:ea typeface="+mn-ea"/>
              <a:cs typeface="+mn-cs"/>
            </a:rPr>
            <a:t>Preventative Maintenance performed on time reduces premature failure of equipment.</a:t>
          </a:r>
        </a:p>
      </dsp:txBody>
      <dsp:txXfrm>
        <a:off x="6558763" y="826754"/>
        <a:ext cx="1537501" cy="957294"/>
      </dsp:txXfrm>
    </dsp:sp>
    <dsp:sp modelId="{ED3869A5-1A87-480F-842E-F82AB52F60ED}">
      <dsp:nvSpPr>
        <dsp:cNvPr id="0" name=""/>
        <dsp:cNvSpPr/>
      </dsp:nvSpPr>
      <dsp:spPr>
        <a:xfrm>
          <a:off x="5066794" y="1758375"/>
          <a:ext cx="1419232" cy="1419406"/>
        </a:xfrm>
        <a:prstGeom prst="ellipse">
          <a:avLst/>
        </a:prstGeom>
        <a:solidFill>
          <a:schemeClr val="accent4">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sp>
    <dsp:sp modelId="{A6CD9734-DA09-4401-8E90-7366FA48E943}">
      <dsp:nvSpPr>
        <dsp:cNvPr id="0" name=""/>
        <dsp:cNvSpPr/>
      </dsp:nvSpPr>
      <dsp:spPr>
        <a:xfrm>
          <a:off x="6706599" y="2045128"/>
          <a:ext cx="1507934" cy="102256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533400" rtl="0">
            <a:lnSpc>
              <a:spcPct val="90000"/>
            </a:lnSpc>
            <a:spcBef>
              <a:spcPct val="0"/>
            </a:spcBef>
            <a:spcAft>
              <a:spcPct val="35000"/>
            </a:spcAft>
            <a:buNone/>
          </a:pPr>
          <a:r>
            <a:rPr lang="en-US" sz="1200" kern="1200">
              <a:latin typeface="Rockwell" panose="02060603020205020403"/>
              <a:ea typeface="+mn-ea"/>
              <a:cs typeface="+mn-cs"/>
            </a:rPr>
            <a:t>Protects the county’s investments in  equipment and building materials.</a:t>
          </a:r>
        </a:p>
      </dsp:txBody>
      <dsp:txXfrm>
        <a:off x="6706599" y="2045128"/>
        <a:ext cx="1507934" cy="1022564"/>
      </dsp:txXfrm>
    </dsp:sp>
    <dsp:sp modelId="{5BCE79A4-ED65-4FA9-BCD3-F63A2A7080F3}">
      <dsp:nvSpPr>
        <dsp:cNvPr id="0" name=""/>
        <dsp:cNvSpPr/>
      </dsp:nvSpPr>
      <dsp:spPr>
        <a:xfrm>
          <a:off x="4778809" y="2119536"/>
          <a:ext cx="1419232" cy="1419406"/>
        </a:xfrm>
        <a:prstGeom prst="ellipse">
          <a:avLst/>
        </a:prstGeom>
        <a:solidFill>
          <a:schemeClr val="accent5">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sp>
    <dsp:sp modelId="{D66F4B1D-69C7-4211-A038-3CFFD68E2346}">
      <dsp:nvSpPr>
        <dsp:cNvPr id="0" name=""/>
        <dsp:cNvSpPr/>
      </dsp:nvSpPr>
      <dsp:spPr>
        <a:xfrm>
          <a:off x="6056118" y="3415800"/>
          <a:ext cx="1626203" cy="93553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533400" rtl="0">
            <a:lnSpc>
              <a:spcPct val="90000"/>
            </a:lnSpc>
            <a:spcBef>
              <a:spcPct val="0"/>
            </a:spcBef>
            <a:spcAft>
              <a:spcPct val="35000"/>
            </a:spcAft>
            <a:buNone/>
          </a:pPr>
          <a:r>
            <a:rPr lang="en-US" sz="1200" kern="1200">
              <a:latin typeface="Rockwell" panose="02060603020205020403"/>
              <a:ea typeface="+mn-ea"/>
              <a:cs typeface="+mn-cs"/>
            </a:rPr>
            <a:t>Instills public trust by showing responsible maintenance.</a:t>
          </a:r>
        </a:p>
      </dsp:txBody>
      <dsp:txXfrm>
        <a:off x="6056118" y="3415800"/>
        <a:ext cx="1626203" cy="935537"/>
      </dsp:txXfrm>
    </dsp:sp>
    <dsp:sp modelId="{9BC45B88-43BC-4373-8954-8A809F317D78}">
      <dsp:nvSpPr>
        <dsp:cNvPr id="0" name=""/>
        <dsp:cNvSpPr/>
      </dsp:nvSpPr>
      <dsp:spPr>
        <a:xfrm>
          <a:off x="4317558" y="2119536"/>
          <a:ext cx="1419232" cy="1419406"/>
        </a:xfrm>
        <a:prstGeom prst="ellipse">
          <a:avLst/>
        </a:prstGeom>
        <a:solidFill>
          <a:schemeClr val="accent6">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sp>
    <dsp:sp modelId="{A8DD9CF8-92D6-4465-9E51-39BD2F5F5C18}">
      <dsp:nvSpPr>
        <dsp:cNvPr id="0" name=""/>
        <dsp:cNvSpPr/>
      </dsp:nvSpPr>
      <dsp:spPr>
        <a:xfrm>
          <a:off x="2833277" y="3415800"/>
          <a:ext cx="1626203" cy="93553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533400" rtl="0">
            <a:lnSpc>
              <a:spcPct val="90000"/>
            </a:lnSpc>
            <a:spcBef>
              <a:spcPct val="0"/>
            </a:spcBef>
            <a:spcAft>
              <a:spcPct val="35000"/>
            </a:spcAft>
            <a:buNone/>
          </a:pPr>
          <a:r>
            <a:rPr lang="en-US" sz="1200" kern="1200">
              <a:latin typeface="Rockwell" panose="02060603020205020403"/>
              <a:ea typeface="+mn-ea"/>
              <a:cs typeface="+mn-cs"/>
            </a:rPr>
            <a:t>Increases value to the Taxpayer and saves tax dollars long term.</a:t>
          </a:r>
        </a:p>
      </dsp:txBody>
      <dsp:txXfrm>
        <a:off x="2833277" y="3415800"/>
        <a:ext cx="1626203" cy="935537"/>
      </dsp:txXfrm>
    </dsp:sp>
    <dsp:sp modelId="{5ACF24F2-2ED8-4C51-A6B4-4C8FDDB2D17F}">
      <dsp:nvSpPr>
        <dsp:cNvPr id="0" name=""/>
        <dsp:cNvSpPr/>
      </dsp:nvSpPr>
      <dsp:spPr>
        <a:xfrm>
          <a:off x="4029572" y="1758375"/>
          <a:ext cx="1419232" cy="1419406"/>
        </a:xfrm>
        <a:prstGeom prst="ellipse">
          <a:avLst/>
        </a:prstGeom>
        <a:solidFill>
          <a:schemeClr val="accent2">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sp>
    <dsp:sp modelId="{FBA8E0C9-254D-437B-B13B-104F96A06962}">
      <dsp:nvSpPr>
        <dsp:cNvPr id="0" name=""/>
        <dsp:cNvSpPr/>
      </dsp:nvSpPr>
      <dsp:spPr>
        <a:xfrm>
          <a:off x="2301065" y="2045128"/>
          <a:ext cx="1507934" cy="102256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533400" rtl="0">
            <a:lnSpc>
              <a:spcPct val="90000"/>
            </a:lnSpc>
            <a:spcBef>
              <a:spcPct val="0"/>
            </a:spcBef>
            <a:spcAft>
              <a:spcPct val="35000"/>
            </a:spcAft>
            <a:buNone/>
          </a:pPr>
          <a:r>
            <a:rPr lang="en-US" sz="1200" kern="1200">
              <a:latin typeface="Rockwell" panose="02060603020205020403"/>
              <a:ea typeface="+mn-ea"/>
              <a:cs typeface="+mn-cs"/>
            </a:rPr>
            <a:t>Decrease utility costs by ensuring proper operation of equipment.</a:t>
          </a:r>
        </a:p>
      </dsp:txBody>
      <dsp:txXfrm>
        <a:off x="2301065" y="2045128"/>
        <a:ext cx="1507934" cy="1022564"/>
      </dsp:txXfrm>
    </dsp:sp>
    <dsp:sp modelId="{13E5A332-B4A1-4763-ABD3-C7E95FB33A07}">
      <dsp:nvSpPr>
        <dsp:cNvPr id="0" name=""/>
        <dsp:cNvSpPr/>
      </dsp:nvSpPr>
      <dsp:spPr>
        <a:xfrm>
          <a:off x="4131875" y="1308012"/>
          <a:ext cx="1419232" cy="1419406"/>
        </a:xfrm>
        <a:prstGeom prst="ellipse">
          <a:avLst/>
        </a:prstGeom>
        <a:solidFill>
          <a:schemeClr val="accent3">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sp>
    <dsp:sp modelId="{811A567A-CEB4-4F69-8E38-EEDB46A0F57D}">
      <dsp:nvSpPr>
        <dsp:cNvPr id="0" name=""/>
        <dsp:cNvSpPr/>
      </dsp:nvSpPr>
      <dsp:spPr>
        <a:xfrm>
          <a:off x="2419335" y="826754"/>
          <a:ext cx="1537501" cy="95729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533400" rtl="0">
            <a:lnSpc>
              <a:spcPct val="90000"/>
            </a:lnSpc>
            <a:spcBef>
              <a:spcPct val="0"/>
            </a:spcBef>
            <a:spcAft>
              <a:spcPct val="35000"/>
            </a:spcAft>
            <a:buNone/>
          </a:pPr>
          <a:r>
            <a:rPr lang="en-US" sz="1200" kern="1200">
              <a:latin typeface="Rockwell" panose="02060603020205020403"/>
              <a:ea typeface="+mn-ea"/>
              <a:cs typeface="+mn-cs"/>
            </a:rPr>
            <a:t>Can affect the health of employees and safety of the facility.</a:t>
          </a:r>
        </a:p>
      </dsp:txBody>
      <dsp:txXfrm>
        <a:off x="2419335" y="826754"/>
        <a:ext cx="1537501" cy="9572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336BAB-50F9-4195-A59D-3FCA10406A51}">
      <dsp:nvSpPr>
        <dsp:cNvPr id="0" name=""/>
        <dsp:cNvSpPr/>
      </dsp:nvSpPr>
      <dsp:spPr>
        <a:xfrm>
          <a:off x="0" y="32098"/>
          <a:ext cx="11064239" cy="359774"/>
        </a:xfrm>
        <a:prstGeom prst="round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en-US" sz="1500" kern="1200"/>
            <a:t>What is the nature of the space/building being maintained?</a:t>
          </a:r>
        </a:p>
      </dsp:txBody>
      <dsp:txXfrm>
        <a:off x="17563" y="49661"/>
        <a:ext cx="11029113" cy="324648"/>
      </dsp:txXfrm>
    </dsp:sp>
    <dsp:sp modelId="{A4169A65-F542-477E-ADFE-B13B23F1F57C}">
      <dsp:nvSpPr>
        <dsp:cNvPr id="0" name=""/>
        <dsp:cNvSpPr/>
      </dsp:nvSpPr>
      <dsp:spPr>
        <a:xfrm>
          <a:off x="0" y="391873"/>
          <a:ext cx="11064239" cy="411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1290" tIns="19050" rIns="106680" bIns="19050" numCol="1" spcCol="1270" anchor="t" anchorCtr="0">
          <a:noAutofit/>
        </a:bodyPr>
        <a:lstStyle/>
        <a:p>
          <a:pPr marL="114300" lvl="1" indent="-114300" algn="l" defTabSz="533400" rtl="0">
            <a:lnSpc>
              <a:spcPct val="90000"/>
            </a:lnSpc>
            <a:spcBef>
              <a:spcPct val="0"/>
            </a:spcBef>
            <a:spcAft>
              <a:spcPct val="20000"/>
            </a:spcAft>
            <a:buChar char="•"/>
          </a:pPr>
          <a:r>
            <a:rPr lang="en-US" sz="1200" b="1" kern="1200"/>
            <a:t>3 - Jails (Central, North Jail, Juvenile)</a:t>
          </a:r>
          <a:endParaRPr lang="en-US" sz="1200" kern="1200"/>
        </a:p>
        <a:p>
          <a:pPr marL="114300" lvl="1" indent="-114300" algn="l" defTabSz="533400" rtl="0">
            <a:lnSpc>
              <a:spcPct val="90000"/>
            </a:lnSpc>
            <a:spcBef>
              <a:spcPct val="0"/>
            </a:spcBef>
            <a:spcAft>
              <a:spcPct val="20000"/>
            </a:spcAft>
            <a:buChar char="•"/>
          </a:pPr>
          <a:r>
            <a:rPr lang="en-US" sz="1200" b="1" kern="1200"/>
            <a:t>7 - Facilities housing Courts. (Courthouse, Cotton Belt, Annex, Pct.2, Pct.3, Pct.4, Pct.5)</a:t>
          </a:r>
          <a:endParaRPr lang="en-US" sz="1200" kern="1200"/>
        </a:p>
      </dsp:txBody>
      <dsp:txXfrm>
        <a:off x="0" y="391873"/>
        <a:ext cx="11064239" cy="411412"/>
      </dsp:txXfrm>
    </dsp:sp>
    <dsp:sp modelId="{66B7C8AF-65B9-4299-A405-1523BF82C312}">
      <dsp:nvSpPr>
        <dsp:cNvPr id="0" name=""/>
        <dsp:cNvSpPr/>
      </dsp:nvSpPr>
      <dsp:spPr>
        <a:xfrm>
          <a:off x="0" y="803286"/>
          <a:ext cx="11064239" cy="359774"/>
        </a:xfrm>
        <a:prstGeom prst="round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en-US" sz="1500" kern="1200"/>
            <a:t>Are there any legal requirements that must be met?</a:t>
          </a:r>
        </a:p>
      </dsp:txBody>
      <dsp:txXfrm>
        <a:off x="17563" y="820849"/>
        <a:ext cx="11029113" cy="324648"/>
      </dsp:txXfrm>
    </dsp:sp>
    <dsp:sp modelId="{5C505922-5735-4307-8328-E584482584D5}">
      <dsp:nvSpPr>
        <dsp:cNvPr id="0" name=""/>
        <dsp:cNvSpPr/>
      </dsp:nvSpPr>
      <dsp:spPr>
        <a:xfrm>
          <a:off x="0" y="1163061"/>
          <a:ext cx="11064239" cy="248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1290" tIns="19050" rIns="106680" bIns="19050" numCol="1" spcCol="1270" anchor="t" anchorCtr="0">
          <a:noAutofit/>
        </a:bodyPr>
        <a:lstStyle/>
        <a:p>
          <a:pPr marL="114300" lvl="1" indent="-114300" algn="l" defTabSz="533400" rtl="0">
            <a:lnSpc>
              <a:spcPct val="90000"/>
            </a:lnSpc>
            <a:spcBef>
              <a:spcPct val="0"/>
            </a:spcBef>
            <a:spcAft>
              <a:spcPct val="20000"/>
            </a:spcAft>
            <a:buChar char="•"/>
          </a:pPr>
          <a:r>
            <a:rPr lang="en-US" sz="1200" b="1" kern="1200" dirty="0"/>
            <a:t>State Jail Standards as well as local, state and national laws and codes.</a:t>
          </a:r>
          <a:endParaRPr lang="en-US" sz="1200" kern="1200" dirty="0"/>
        </a:p>
      </dsp:txBody>
      <dsp:txXfrm>
        <a:off x="0" y="1163061"/>
        <a:ext cx="11064239" cy="248400"/>
      </dsp:txXfrm>
    </dsp:sp>
    <dsp:sp modelId="{1CC772CF-6E89-4140-A8E3-A077B2AF1455}">
      <dsp:nvSpPr>
        <dsp:cNvPr id="0" name=""/>
        <dsp:cNvSpPr/>
      </dsp:nvSpPr>
      <dsp:spPr>
        <a:xfrm>
          <a:off x="0" y="1411461"/>
          <a:ext cx="11064239" cy="359774"/>
        </a:xfrm>
        <a:prstGeom prst="round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en-US" sz="1500" kern="1200"/>
            <a:t>Are there safety/security concerns that require action?</a:t>
          </a:r>
        </a:p>
      </dsp:txBody>
      <dsp:txXfrm>
        <a:off x="17563" y="1429024"/>
        <a:ext cx="11029113" cy="324648"/>
      </dsp:txXfrm>
    </dsp:sp>
    <dsp:sp modelId="{21296FE2-0F32-44DC-B628-308AF6109B88}">
      <dsp:nvSpPr>
        <dsp:cNvPr id="0" name=""/>
        <dsp:cNvSpPr/>
      </dsp:nvSpPr>
      <dsp:spPr>
        <a:xfrm>
          <a:off x="0" y="1771236"/>
          <a:ext cx="11064239" cy="411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1290" tIns="19050" rIns="106680" bIns="19050" numCol="1" spcCol="1270" anchor="t" anchorCtr="0">
          <a:noAutofit/>
        </a:bodyPr>
        <a:lstStyle/>
        <a:p>
          <a:pPr marL="114300" lvl="1" indent="-114300" algn="l" defTabSz="533400" rtl="0">
            <a:lnSpc>
              <a:spcPct val="90000"/>
            </a:lnSpc>
            <a:spcBef>
              <a:spcPct val="0"/>
            </a:spcBef>
            <a:spcAft>
              <a:spcPct val="20000"/>
            </a:spcAft>
            <a:buChar char="•"/>
          </a:pPr>
          <a:r>
            <a:rPr lang="en-US" sz="1200" b="1" kern="1200"/>
            <a:t>Heavy and complicated items require an extra set of hands to perform.</a:t>
          </a:r>
          <a:endParaRPr lang="en-US" sz="1200" kern="1200"/>
        </a:p>
        <a:p>
          <a:pPr marL="114300" lvl="1" indent="-114300" algn="l" defTabSz="533400" rtl="0">
            <a:lnSpc>
              <a:spcPct val="90000"/>
            </a:lnSpc>
            <a:spcBef>
              <a:spcPct val="0"/>
            </a:spcBef>
            <a:spcAft>
              <a:spcPct val="20000"/>
            </a:spcAft>
            <a:buChar char="•"/>
          </a:pPr>
          <a:r>
            <a:rPr lang="en-US" sz="1200" b="1" kern="1200" dirty="0"/>
            <a:t>Safety in the jails is always a concern.</a:t>
          </a:r>
          <a:endParaRPr lang="en-US" sz="1200" kern="1200" dirty="0"/>
        </a:p>
      </dsp:txBody>
      <dsp:txXfrm>
        <a:off x="0" y="1771236"/>
        <a:ext cx="11064239" cy="411412"/>
      </dsp:txXfrm>
    </dsp:sp>
    <dsp:sp modelId="{4B0A2672-5F64-4E97-BDFC-7B47316E4A7D}">
      <dsp:nvSpPr>
        <dsp:cNvPr id="0" name=""/>
        <dsp:cNvSpPr/>
      </dsp:nvSpPr>
      <dsp:spPr>
        <a:xfrm>
          <a:off x="0" y="2182648"/>
          <a:ext cx="11064239" cy="359774"/>
        </a:xfrm>
        <a:prstGeom prst="round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en-US" sz="1500" kern="1200"/>
            <a:t>What is the complexity of the facility, such as building systems?</a:t>
          </a:r>
        </a:p>
      </dsp:txBody>
      <dsp:txXfrm>
        <a:off x="17563" y="2200211"/>
        <a:ext cx="11029113" cy="324648"/>
      </dsp:txXfrm>
    </dsp:sp>
    <dsp:sp modelId="{8D8F3C01-10E1-4DD6-B13E-2D72E89614C0}">
      <dsp:nvSpPr>
        <dsp:cNvPr id="0" name=""/>
        <dsp:cNvSpPr/>
      </dsp:nvSpPr>
      <dsp:spPr>
        <a:xfrm>
          <a:off x="0" y="2542423"/>
          <a:ext cx="11064239" cy="248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1290" tIns="19050" rIns="106680" bIns="19050" numCol="1" spcCol="1270" anchor="t" anchorCtr="0">
          <a:noAutofit/>
        </a:bodyPr>
        <a:lstStyle/>
        <a:p>
          <a:pPr marL="114300" lvl="1" indent="-114300" algn="l" defTabSz="533400" rtl="0">
            <a:lnSpc>
              <a:spcPct val="90000"/>
            </a:lnSpc>
            <a:spcBef>
              <a:spcPct val="0"/>
            </a:spcBef>
            <a:spcAft>
              <a:spcPct val="20000"/>
            </a:spcAft>
            <a:buChar char="•"/>
          </a:pPr>
          <a:r>
            <a:rPr lang="en-US" sz="1200" b="1" kern="1200" dirty="0"/>
            <a:t>Some facilities have simple systems; however, many of our facilities have complex systems.</a:t>
          </a:r>
          <a:endParaRPr lang="en-US" sz="1200" kern="1200" dirty="0"/>
        </a:p>
      </dsp:txBody>
      <dsp:txXfrm>
        <a:off x="0" y="2542423"/>
        <a:ext cx="11064239" cy="248400"/>
      </dsp:txXfrm>
    </dsp:sp>
    <dsp:sp modelId="{675515B6-5B80-479D-B04E-BB00B64D0438}">
      <dsp:nvSpPr>
        <dsp:cNvPr id="0" name=""/>
        <dsp:cNvSpPr/>
      </dsp:nvSpPr>
      <dsp:spPr>
        <a:xfrm>
          <a:off x="0" y="2790823"/>
          <a:ext cx="11064239" cy="359774"/>
        </a:xfrm>
        <a:prstGeom prst="round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en-US" sz="1500" kern="1200"/>
            <a:t>What is the proximity between locations?</a:t>
          </a:r>
        </a:p>
      </dsp:txBody>
      <dsp:txXfrm>
        <a:off x="17563" y="2808386"/>
        <a:ext cx="11029113" cy="324648"/>
      </dsp:txXfrm>
    </dsp:sp>
    <dsp:sp modelId="{3DC51DC2-40EC-4241-A47C-E8464EE3CA6E}">
      <dsp:nvSpPr>
        <dsp:cNvPr id="0" name=""/>
        <dsp:cNvSpPr/>
      </dsp:nvSpPr>
      <dsp:spPr>
        <a:xfrm>
          <a:off x="0" y="3150598"/>
          <a:ext cx="11064239" cy="248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1290" tIns="19050" rIns="106680" bIns="19050" numCol="1" spcCol="1270" anchor="t" anchorCtr="0">
          <a:noAutofit/>
        </a:bodyPr>
        <a:lstStyle/>
        <a:p>
          <a:pPr marL="114300" lvl="1" indent="-114300" algn="l" defTabSz="533400" rtl="0">
            <a:lnSpc>
              <a:spcPct val="90000"/>
            </a:lnSpc>
            <a:spcBef>
              <a:spcPct val="0"/>
            </a:spcBef>
            <a:spcAft>
              <a:spcPct val="20000"/>
            </a:spcAft>
            <a:buChar char="•"/>
          </a:pPr>
          <a:r>
            <a:rPr lang="en-US" sz="1200" b="1" kern="1200"/>
            <a:t>Precincts are scattered across the county.</a:t>
          </a:r>
          <a:endParaRPr lang="en-US" sz="1200" kern="1200"/>
        </a:p>
      </dsp:txBody>
      <dsp:txXfrm>
        <a:off x="0" y="3150598"/>
        <a:ext cx="11064239" cy="248400"/>
      </dsp:txXfrm>
    </dsp:sp>
    <dsp:sp modelId="{62A3C2CC-1749-4D8E-8E8F-97C8D8183D4D}">
      <dsp:nvSpPr>
        <dsp:cNvPr id="0" name=""/>
        <dsp:cNvSpPr/>
      </dsp:nvSpPr>
      <dsp:spPr>
        <a:xfrm>
          <a:off x="0" y="3398998"/>
          <a:ext cx="11064239" cy="359774"/>
        </a:xfrm>
        <a:prstGeom prst="round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en-US" sz="1500" kern="1200"/>
            <a:t>How many assets need to be maintained?</a:t>
          </a:r>
        </a:p>
      </dsp:txBody>
      <dsp:txXfrm>
        <a:off x="17563" y="3416561"/>
        <a:ext cx="11029113" cy="324648"/>
      </dsp:txXfrm>
    </dsp:sp>
    <dsp:sp modelId="{61A603E1-7DC9-463F-8C4D-82DE172D4EAA}">
      <dsp:nvSpPr>
        <dsp:cNvPr id="0" name=""/>
        <dsp:cNvSpPr/>
      </dsp:nvSpPr>
      <dsp:spPr>
        <a:xfrm>
          <a:off x="0" y="3758773"/>
          <a:ext cx="11064239" cy="248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1290" tIns="19050" rIns="106680" bIns="19050" numCol="1" spcCol="1270" anchor="t" anchorCtr="0">
          <a:noAutofit/>
        </a:bodyPr>
        <a:lstStyle/>
        <a:p>
          <a:pPr marL="114300" lvl="1" indent="-114300" algn="l" defTabSz="533400" rtl="0">
            <a:lnSpc>
              <a:spcPct val="90000"/>
            </a:lnSpc>
            <a:spcBef>
              <a:spcPct val="0"/>
            </a:spcBef>
            <a:spcAft>
              <a:spcPct val="20000"/>
            </a:spcAft>
            <a:buChar char="•"/>
          </a:pPr>
          <a:r>
            <a:rPr lang="en-US" sz="1200" b="1" kern="1200" dirty="0"/>
            <a:t>Currently over 1000 pieces of equipment and assets in our system.</a:t>
          </a:r>
          <a:endParaRPr lang="en-US" sz="1200" kern="1200" dirty="0"/>
        </a:p>
      </dsp:txBody>
      <dsp:txXfrm>
        <a:off x="0" y="3758773"/>
        <a:ext cx="11064239" cy="248400"/>
      </dsp:txXfrm>
    </dsp:sp>
    <dsp:sp modelId="{93342FB5-DF42-40D1-9D35-8D0210E4F9DA}">
      <dsp:nvSpPr>
        <dsp:cNvPr id="0" name=""/>
        <dsp:cNvSpPr/>
      </dsp:nvSpPr>
      <dsp:spPr>
        <a:xfrm>
          <a:off x="0" y="4007174"/>
          <a:ext cx="11064239" cy="359774"/>
        </a:xfrm>
        <a:prstGeom prst="round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en-US" sz="1500" kern="1200"/>
            <a:t>How many annual work orders are completed?</a:t>
          </a:r>
        </a:p>
      </dsp:txBody>
      <dsp:txXfrm>
        <a:off x="17563" y="4024737"/>
        <a:ext cx="11029113" cy="324648"/>
      </dsp:txXfrm>
    </dsp:sp>
    <dsp:sp modelId="{60081FAB-EE3C-4326-80E3-9FDEED92B5CF}">
      <dsp:nvSpPr>
        <dsp:cNvPr id="0" name=""/>
        <dsp:cNvSpPr/>
      </dsp:nvSpPr>
      <dsp:spPr>
        <a:xfrm>
          <a:off x="0" y="4366949"/>
          <a:ext cx="11064239" cy="248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1290" tIns="19050" rIns="106680" bIns="19050" numCol="1" spcCol="1270" anchor="t" anchorCtr="0">
          <a:noAutofit/>
        </a:bodyPr>
        <a:lstStyle/>
        <a:p>
          <a:pPr marL="114300" lvl="1" indent="-114300" algn="l" defTabSz="533400" rtl="0">
            <a:lnSpc>
              <a:spcPct val="90000"/>
            </a:lnSpc>
            <a:spcBef>
              <a:spcPct val="0"/>
            </a:spcBef>
            <a:spcAft>
              <a:spcPct val="20000"/>
            </a:spcAft>
            <a:buChar char="•"/>
          </a:pPr>
          <a:r>
            <a:rPr lang="en-US" sz="1200" b="1" kern="1200" dirty="0"/>
            <a:t>FY23, we completed 15,863 total work orders.</a:t>
          </a:r>
          <a:endParaRPr lang="en-US" sz="1200" kern="1200" dirty="0"/>
        </a:p>
      </dsp:txBody>
      <dsp:txXfrm>
        <a:off x="0" y="4366949"/>
        <a:ext cx="11064239" cy="248400"/>
      </dsp:txXfrm>
    </dsp:sp>
    <dsp:sp modelId="{9531C491-6E9A-4B94-A2B6-8C26CE950CC6}">
      <dsp:nvSpPr>
        <dsp:cNvPr id="0" name=""/>
        <dsp:cNvSpPr/>
      </dsp:nvSpPr>
      <dsp:spPr>
        <a:xfrm>
          <a:off x="0" y="4615349"/>
          <a:ext cx="11064239" cy="359774"/>
        </a:xfrm>
        <a:prstGeom prst="round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en-US" sz="1500" kern="1200"/>
            <a:t>Age of the facilities/assets?</a:t>
          </a:r>
        </a:p>
      </dsp:txBody>
      <dsp:txXfrm>
        <a:off x="17563" y="4632912"/>
        <a:ext cx="11029113" cy="324648"/>
      </dsp:txXfrm>
    </dsp:sp>
    <dsp:sp modelId="{3E420BB2-F22B-4C09-9EEC-9C23373A3DA6}">
      <dsp:nvSpPr>
        <dsp:cNvPr id="0" name=""/>
        <dsp:cNvSpPr/>
      </dsp:nvSpPr>
      <dsp:spPr>
        <a:xfrm>
          <a:off x="0" y="4975124"/>
          <a:ext cx="11064239" cy="248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1290" tIns="19050" rIns="106680" bIns="19050" numCol="1" spcCol="1270" anchor="t" anchorCtr="0">
          <a:noAutofit/>
        </a:bodyPr>
        <a:lstStyle/>
        <a:p>
          <a:pPr marL="114300" lvl="1" indent="-114300" algn="l" defTabSz="533400" rtl="0">
            <a:lnSpc>
              <a:spcPct val="90000"/>
            </a:lnSpc>
            <a:spcBef>
              <a:spcPct val="0"/>
            </a:spcBef>
            <a:spcAft>
              <a:spcPct val="20000"/>
            </a:spcAft>
            <a:buChar char="•"/>
          </a:pPr>
          <a:r>
            <a:rPr lang="en-US" sz="1200" b="1" kern="1200"/>
            <a:t>Many of our facilities and their systems are well aged.</a:t>
          </a:r>
          <a:endParaRPr lang="en-US" sz="1200" kern="1200"/>
        </a:p>
      </dsp:txBody>
      <dsp:txXfrm>
        <a:off x="0" y="4975124"/>
        <a:ext cx="11064239" cy="248400"/>
      </dsp:txXfrm>
    </dsp:sp>
    <dsp:sp modelId="{BDC032D2-95DE-4101-819A-91EBAF4B95CC}">
      <dsp:nvSpPr>
        <dsp:cNvPr id="0" name=""/>
        <dsp:cNvSpPr/>
      </dsp:nvSpPr>
      <dsp:spPr>
        <a:xfrm>
          <a:off x="0" y="5223524"/>
          <a:ext cx="11064239" cy="359774"/>
        </a:xfrm>
        <a:prstGeom prst="round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en-US" sz="1500" kern="1200"/>
            <a:t>Type of maintenance program required?  Ex. Reactive/Preventative/Predictive</a:t>
          </a:r>
        </a:p>
      </dsp:txBody>
      <dsp:txXfrm>
        <a:off x="17563" y="5241087"/>
        <a:ext cx="11029113" cy="324648"/>
      </dsp:txXfrm>
    </dsp:sp>
    <dsp:sp modelId="{AA7F84D0-5FB1-4203-AE0B-C61BCF64CCE1}">
      <dsp:nvSpPr>
        <dsp:cNvPr id="0" name=""/>
        <dsp:cNvSpPr/>
      </dsp:nvSpPr>
      <dsp:spPr>
        <a:xfrm>
          <a:off x="0" y="5583299"/>
          <a:ext cx="11064239" cy="248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1290" tIns="19050" rIns="106680" bIns="19050" numCol="1" spcCol="1270" anchor="t" anchorCtr="0">
          <a:noAutofit/>
        </a:bodyPr>
        <a:lstStyle/>
        <a:p>
          <a:pPr marL="114300" lvl="1" indent="-114300" algn="l" defTabSz="533400" rtl="0">
            <a:lnSpc>
              <a:spcPct val="90000"/>
            </a:lnSpc>
            <a:spcBef>
              <a:spcPct val="0"/>
            </a:spcBef>
            <a:spcAft>
              <a:spcPct val="20000"/>
            </a:spcAft>
            <a:buChar char="•"/>
          </a:pPr>
          <a:r>
            <a:rPr lang="en-US" sz="1200" b="1" kern="1200"/>
            <a:t>We currently have a Preventative Maintenance Program in place, however, there will always be Reactive Maintenance required.</a:t>
          </a:r>
          <a:endParaRPr lang="en-US" sz="1200" kern="1200"/>
        </a:p>
      </dsp:txBody>
      <dsp:txXfrm>
        <a:off x="0" y="5583299"/>
        <a:ext cx="11064239" cy="2484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1B1DD2-398E-4616-BBA9-D00C05C919D9}">
      <dsp:nvSpPr>
        <dsp:cNvPr id="0" name=""/>
        <dsp:cNvSpPr/>
      </dsp:nvSpPr>
      <dsp:spPr>
        <a:xfrm>
          <a:off x="430367" y="854493"/>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2913A5-BA10-4015-BB44-7874F84FA104}">
      <dsp:nvSpPr>
        <dsp:cNvPr id="0" name=""/>
        <dsp:cNvSpPr/>
      </dsp:nvSpPr>
      <dsp:spPr>
        <a:xfrm>
          <a:off x="430367" y="2499568"/>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a:t>Operations and Maintenance Benchmarks Research - Report #26.</a:t>
          </a:r>
        </a:p>
      </dsp:txBody>
      <dsp:txXfrm>
        <a:off x="430367" y="2499568"/>
        <a:ext cx="4320000" cy="648000"/>
      </dsp:txXfrm>
    </dsp:sp>
    <dsp:sp modelId="{F961A8B9-15FB-4D8F-AB20-AAE42D5C27C6}">
      <dsp:nvSpPr>
        <dsp:cNvPr id="0" name=""/>
        <dsp:cNvSpPr/>
      </dsp:nvSpPr>
      <dsp:spPr>
        <a:xfrm>
          <a:off x="430367" y="3209463"/>
          <a:ext cx="4320000" cy="739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pPr>
          <a:r>
            <a:rPr lang="en-US" sz="1600" b="1" kern="1200" dirty="0"/>
            <a:t>The recommended maintenance staffing ratio is 47,000 square feet per full time employee.</a:t>
          </a:r>
        </a:p>
      </dsp:txBody>
      <dsp:txXfrm>
        <a:off x="430367" y="3209463"/>
        <a:ext cx="4320000" cy="739785"/>
      </dsp:txXfrm>
    </dsp:sp>
    <dsp:sp modelId="{05FEB3EC-6452-45E4-85CF-D17E6BB6605D}">
      <dsp:nvSpPr>
        <dsp:cNvPr id="0" name=""/>
        <dsp:cNvSpPr/>
      </dsp:nvSpPr>
      <dsp:spPr>
        <a:xfrm>
          <a:off x="5506367" y="854493"/>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2917D5-4645-4281-A129-08C14E25B930}">
      <dsp:nvSpPr>
        <dsp:cNvPr id="0" name=""/>
        <dsp:cNvSpPr/>
      </dsp:nvSpPr>
      <dsp:spPr>
        <a:xfrm>
          <a:off x="5506367" y="2499568"/>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b="1" kern="1200"/>
            <a:t>This places us well over the recommended maintenance staffing ratio for most buildings. </a:t>
          </a:r>
        </a:p>
      </dsp:txBody>
      <dsp:txXfrm>
        <a:off x="5506367" y="2499568"/>
        <a:ext cx="4320000" cy="648000"/>
      </dsp:txXfrm>
    </dsp:sp>
    <dsp:sp modelId="{4BEAAD17-BF97-408D-8768-06505DA7ACD3}">
      <dsp:nvSpPr>
        <dsp:cNvPr id="0" name=""/>
        <dsp:cNvSpPr/>
      </dsp:nvSpPr>
      <dsp:spPr>
        <a:xfrm>
          <a:off x="5506367" y="3209463"/>
          <a:ext cx="4320000" cy="739785"/>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BECA8B-6164-4951-B7D0-31974827D5C3}">
      <dsp:nvSpPr>
        <dsp:cNvPr id="0" name=""/>
        <dsp:cNvSpPr/>
      </dsp:nvSpPr>
      <dsp:spPr>
        <a:xfrm>
          <a:off x="10427" y="1282312"/>
          <a:ext cx="4189362" cy="2513617"/>
        </a:xfrm>
        <a:prstGeom prst="roundRect">
          <a:avLst>
            <a:gd name="adj" fmla="val 10000"/>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solidFill>
                <a:schemeClr val="tx1"/>
              </a:solidFill>
            </a:rPr>
            <a:t>After surveying an array of facility types and industries across the nation, it was concluded that the median number of </a:t>
          </a:r>
          <a:r>
            <a:rPr lang="en-US" sz="2000" b="1" kern="1200" dirty="0">
              <a:solidFill>
                <a:schemeClr val="tx1"/>
              </a:solidFill>
            </a:rPr>
            <a:t>square feet per full time maintenance employee is 50,000 square feet</a:t>
          </a:r>
          <a:r>
            <a:rPr lang="en-US" sz="2000" kern="1200" dirty="0">
              <a:solidFill>
                <a:schemeClr val="tx1"/>
              </a:solidFill>
            </a:rPr>
            <a:t>.</a:t>
          </a:r>
        </a:p>
      </dsp:txBody>
      <dsp:txXfrm>
        <a:off x="84048" y="1355933"/>
        <a:ext cx="4042120" cy="2366375"/>
      </dsp:txXfrm>
    </dsp:sp>
    <dsp:sp modelId="{39938B02-0281-4D81-B6FD-57CF715188F2}">
      <dsp:nvSpPr>
        <dsp:cNvPr id="0" name=""/>
        <dsp:cNvSpPr/>
      </dsp:nvSpPr>
      <dsp:spPr>
        <a:xfrm rot="21590056">
          <a:off x="4616608" y="2011097"/>
          <a:ext cx="883663" cy="10389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4616609" y="2219272"/>
        <a:ext cx="618564" cy="623377"/>
      </dsp:txXfrm>
    </dsp:sp>
    <dsp:sp modelId="{EA63664B-EBD2-4582-BC1A-91D8D314F354}">
      <dsp:nvSpPr>
        <dsp:cNvPr id="0" name=""/>
        <dsp:cNvSpPr/>
      </dsp:nvSpPr>
      <dsp:spPr>
        <a:xfrm>
          <a:off x="5867072" y="1265370"/>
          <a:ext cx="4189362" cy="2513617"/>
        </a:xfrm>
        <a:prstGeom prst="roundRect">
          <a:avLst>
            <a:gd name="adj" fmla="val 10000"/>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dirty="0">
              <a:solidFill>
                <a:schemeClr val="tx1"/>
              </a:solidFill>
            </a:rPr>
            <a:t>This places us well over the recommended maintenance staffing ratio for most buildings. </a:t>
          </a:r>
          <a:endParaRPr lang="en-US" sz="2000" kern="1200" dirty="0">
            <a:solidFill>
              <a:schemeClr val="tx1"/>
            </a:solidFill>
          </a:endParaRPr>
        </a:p>
      </dsp:txBody>
      <dsp:txXfrm>
        <a:off x="5940693" y="1338991"/>
        <a:ext cx="4042120" cy="2366375"/>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3B1E48A-040E-4099-8BC2-13B06204BEAF}" type="datetimeFigureOut">
              <a:rPr lang="en-US" smtClean="0"/>
              <a:t>8/16/2024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13682-046E-488E-AD86-47C4CDC593AD}" type="slidenum">
              <a:rPr lang="en-US" smtClean="0"/>
              <a:t>‹#›</a:t>
            </a:fld>
            <a:endParaRPr lang="en-US"/>
          </a:p>
        </p:txBody>
      </p:sp>
    </p:spTree>
    <p:extLst>
      <p:ext uri="{BB962C8B-B14F-4D97-AF65-F5344CB8AC3E}">
        <p14:creationId xmlns:p14="http://schemas.microsoft.com/office/powerpoint/2010/main" val="2924689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B1E48A-040E-4099-8BC2-13B06204BEAF}" type="datetimeFigureOut">
              <a:rPr lang="en-US" smtClean="0"/>
              <a:t>8/16/2024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13682-046E-488E-AD86-47C4CDC593AD}" type="slidenum">
              <a:rPr lang="en-US" smtClean="0"/>
              <a:t>‹#›</a:t>
            </a:fld>
            <a:endParaRPr lang="en-US"/>
          </a:p>
        </p:txBody>
      </p:sp>
    </p:spTree>
    <p:extLst>
      <p:ext uri="{BB962C8B-B14F-4D97-AF65-F5344CB8AC3E}">
        <p14:creationId xmlns:p14="http://schemas.microsoft.com/office/powerpoint/2010/main" val="3067730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B1E48A-040E-4099-8BC2-13B06204BEAF}" type="datetimeFigureOut">
              <a:rPr lang="en-US" smtClean="0"/>
              <a:t>8/16/2024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13682-046E-488E-AD86-47C4CDC593AD}" type="slidenum">
              <a:rPr lang="en-US" smtClean="0"/>
              <a:t>‹#›</a:t>
            </a:fld>
            <a:endParaRPr lang="en-US"/>
          </a:p>
        </p:txBody>
      </p:sp>
    </p:spTree>
    <p:extLst>
      <p:ext uri="{BB962C8B-B14F-4D97-AF65-F5344CB8AC3E}">
        <p14:creationId xmlns:p14="http://schemas.microsoft.com/office/powerpoint/2010/main" val="7946311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spc="3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7"/>
          <p:cNvSpPr>
            <a:spLocks noGrp="1"/>
          </p:cNvSpPr>
          <p:nvPr>
            <p:ph type="dt" sz="half" idx="10"/>
          </p:nvPr>
        </p:nvSpPr>
        <p:spPr/>
        <p:txBody>
          <a:bodyPr/>
          <a:lstStyle/>
          <a:p>
            <a:fld id="{95A85A67-C255-49CB-953D-9957654DF847}" type="datetime1">
              <a:rPr lang="en-US" smtClean="0"/>
              <a:t>8/16/2024</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35FC2AF-44CB-4375-B807-1A59999D6D49}" type="slidenum">
              <a:rPr lang="en-US" smtClean="0"/>
              <a:t>‹#›</a:t>
            </a:fld>
            <a:endParaRPr lang="en-US"/>
          </a:p>
        </p:txBody>
      </p:sp>
      <p:sp>
        <p:nvSpPr>
          <p:cNvPr id="11" name="Rectangle 10"/>
          <p:cNvSpPr/>
          <p:nvPr/>
        </p:nvSpPr>
        <p:spPr>
          <a:xfrm>
            <a:off x="11292840" y="0"/>
            <a:ext cx="914400"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070572"/>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7CC50B-3B8A-400C-9684-798939DC9FB7}" type="datetime1">
              <a:rPr lang="en-US" smtClean="0"/>
              <a:t>8/16/2024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FC2AF-44CB-4375-B807-1A59999D6D49}" type="slidenum">
              <a:rPr lang="en-US" smtClean="0"/>
              <a:t>‹#›</a:t>
            </a:fld>
            <a:endParaRPr lang="en-US"/>
          </a:p>
        </p:txBody>
      </p:sp>
    </p:spTree>
    <p:extLst>
      <p:ext uri="{BB962C8B-B14F-4D97-AF65-F5344CB8AC3E}">
        <p14:creationId xmlns:p14="http://schemas.microsoft.com/office/powerpoint/2010/main" val="28947667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spc="30" baseline="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C86900-2E62-4FB6-A3D6-E5750C594CDE}" type="datetime1">
              <a:rPr lang="en-US" smtClean="0"/>
              <a:t>8/16/2024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FC2AF-44CB-4375-B807-1A59999D6D49}" type="slidenum">
              <a:rPr lang="en-US" smtClean="0"/>
              <a:t>‹#›</a:t>
            </a:fld>
            <a:endParaRPr lang="en-US"/>
          </a:p>
        </p:txBody>
      </p:sp>
      <p:sp>
        <p:nvSpPr>
          <p:cNvPr id="8" name="Rectangle 7"/>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622296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1FE78D8-5FC9-4D8A-BDEF-0B1E42AA89C7}" type="datetime1">
              <a:rPr lang="en-US" smtClean="0"/>
              <a:t>8/16/2024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FC2AF-44CB-4375-B807-1A59999D6D49}" type="slidenum">
              <a:rPr lang="en-US" smtClean="0"/>
              <a:t>‹#›</a:t>
            </a:fld>
            <a:endParaRPr lang="en-US"/>
          </a:p>
        </p:txBody>
      </p:sp>
    </p:spTree>
    <p:extLst>
      <p:ext uri="{BB962C8B-B14F-4D97-AF65-F5344CB8AC3E}">
        <p14:creationId xmlns:p14="http://schemas.microsoft.com/office/powerpoint/2010/main" val="38785101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21606"/>
            <a:ext cx="4480560" cy="731520"/>
          </a:xfrm>
        </p:spPr>
        <p:txBody>
          <a:bodyPr anchor="b">
            <a:normAutofit/>
          </a:bodyPr>
          <a:lstStyle>
            <a:lvl1pPr marL="0" indent="0">
              <a:spcBef>
                <a:spcPts val="0"/>
              </a:spcBef>
              <a:buNone/>
              <a:defRPr sz="2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3"/>
          </p:nvPr>
        </p:nvSpPr>
        <p:spPr>
          <a:xfrm>
            <a:off x="6126480" y="1721606"/>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772155-6E06-46E8-AD28-D0A6D41EEFB2}" type="datetime1">
              <a:rPr lang="en-US" smtClean="0"/>
              <a:t>8/16/2024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FC2AF-44CB-4375-B807-1A59999D6D49}" type="slidenum">
              <a:rPr lang="en-US" smtClean="0"/>
              <a:t>‹#›</a:t>
            </a:fld>
            <a:endParaRPr lang="en-US"/>
          </a:p>
        </p:txBody>
      </p:sp>
    </p:spTree>
    <p:extLst>
      <p:ext uri="{BB962C8B-B14F-4D97-AF65-F5344CB8AC3E}">
        <p14:creationId xmlns:p14="http://schemas.microsoft.com/office/powerpoint/2010/main" val="4131159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D9167E-020D-4DBB-BB0E-2D2BF39620D0}" type="datetime1">
              <a:rPr lang="en-US" smtClean="0"/>
              <a:t>8/16/2024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FC2AF-44CB-4375-B807-1A59999D6D49}" type="slidenum">
              <a:rPr lang="en-US" smtClean="0"/>
              <a:t>‹#›</a:t>
            </a:fld>
            <a:endParaRPr lang="en-US"/>
          </a:p>
        </p:txBody>
      </p:sp>
    </p:spTree>
    <p:extLst>
      <p:ext uri="{BB962C8B-B14F-4D97-AF65-F5344CB8AC3E}">
        <p14:creationId xmlns:p14="http://schemas.microsoft.com/office/powerpoint/2010/main" val="1879889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5AD09F-C8F1-498D-ABC4-A90A24F1D469}" type="datetime1">
              <a:rPr lang="en-US" smtClean="0"/>
              <a:t>8/16/2024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FC2AF-44CB-4375-B807-1A59999D6D49}" type="slidenum">
              <a:rPr lang="en-US" smtClean="0"/>
              <a:t>‹#›</a:t>
            </a:fld>
            <a:endParaRPr lang="en-US"/>
          </a:p>
        </p:txBody>
      </p:sp>
    </p:spTree>
    <p:extLst>
      <p:ext uri="{BB962C8B-B14F-4D97-AF65-F5344CB8AC3E}">
        <p14:creationId xmlns:p14="http://schemas.microsoft.com/office/powerpoint/2010/main" val="38127444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1"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7AA91C-2D7C-4055-8B64-401483B06A7E}" type="datetime1">
              <a:rPr lang="en-US" smtClean="0"/>
              <a:t>8/16/2024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FC2AF-44CB-4375-B807-1A59999D6D49}" type="slidenum">
              <a:rPr lang="en-US" smtClean="0"/>
              <a:t>‹#›</a:t>
            </a:fld>
            <a:endParaRPr lang="en-US"/>
          </a:p>
        </p:txBody>
      </p:sp>
    </p:spTree>
    <p:extLst>
      <p:ext uri="{BB962C8B-B14F-4D97-AF65-F5344CB8AC3E}">
        <p14:creationId xmlns:p14="http://schemas.microsoft.com/office/powerpoint/2010/main" val="406088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B1E48A-040E-4099-8BC2-13B06204BEAF}" type="datetimeFigureOut">
              <a:rPr lang="en-US" smtClean="0"/>
              <a:t>8/16/2024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13682-046E-488E-AD86-47C4CDC593AD}" type="slidenum">
              <a:rPr lang="en-US" smtClean="0"/>
              <a:t>‹#›</a:t>
            </a:fld>
            <a:endParaRPr lang="en-US"/>
          </a:p>
        </p:txBody>
      </p:sp>
    </p:spTree>
    <p:extLst>
      <p:ext uri="{BB962C8B-B14F-4D97-AF65-F5344CB8AC3E}">
        <p14:creationId xmlns:p14="http://schemas.microsoft.com/office/powerpoint/2010/main" val="6045196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1">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400">
                <a:solidFill>
                  <a:schemeClr val="accent1">
                    <a:lumMod val="20000"/>
                    <a:lumOff val="8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4A93769-D467-49D5-8F2F-F3F69348F723}" type="datetime1">
              <a:rPr lang="en-US" smtClean="0"/>
              <a:t>8/16/2024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35FC2AF-44CB-4375-B807-1A59999D6D49}" type="slidenum">
              <a:rPr lang="en-US" smtClean="0"/>
              <a:t>‹#›</a:t>
            </a:fld>
            <a:endParaRPr lang="en-US"/>
          </a:p>
        </p:txBody>
      </p:sp>
    </p:spTree>
    <p:extLst>
      <p:ext uri="{BB962C8B-B14F-4D97-AF65-F5344CB8AC3E}">
        <p14:creationId xmlns:p14="http://schemas.microsoft.com/office/powerpoint/2010/main" val="29352070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528A3D-8DF4-4254-B035-BBE4B7978DED}" type="datetime1">
              <a:rPr lang="en-US" smtClean="0"/>
              <a:t>8/16/2024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FC2AF-44CB-4375-B807-1A59999D6D49}" type="slidenum">
              <a:rPr lang="en-US" smtClean="0"/>
              <a:t>‹#›</a:t>
            </a:fld>
            <a:endParaRPr lang="en-US"/>
          </a:p>
        </p:txBody>
      </p:sp>
    </p:spTree>
    <p:extLst>
      <p:ext uri="{BB962C8B-B14F-4D97-AF65-F5344CB8AC3E}">
        <p14:creationId xmlns:p14="http://schemas.microsoft.com/office/powerpoint/2010/main" val="31111310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DFCD63-324A-4BA8-926A-5312F545ECB1}" type="datetime1">
              <a:rPr lang="en-US" smtClean="0"/>
              <a:t>8/16/2024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FC2AF-44CB-4375-B807-1A59999D6D49}" type="slidenum">
              <a:rPr lang="en-US" smtClean="0"/>
              <a:t>‹#›</a:t>
            </a:fld>
            <a:endParaRPr lang="en-US"/>
          </a:p>
        </p:txBody>
      </p:sp>
    </p:spTree>
    <p:extLst>
      <p:ext uri="{BB962C8B-B14F-4D97-AF65-F5344CB8AC3E}">
        <p14:creationId xmlns:p14="http://schemas.microsoft.com/office/powerpoint/2010/main" val="20240173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3C2C49-0140-42B8-A400-B0A038F807C4}" type="datetime1">
              <a:rPr lang="en-US" smtClean="0"/>
              <a:t>8/16/2024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FC2AF-44CB-4375-B807-1A59999D6D49}" type="slidenum">
              <a:rPr lang="en-US" smtClean="0"/>
              <a:t>‹#›</a:t>
            </a:fld>
            <a:endParaRPr lang="en-US"/>
          </a:p>
        </p:txBody>
      </p:sp>
    </p:spTree>
    <p:extLst>
      <p:ext uri="{BB962C8B-B14F-4D97-AF65-F5344CB8AC3E}">
        <p14:creationId xmlns:p14="http://schemas.microsoft.com/office/powerpoint/2010/main" val="1418077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3B1E48A-040E-4099-8BC2-13B06204BEAF}" type="datetimeFigureOut">
              <a:rPr lang="en-US" smtClean="0"/>
              <a:t>8/16/2024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13682-046E-488E-AD86-47C4CDC593AD}" type="slidenum">
              <a:rPr lang="en-US" smtClean="0"/>
              <a:t>‹#›</a:t>
            </a:fld>
            <a:endParaRPr lang="en-US"/>
          </a:p>
        </p:txBody>
      </p:sp>
    </p:spTree>
    <p:extLst>
      <p:ext uri="{BB962C8B-B14F-4D97-AF65-F5344CB8AC3E}">
        <p14:creationId xmlns:p14="http://schemas.microsoft.com/office/powerpoint/2010/main" val="184754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3B1E48A-040E-4099-8BC2-13B06204BEAF}" type="datetimeFigureOut">
              <a:rPr lang="en-US" smtClean="0"/>
              <a:t>8/16/2024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013682-046E-488E-AD86-47C4CDC593AD}" type="slidenum">
              <a:rPr lang="en-US" smtClean="0"/>
              <a:t>‹#›</a:t>
            </a:fld>
            <a:endParaRPr lang="en-US"/>
          </a:p>
        </p:txBody>
      </p:sp>
    </p:spTree>
    <p:extLst>
      <p:ext uri="{BB962C8B-B14F-4D97-AF65-F5344CB8AC3E}">
        <p14:creationId xmlns:p14="http://schemas.microsoft.com/office/powerpoint/2010/main" val="3619160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3B1E48A-040E-4099-8BC2-13B06204BEAF}" type="datetimeFigureOut">
              <a:rPr lang="en-US" smtClean="0"/>
              <a:t>8/16/2024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013682-046E-488E-AD86-47C4CDC593AD}" type="slidenum">
              <a:rPr lang="en-US" smtClean="0"/>
              <a:t>‹#›</a:t>
            </a:fld>
            <a:endParaRPr lang="en-US"/>
          </a:p>
        </p:txBody>
      </p:sp>
    </p:spTree>
    <p:extLst>
      <p:ext uri="{BB962C8B-B14F-4D97-AF65-F5344CB8AC3E}">
        <p14:creationId xmlns:p14="http://schemas.microsoft.com/office/powerpoint/2010/main" val="4040405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3B1E48A-040E-4099-8BC2-13B06204BEAF}" type="datetimeFigureOut">
              <a:rPr lang="en-US" smtClean="0"/>
              <a:t>8/16/2024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013682-046E-488E-AD86-47C4CDC593AD}" type="slidenum">
              <a:rPr lang="en-US" smtClean="0"/>
              <a:t>‹#›</a:t>
            </a:fld>
            <a:endParaRPr lang="en-US"/>
          </a:p>
        </p:txBody>
      </p:sp>
    </p:spTree>
    <p:extLst>
      <p:ext uri="{BB962C8B-B14F-4D97-AF65-F5344CB8AC3E}">
        <p14:creationId xmlns:p14="http://schemas.microsoft.com/office/powerpoint/2010/main" val="118175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B1E48A-040E-4099-8BC2-13B06204BEAF}" type="datetimeFigureOut">
              <a:rPr lang="en-US" smtClean="0"/>
              <a:t>8/16/2024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013682-046E-488E-AD86-47C4CDC593AD}" type="slidenum">
              <a:rPr lang="en-US" smtClean="0"/>
              <a:t>‹#›</a:t>
            </a:fld>
            <a:endParaRPr lang="en-US"/>
          </a:p>
        </p:txBody>
      </p:sp>
    </p:spTree>
    <p:extLst>
      <p:ext uri="{BB962C8B-B14F-4D97-AF65-F5344CB8AC3E}">
        <p14:creationId xmlns:p14="http://schemas.microsoft.com/office/powerpoint/2010/main" val="2953014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3B1E48A-040E-4099-8BC2-13B06204BEAF}" type="datetimeFigureOut">
              <a:rPr lang="en-US" smtClean="0"/>
              <a:t>8/16/2024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013682-046E-488E-AD86-47C4CDC593AD}" type="slidenum">
              <a:rPr lang="en-US" smtClean="0"/>
              <a:t>‹#›</a:t>
            </a:fld>
            <a:endParaRPr lang="en-US"/>
          </a:p>
        </p:txBody>
      </p:sp>
    </p:spTree>
    <p:extLst>
      <p:ext uri="{BB962C8B-B14F-4D97-AF65-F5344CB8AC3E}">
        <p14:creationId xmlns:p14="http://schemas.microsoft.com/office/powerpoint/2010/main" val="1749421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3B1E48A-040E-4099-8BC2-13B06204BEAF}" type="datetimeFigureOut">
              <a:rPr lang="en-US" smtClean="0"/>
              <a:t>8/16/2024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013682-046E-488E-AD86-47C4CDC593AD}" type="slidenum">
              <a:rPr lang="en-US" smtClean="0"/>
              <a:t>‹#›</a:t>
            </a:fld>
            <a:endParaRPr lang="en-US"/>
          </a:p>
        </p:txBody>
      </p:sp>
    </p:spTree>
    <p:extLst>
      <p:ext uri="{BB962C8B-B14F-4D97-AF65-F5344CB8AC3E}">
        <p14:creationId xmlns:p14="http://schemas.microsoft.com/office/powerpoint/2010/main" val="688202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B1E48A-040E-4099-8BC2-13B06204BEAF}" type="datetimeFigureOut">
              <a:rPr lang="en-US" smtClean="0"/>
              <a:t>8/16/2024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013682-046E-488E-AD86-47C4CDC593AD}" type="slidenum">
              <a:rPr lang="en-US" smtClean="0"/>
              <a:t>‹#›</a:t>
            </a:fld>
            <a:endParaRPr lang="en-US"/>
          </a:p>
        </p:txBody>
      </p:sp>
    </p:spTree>
    <p:extLst>
      <p:ext uri="{BB962C8B-B14F-4D97-AF65-F5344CB8AC3E}">
        <p14:creationId xmlns:p14="http://schemas.microsoft.com/office/powerpoint/2010/main" val="29472037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262393"/>
            <a:ext cx="9692640" cy="1428929"/>
          </a:xfrm>
          <a:prstGeom prst="rect">
            <a:avLst/>
          </a:prstGeom>
        </p:spPr>
        <p:txBody>
          <a:bodyPr vert="horz" lIns="91440" tIns="27432"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100" b="0">
                <a:solidFill>
                  <a:schemeClr val="tx2">
                    <a:lumMod val="40000"/>
                    <a:lumOff val="60000"/>
                  </a:schemeClr>
                </a:solidFill>
              </a:defRPr>
            </a:lvl1pPr>
          </a:lstStyle>
          <a:p>
            <a:fld id="{D3B1E48A-040E-4099-8BC2-13B06204BEAF}" type="datetimeFigureOut">
              <a:rPr lang="en-US" smtClean="0"/>
              <a:t>8/16/2024</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100">
                <a:solidFill>
                  <a:schemeClr val="tx2">
                    <a:lumMod val="40000"/>
                    <a:lumOff val="6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latin typeface="+mj-lt"/>
              </a:defRPr>
            </a:lvl1pPr>
          </a:lstStyle>
          <a:p>
            <a:fld id="{9F013682-046E-488E-AD86-47C4CDC593AD}" type="slidenum">
              <a:rPr lang="en-US" smtClean="0"/>
              <a:t>‹#›</a:t>
            </a:fld>
            <a:endParaRPr lang="en-US"/>
          </a:p>
        </p:txBody>
      </p:sp>
    </p:spTree>
    <p:extLst>
      <p:ext uri="{BB962C8B-B14F-4D97-AF65-F5344CB8AC3E}">
        <p14:creationId xmlns:p14="http://schemas.microsoft.com/office/powerpoint/2010/main" val="2173088557"/>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Lst>
  <p:txStyles>
    <p:title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package" Target="../embeddings/Microsoft_Excel_Worksheet.xlsx"/><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package" Target="../embeddings/Microsoft_Excel_Worksheet1.xlsx"/><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package" Target="../embeddings/Microsoft_Excel_Worksheet2.xlsx"/><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55320" y="2822646"/>
            <a:ext cx="5191759" cy="3170497"/>
          </a:xfrm>
        </p:spPr>
        <p:txBody>
          <a:bodyPr anchor="t">
            <a:normAutofit/>
          </a:bodyPr>
          <a:lstStyle/>
          <a:p>
            <a:r>
              <a:rPr lang="en-US" sz="7200" dirty="0">
                <a:solidFill>
                  <a:schemeClr val="bg2">
                    <a:lumMod val="20000"/>
                    <a:lumOff val="80000"/>
                  </a:schemeClr>
                </a:solidFill>
              </a:rPr>
              <a:t>Facility Services </a:t>
            </a:r>
          </a:p>
        </p:txBody>
      </p:sp>
      <p:sp>
        <p:nvSpPr>
          <p:cNvPr id="3" name="Subtitle 2"/>
          <p:cNvSpPr>
            <a:spLocks noGrp="1"/>
          </p:cNvSpPr>
          <p:nvPr>
            <p:ph type="subTitle" idx="1"/>
          </p:nvPr>
        </p:nvSpPr>
        <p:spPr>
          <a:xfrm>
            <a:off x="655320" y="711208"/>
            <a:ext cx="4758891" cy="1783523"/>
          </a:xfrm>
        </p:spPr>
        <p:txBody>
          <a:bodyPr anchor="b">
            <a:normAutofit/>
          </a:bodyPr>
          <a:lstStyle/>
          <a:p>
            <a:r>
              <a:rPr lang="en-US" dirty="0"/>
              <a:t>Staffing overview FY24 &amp; staffing request for FY25</a:t>
            </a:r>
          </a:p>
        </p:txBody>
      </p:sp>
      <p:sp>
        <p:nvSpPr>
          <p:cNvPr id="4" name="Slide Number Placeholder 3"/>
          <p:cNvSpPr>
            <a:spLocks noGrp="1"/>
          </p:cNvSpPr>
          <p:nvPr>
            <p:ph type="sldNum" sz="quarter" idx="12"/>
          </p:nvPr>
        </p:nvSpPr>
        <p:spPr>
          <a:xfrm>
            <a:off x="10535857" y="6048007"/>
            <a:ext cx="1193868" cy="640080"/>
          </a:xfrm>
        </p:spPr>
        <p:txBody>
          <a:bodyPr>
            <a:normAutofit/>
          </a:bodyPr>
          <a:lstStyle/>
          <a:p>
            <a:pPr marL="0" marR="0" lvl="0" indent="0" defTabSz="457200" rtl="0" eaLnBrk="1" fontAlgn="auto" latinLnBrk="0" hangingPunct="1">
              <a:spcBef>
                <a:spcPts val="0"/>
              </a:spcBef>
              <a:spcAft>
                <a:spcPts val="600"/>
              </a:spcAft>
              <a:buClrTx/>
              <a:buSzTx/>
              <a:buFontTx/>
              <a:buNone/>
              <a:tabLst/>
              <a:defRPr/>
            </a:pPr>
            <a:r>
              <a:rPr kumimoji="0" lang="en-US" b="1" i="0" u="none" strike="noStrike" kern="1200" cap="none" spc="0" normalizeH="0" baseline="0" noProof="0">
                <a:ln>
                  <a:noFill/>
                </a:ln>
                <a:effectLst/>
                <a:uLnTx/>
                <a:uFillTx/>
                <a:latin typeface="Rockwell Condensed" panose="02060603050405020104"/>
                <a:ea typeface="+mn-ea"/>
                <a:cs typeface="+mn-cs"/>
              </a:rPr>
              <a:t>1</a:t>
            </a:r>
            <a:endParaRPr kumimoji="0" lang="en-US" b="1" i="0" u="none" strike="noStrike" kern="1200" cap="none" spc="0" normalizeH="0" baseline="0" noProof="0" dirty="0">
              <a:ln>
                <a:noFill/>
              </a:ln>
              <a:effectLst/>
              <a:uLnTx/>
              <a:uFillTx/>
              <a:latin typeface="Rockwell Condensed" panose="02060603050405020104"/>
              <a:ea typeface="+mn-ea"/>
              <a:cs typeface="+mn-cs"/>
            </a:endParaRPr>
          </a:p>
        </p:txBody>
      </p:sp>
      <p:pic>
        <p:nvPicPr>
          <p:cNvPr id="22" name="Graphic 21" descr="Building">
            <a:extLst>
              <a:ext uri="{FF2B5EF4-FFF2-40B4-BE49-F238E27FC236}">
                <a16:creationId xmlns:a16="http://schemas.microsoft.com/office/drawing/2014/main" id="{BAB53AD4-8A71-9249-EC03-47E51DC007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69642" y="1025791"/>
            <a:ext cx="3757693" cy="3757693"/>
          </a:xfrm>
          <a:prstGeom prst="rect">
            <a:avLst/>
          </a:prstGeom>
        </p:spPr>
      </p:pic>
    </p:spTree>
    <p:extLst>
      <p:ext uri="{BB962C8B-B14F-4D97-AF65-F5344CB8AC3E}">
        <p14:creationId xmlns:p14="http://schemas.microsoft.com/office/powerpoint/2010/main" val="416391584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5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321" y="753228"/>
            <a:ext cx="10488422" cy="1080938"/>
          </a:xfrm>
        </p:spPr>
        <p:txBody>
          <a:bodyPr>
            <a:normAutofit fontScale="90000"/>
          </a:bodyPr>
          <a:lstStyle/>
          <a:p>
            <a:r>
              <a:rPr lang="en-US" dirty="0"/>
              <a:t>International Facility Management Association (IFMA) - 	</a:t>
            </a:r>
          </a:p>
        </p:txBody>
      </p:sp>
      <p:graphicFrame>
        <p:nvGraphicFramePr>
          <p:cNvPr id="6" name="Content Placeholder 5" descr="Image of explaining International Facility Management Association (IFMA)"/>
          <p:cNvGraphicFramePr>
            <a:graphicFrameLocks noGrp="1"/>
          </p:cNvGraphicFramePr>
          <p:nvPr>
            <p:ph idx="1"/>
            <p:extLst>
              <p:ext uri="{D42A27DB-BD31-4B8C-83A1-F6EECF244321}">
                <p14:modId xmlns:p14="http://schemas.microsoft.com/office/powerpoint/2010/main" val="3293322564"/>
              </p:ext>
            </p:extLst>
          </p:nvPr>
        </p:nvGraphicFramePr>
        <p:xfrm>
          <a:off x="1054393" y="1834165"/>
          <a:ext cx="10256735" cy="4803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35FC2AF-44CB-4375-B807-1A59999D6D49}" type="slidenum">
              <a:rPr kumimoji="0" lang="en-US" sz="14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10</a:t>
            </a:fld>
            <a:endParaRPr kumimoji="0" lang="en-US" sz="1400" b="1" i="0" u="none" strike="noStrike" kern="1200" cap="none" spc="0" normalizeH="0" baseline="0" noProof="0">
              <a:ln>
                <a:noFill/>
              </a:ln>
              <a:solidFill>
                <a:srgbClr val="FFFFFF"/>
              </a:solidFill>
              <a:effectLst/>
              <a:uLnTx/>
              <a:uFillTx/>
              <a:latin typeface="Rockwell Condensed" panose="02060603050405020104"/>
              <a:ea typeface="+mn-ea"/>
              <a:cs typeface="+mn-cs"/>
            </a:endParaRPr>
          </a:p>
        </p:txBody>
      </p:sp>
    </p:spTree>
    <p:extLst>
      <p:ext uri="{BB962C8B-B14F-4D97-AF65-F5344CB8AC3E}">
        <p14:creationId xmlns:p14="http://schemas.microsoft.com/office/powerpoint/2010/main" val="2004079208"/>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472" y="113779"/>
            <a:ext cx="9692640" cy="673621"/>
          </a:xfrm>
        </p:spPr>
        <p:txBody>
          <a:bodyPr>
            <a:normAutofit fontScale="90000"/>
          </a:bodyPr>
          <a:lstStyle/>
          <a:p>
            <a:r>
              <a:rPr lang="en-US" dirty="0"/>
              <a:t>FM Pulse – National Survey 2017</a:t>
            </a:r>
          </a:p>
        </p:txBody>
      </p:sp>
      <p:graphicFrame>
        <p:nvGraphicFramePr>
          <p:cNvPr id="6" name="Content Placeholder 5" descr="Image National Survey 2017"/>
          <p:cNvGraphicFramePr>
            <a:graphicFrameLocks noGrp="1"/>
          </p:cNvGraphicFramePr>
          <p:nvPr>
            <p:ph idx="1"/>
            <p:extLst>
              <p:ext uri="{D42A27DB-BD31-4B8C-83A1-F6EECF244321}">
                <p14:modId xmlns:p14="http://schemas.microsoft.com/office/powerpoint/2010/main" val="1050412536"/>
              </p:ext>
            </p:extLst>
          </p:nvPr>
        </p:nvGraphicFramePr>
        <p:xfrm>
          <a:off x="527982" y="787400"/>
          <a:ext cx="10058400" cy="50443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35FC2AF-44CB-4375-B807-1A59999D6D49}" type="slidenum">
              <a:rPr kumimoji="0" lang="en-US" sz="14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11</a:t>
            </a:fld>
            <a:endParaRPr kumimoji="0" lang="en-US" sz="1400" b="1" i="0" u="none" strike="noStrike" kern="1200" cap="none" spc="0" normalizeH="0" baseline="0" noProof="0">
              <a:ln>
                <a:noFill/>
              </a:ln>
              <a:solidFill>
                <a:srgbClr val="FFFFFF"/>
              </a:solidFill>
              <a:effectLst/>
              <a:uLnTx/>
              <a:uFillTx/>
              <a:latin typeface="Rockwell Condensed" panose="02060603050405020104"/>
              <a:ea typeface="+mn-ea"/>
              <a:cs typeface="+mn-cs"/>
            </a:endParaRPr>
          </a:p>
        </p:txBody>
      </p:sp>
    </p:spTree>
    <p:extLst>
      <p:ext uri="{BB962C8B-B14F-4D97-AF65-F5344CB8AC3E}">
        <p14:creationId xmlns:p14="http://schemas.microsoft.com/office/powerpoint/2010/main" val="2263787589"/>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0" y="0"/>
            <a:ext cx="6467220" cy="64633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all" spc="0" normalizeH="0" baseline="0" noProof="0" dirty="0">
                <a:ln>
                  <a:noFill/>
                </a:ln>
                <a:blipFill>
                  <a:blip r:embed="rId2">
                    <a:extLst>
                      <a:ext uri="{28A0092B-C50C-407E-A947-70E740481C1C}">
                        <a14:useLocalDpi xmlns:a14="http://schemas.microsoft.com/office/drawing/2010/main" val="0"/>
                      </a:ext>
                    </a:extLst>
                  </a:blip>
                  <a:tile tx="6350" ty="-127000" sx="65000" sy="64000" flip="none" algn="tl"/>
                </a:blipFill>
                <a:effectLst/>
                <a:uLnTx/>
                <a:uFillTx/>
                <a:latin typeface="Rockwell Condensed" panose="02060603050405020104"/>
                <a:ea typeface="+mn-ea"/>
                <a:cs typeface="+mn-cs"/>
              </a:rPr>
              <a:t>Maintenance current Assignments: </a:t>
            </a:r>
            <a:endParaRPr kumimoji="0" lang="en-US" sz="3600" b="0"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graphicFrame>
        <p:nvGraphicFramePr>
          <p:cNvPr id="3" name="Table 2">
            <a:extLst>
              <a:ext uri="{FF2B5EF4-FFF2-40B4-BE49-F238E27FC236}">
                <a16:creationId xmlns:a16="http://schemas.microsoft.com/office/drawing/2014/main" id="{30CCD315-26A4-3CE9-6169-214F4745BA18}"/>
              </a:ext>
            </a:extLst>
          </p:cNvPr>
          <p:cNvGraphicFramePr>
            <a:graphicFrameLocks noGrp="1"/>
          </p:cNvGraphicFramePr>
          <p:nvPr>
            <p:extLst>
              <p:ext uri="{D42A27DB-BD31-4B8C-83A1-F6EECF244321}">
                <p14:modId xmlns:p14="http://schemas.microsoft.com/office/powerpoint/2010/main" val="3474372613"/>
              </p:ext>
            </p:extLst>
          </p:nvPr>
        </p:nvGraphicFramePr>
        <p:xfrm>
          <a:off x="114276" y="923330"/>
          <a:ext cx="6165469" cy="5655262"/>
        </p:xfrm>
        <a:graphic>
          <a:graphicData uri="http://schemas.openxmlformats.org/drawingml/2006/table">
            <a:tbl>
              <a:tblPr firstRow="1" bandRow="1"/>
              <a:tblGrid>
                <a:gridCol w="2525170">
                  <a:extLst>
                    <a:ext uri="{9D8B030D-6E8A-4147-A177-3AD203B41FA5}">
                      <a16:colId xmlns:a16="http://schemas.microsoft.com/office/drawing/2014/main" val="3156380947"/>
                    </a:ext>
                  </a:extLst>
                </a:gridCol>
                <a:gridCol w="1096698">
                  <a:extLst>
                    <a:ext uri="{9D8B030D-6E8A-4147-A177-3AD203B41FA5}">
                      <a16:colId xmlns:a16="http://schemas.microsoft.com/office/drawing/2014/main" val="2072140926"/>
                    </a:ext>
                  </a:extLst>
                </a:gridCol>
                <a:gridCol w="1465336">
                  <a:extLst>
                    <a:ext uri="{9D8B030D-6E8A-4147-A177-3AD203B41FA5}">
                      <a16:colId xmlns:a16="http://schemas.microsoft.com/office/drawing/2014/main" val="1295405971"/>
                    </a:ext>
                  </a:extLst>
                </a:gridCol>
                <a:gridCol w="1078265">
                  <a:extLst>
                    <a:ext uri="{9D8B030D-6E8A-4147-A177-3AD203B41FA5}">
                      <a16:colId xmlns:a16="http://schemas.microsoft.com/office/drawing/2014/main" val="3649971639"/>
                    </a:ext>
                  </a:extLst>
                </a:gridCol>
              </a:tblGrid>
              <a:tr h="171945">
                <a:tc gridSpan="4">
                  <a:txBody>
                    <a:bodyPr/>
                    <a:lstStyle/>
                    <a:p>
                      <a:pPr algn="ctr" fontAlgn="b"/>
                      <a:r>
                        <a:rPr lang="en-US" sz="800" b="1" i="0" u="none" strike="noStrike">
                          <a:solidFill>
                            <a:srgbClr val="000000"/>
                          </a:solidFill>
                          <a:effectLst/>
                          <a:highlight>
                            <a:srgbClr val="F8CBAD"/>
                          </a:highlight>
                          <a:latin typeface="Calibri" panose="020F0502020204030204" pitchFamily="34" charset="0"/>
                        </a:rPr>
                        <a:t>Maintenance Assignments (Current) - 50,000 sqft per FTE standard</a:t>
                      </a:r>
                    </a:p>
                  </a:txBody>
                  <a:tcPr marL="6303" marR="6303" marT="6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07260856"/>
                  </a:ext>
                </a:extLst>
              </a:tr>
              <a:tr h="171945">
                <a:tc>
                  <a:txBody>
                    <a:bodyPr/>
                    <a:lstStyle/>
                    <a:p>
                      <a:pPr algn="ctr" fontAlgn="b"/>
                      <a:r>
                        <a:rPr lang="en-US" sz="800" b="1" i="0" u="none" strike="noStrike" dirty="0">
                          <a:solidFill>
                            <a:srgbClr val="000000"/>
                          </a:solidFill>
                          <a:effectLst/>
                          <a:highlight>
                            <a:srgbClr val="C6E0B4"/>
                          </a:highlight>
                          <a:latin typeface="Calibri" panose="020F0502020204030204" pitchFamily="34" charset="0"/>
                        </a:rPr>
                        <a:t>Building</a:t>
                      </a:r>
                    </a:p>
                  </a:txBody>
                  <a:tcPr marL="6303" marR="6303" marT="6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800" b="1" i="0" u="none" strike="noStrike">
                          <a:solidFill>
                            <a:srgbClr val="000000"/>
                          </a:solidFill>
                          <a:effectLst/>
                          <a:highlight>
                            <a:srgbClr val="C6E0B4"/>
                          </a:highlight>
                          <a:latin typeface="Calibri" panose="020F0502020204030204" pitchFamily="34" charset="0"/>
                        </a:rPr>
                        <a:t>Sqft</a:t>
                      </a:r>
                    </a:p>
                  </a:txBody>
                  <a:tcPr marL="6303" marR="6303" marT="6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800" b="1" i="0" u="none" strike="noStrike">
                          <a:solidFill>
                            <a:srgbClr val="000000"/>
                          </a:solidFill>
                          <a:effectLst/>
                          <a:highlight>
                            <a:srgbClr val="C6E0B4"/>
                          </a:highlight>
                          <a:latin typeface="Calibri" panose="020F0502020204030204" pitchFamily="34" charset="0"/>
                        </a:rPr>
                        <a:t> </a:t>
                      </a:r>
                    </a:p>
                  </a:txBody>
                  <a:tcPr marL="6303" marR="6303" marT="6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800" b="1" i="0" u="none" strike="noStrike" dirty="0">
                          <a:solidFill>
                            <a:srgbClr val="000000"/>
                          </a:solidFill>
                          <a:effectLst/>
                          <a:highlight>
                            <a:srgbClr val="C6E0B4"/>
                          </a:highlight>
                          <a:latin typeface="Calibri" panose="020F0502020204030204" pitchFamily="34" charset="0"/>
                        </a:rPr>
                        <a:t>Staff</a:t>
                      </a:r>
                    </a:p>
                  </a:txBody>
                  <a:tcPr marL="6303" marR="6303" marT="6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310545992"/>
                  </a:ext>
                </a:extLst>
              </a:tr>
              <a:tr h="171945">
                <a:tc>
                  <a:txBody>
                    <a:bodyPr/>
                    <a:lstStyle/>
                    <a:p>
                      <a:pPr algn="l" fontAlgn="b"/>
                      <a:r>
                        <a:rPr lang="en-US" sz="800" b="0" i="0" u="none" strike="noStrike" dirty="0">
                          <a:solidFill>
                            <a:srgbClr val="000000"/>
                          </a:solidFill>
                          <a:effectLst/>
                          <a:highlight>
                            <a:srgbClr val="DDEBF7"/>
                          </a:highlight>
                          <a:latin typeface="Calibri" panose="020F0502020204030204" pitchFamily="34" charset="0"/>
                        </a:rPr>
                        <a:t>Animal Shelter</a:t>
                      </a:r>
                    </a:p>
                  </a:txBody>
                  <a:tcPr marL="6303" marR="6303" marT="6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800" b="0" i="0" u="none" strike="noStrike">
                          <a:solidFill>
                            <a:srgbClr val="000000"/>
                          </a:solidFill>
                          <a:effectLst/>
                          <a:highlight>
                            <a:srgbClr val="DDEBF7"/>
                          </a:highlight>
                          <a:latin typeface="Calibri" panose="020F0502020204030204" pitchFamily="34" charset="0"/>
                        </a:rPr>
                        <a:t>11,300</a:t>
                      </a:r>
                    </a:p>
                  </a:txBody>
                  <a:tcPr marL="6303" marR="6303" marT="6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800" b="0" i="0" u="none" strike="noStrike">
                          <a:solidFill>
                            <a:srgbClr val="000000"/>
                          </a:solidFill>
                          <a:effectLst/>
                          <a:highlight>
                            <a:srgbClr val="DDEBF7"/>
                          </a:highlight>
                          <a:latin typeface="Calibri" panose="020F0502020204030204" pitchFamily="34" charset="0"/>
                        </a:rPr>
                        <a:t> </a:t>
                      </a:r>
                    </a:p>
                  </a:txBody>
                  <a:tcPr marL="6303" marR="6303" marT="6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DEBF7"/>
                    </a:solidFill>
                  </a:tcPr>
                </a:tc>
                <a:tc rowSpan="5">
                  <a:txBody>
                    <a:bodyPr/>
                    <a:lstStyle/>
                    <a:p>
                      <a:pPr algn="ctr" fontAlgn="ctr"/>
                      <a:r>
                        <a:rPr lang="en-US" sz="800" b="1" i="0" u="none" strike="noStrike">
                          <a:solidFill>
                            <a:srgbClr val="000000"/>
                          </a:solidFill>
                          <a:effectLst/>
                          <a:highlight>
                            <a:srgbClr val="DDEBF7"/>
                          </a:highlight>
                          <a:latin typeface="Calibri" panose="020F0502020204030204" pitchFamily="34" charset="0"/>
                        </a:rPr>
                        <a:t>1</a:t>
                      </a:r>
                    </a:p>
                  </a:txBody>
                  <a:tcPr marL="6303" marR="6303" marT="6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894926199"/>
                  </a:ext>
                </a:extLst>
              </a:tr>
              <a:tr h="171945">
                <a:tc>
                  <a:txBody>
                    <a:bodyPr/>
                    <a:lstStyle/>
                    <a:p>
                      <a:pPr algn="l" fontAlgn="b"/>
                      <a:r>
                        <a:rPr lang="en-US" sz="800" b="0" i="0" u="none" strike="noStrike">
                          <a:solidFill>
                            <a:srgbClr val="000000"/>
                          </a:solidFill>
                          <a:effectLst/>
                          <a:highlight>
                            <a:srgbClr val="DDEBF7"/>
                          </a:highlight>
                          <a:latin typeface="Calibri" panose="020F0502020204030204" pitchFamily="34" charset="0"/>
                        </a:rPr>
                        <a:t>Annex</a:t>
                      </a:r>
                    </a:p>
                  </a:txBody>
                  <a:tcPr marL="6303" marR="6303" marT="6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800" b="0" i="0" u="none" strike="noStrike">
                          <a:solidFill>
                            <a:srgbClr val="000000"/>
                          </a:solidFill>
                          <a:effectLst/>
                          <a:highlight>
                            <a:srgbClr val="DDEBF7"/>
                          </a:highlight>
                          <a:latin typeface="Calibri" panose="020F0502020204030204" pitchFamily="34" charset="0"/>
                        </a:rPr>
                        <a:t>74,626</a:t>
                      </a:r>
                    </a:p>
                  </a:txBody>
                  <a:tcPr marL="6303" marR="6303" marT="6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800" b="0" i="0" u="none" strike="noStrike">
                          <a:solidFill>
                            <a:srgbClr val="000000"/>
                          </a:solidFill>
                          <a:effectLst/>
                          <a:highlight>
                            <a:srgbClr val="DDEBF7"/>
                          </a:highlight>
                          <a:latin typeface="Calibri" panose="020F0502020204030204" pitchFamily="34" charset="0"/>
                        </a:rPr>
                        <a:t> </a:t>
                      </a:r>
                    </a:p>
                  </a:txBody>
                  <a:tcPr marL="6303" marR="6303" marT="6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vMerge="1">
                  <a:txBody>
                    <a:bodyPr/>
                    <a:lstStyle/>
                    <a:p>
                      <a:endParaRPr lang="en-US"/>
                    </a:p>
                  </a:txBody>
                  <a:tcPr/>
                </a:tc>
                <a:extLst>
                  <a:ext uri="{0D108BD9-81ED-4DB2-BD59-A6C34878D82A}">
                    <a16:rowId xmlns:a16="http://schemas.microsoft.com/office/drawing/2014/main" val="2040305164"/>
                  </a:ext>
                </a:extLst>
              </a:tr>
              <a:tr h="171945">
                <a:tc>
                  <a:txBody>
                    <a:bodyPr/>
                    <a:lstStyle/>
                    <a:p>
                      <a:pPr algn="l" fontAlgn="b"/>
                      <a:r>
                        <a:rPr lang="en-US" sz="800" b="0" i="0" u="none" strike="noStrike">
                          <a:solidFill>
                            <a:srgbClr val="000000"/>
                          </a:solidFill>
                          <a:effectLst/>
                          <a:highlight>
                            <a:srgbClr val="DDEBF7"/>
                          </a:highlight>
                          <a:latin typeface="Calibri" panose="020F0502020204030204" pitchFamily="34" charset="0"/>
                        </a:rPr>
                        <a:t>S.O. Admin</a:t>
                      </a:r>
                    </a:p>
                  </a:txBody>
                  <a:tcPr marL="6303" marR="6303" marT="6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800" b="0" i="0" u="none" strike="noStrike">
                          <a:solidFill>
                            <a:srgbClr val="000000"/>
                          </a:solidFill>
                          <a:effectLst/>
                          <a:highlight>
                            <a:srgbClr val="DDEBF7"/>
                          </a:highlight>
                          <a:latin typeface="Calibri" panose="020F0502020204030204" pitchFamily="34" charset="0"/>
                        </a:rPr>
                        <a:t>18,616</a:t>
                      </a:r>
                    </a:p>
                  </a:txBody>
                  <a:tcPr marL="6303" marR="6303" marT="6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800" b="0" i="0" u="none" strike="noStrike">
                          <a:solidFill>
                            <a:srgbClr val="000000"/>
                          </a:solidFill>
                          <a:effectLst/>
                          <a:highlight>
                            <a:srgbClr val="DDEBF7"/>
                          </a:highlight>
                          <a:latin typeface="Calibri" panose="020F0502020204030204" pitchFamily="34" charset="0"/>
                        </a:rPr>
                        <a:t> </a:t>
                      </a:r>
                    </a:p>
                  </a:txBody>
                  <a:tcPr marL="6303" marR="6303" marT="6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vMerge="1">
                  <a:txBody>
                    <a:bodyPr/>
                    <a:lstStyle/>
                    <a:p>
                      <a:endParaRPr lang="en-US"/>
                    </a:p>
                  </a:txBody>
                  <a:tcPr/>
                </a:tc>
                <a:extLst>
                  <a:ext uri="{0D108BD9-81ED-4DB2-BD59-A6C34878D82A}">
                    <a16:rowId xmlns:a16="http://schemas.microsoft.com/office/drawing/2014/main" val="1553565802"/>
                  </a:ext>
                </a:extLst>
              </a:tr>
              <a:tr h="171945">
                <a:tc>
                  <a:txBody>
                    <a:bodyPr/>
                    <a:lstStyle/>
                    <a:p>
                      <a:pPr algn="l" fontAlgn="b"/>
                      <a:r>
                        <a:rPr lang="en-US" sz="800" b="0" i="0" u="none" strike="noStrike">
                          <a:solidFill>
                            <a:srgbClr val="000000"/>
                          </a:solidFill>
                          <a:effectLst/>
                          <a:highlight>
                            <a:srgbClr val="DDEBF7"/>
                          </a:highlight>
                          <a:latin typeface="Calibri" panose="020F0502020204030204" pitchFamily="34" charset="0"/>
                        </a:rPr>
                        <a:t>CSCD</a:t>
                      </a:r>
                    </a:p>
                  </a:txBody>
                  <a:tcPr marL="6303" marR="6303" marT="6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800" b="0" i="0" u="none" strike="noStrike">
                          <a:solidFill>
                            <a:srgbClr val="000000"/>
                          </a:solidFill>
                          <a:effectLst/>
                          <a:highlight>
                            <a:srgbClr val="DDEBF7"/>
                          </a:highlight>
                          <a:latin typeface="Calibri" panose="020F0502020204030204" pitchFamily="34" charset="0"/>
                        </a:rPr>
                        <a:t>12,100</a:t>
                      </a:r>
                    </a:p>
                  </a:txBody>
                  <a:tcPr marL="6303" marR="6303" marT="6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800" b="0" i="0" u="none" strike="noStrike">
                          <a:solidFill>
                            <a:srgbClr val="000000"/>
                          </a:solidFill>
                          <a:effectLst/>
                          <a:highlight>
                            <a:srgbClr val="DDEBF7"/>
                          </a:highlight>
                          <a:latin typeface="Calibri" panose="020F0502020204030204" pitchFamily="34" charset="0"/>
                        </a:rPr>
                        <a:t> </a:t>
                      </a:r>
                    </a:p>
                  </a:txBody>
                  <a:tcPr marL="6303" marR="6303" marT="6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vMerge="1">
                  <a:txBody>
                    <a:bodyPr/>
                    <a:lstStyle/>
                    <a:p>
                      <a:endParaRPr lang="en-US"/>
                    </a:p>
                  </a:txBody>
                  <a:tcPr/>
                </a:tc>
                <a:extLst>
                  <a:ext uri="{0D108BD9-81ED-4DB2-BD59-A6C34878D82A}">
                    <a16:rowId xmlns:a16="http://schemas.microsoft.com/office/drawing/2014/main" val="2121853849"/>
                  </a:ext>
                </a:extLst>
              </a:tr>
              <a:tr h="171945">
                <a:tc>
                  <a:txBody>
                    <a:bodyPr/>
                    <a:lstStyle/>
                    <a:p>
                      <a:pPr algn="l" fontAlgn="b"/>
                      <a:r>
                        <a:rPr lang="en-US" sz="800" b="0" i="0" u="none" strike="noStrike">
                          <a:solidFill>
                            <a:srgbClr val="000000"/>
                          </a:solidFill>
                          <a:effectLst/>
                          <a:highlight>
                            <a:srgbClr val="DDEBF7"/>
                          </a:highlight>
                          <a:latin typeface="Calibri" panose="020F0502020204030204" pitchFamily="34" charset="0"/>
                        </a:rPr>
                        <a:t>Elections</a:t>
                      </a:r>
                    </a:p>
                  </a:txBody>
                  <a:tcPr marL="6303" marR="6303" marT="6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800" b="0" i="0" u="none" strike="noStrike" dirty="0">
                          <a:solidFill>
                            <a:srgbClr val="000000"/>
                          </a:solidFill>
                          <a:effectLst/>
                          <a:highlight>
                            <a:srgbClr val="DDEBF7"/>
                          </a:highlight>
                          <a:latin typeface="Calibri" panose="020F0502020204030204" pitchFamily="34" charset="0"/>
                        </a:rPr>
                        <a:t>9,019</a:t>
                      </a:r>
                    </a:p>
                  </a:txBody>
                  <a:tcPr marL="6303" marR="6303" marT="6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800" b="0" i="0" u="none" strike="noStrike">
                          <a:solidFill>
                            <a:srgbClr val="000000"/>
                          </a:solidFill>
                          <a:effectLst/>
                          <a:highlight>
                            <a:srgbClr val="DDEBF7"/>
                          </a:highlight>
                          <a:latin typeface="Calibri" panose="020F0502020204030204" pitchFamily="34" charset="0"/>
                        </a:rPr>
                        <a:t> </a:t>
                      </a:r>
                    </a:p>
                  </a:txBody>
                  <a:tcPr marL="6303" marR="6303" marT="6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c vMerge="1">
                  <a:txBody>
                    <a:bodyPr/>
                    <a:lstStyle/>
                    <a:p>
                      <a:endParaRPr lang="en-US"/>
                    </a:p>
                  </a:txBody>
                  <a:tcPr/>
                </a:tc>
                <a:extLst>
                  <a:ext uri="{0D108BD9-81ED-4DB2-BD59-A6C34878D82A}">
                    <a16:rowId xmlns:a16="http://schemas.microsoft.com/office/drawing/2014/main" val="3532741497"/>
                  </a:ext>
                </a:extLst>
              </a:tr>
              <a:tr h="171945">
                <a:tc>
                  <a:txBody>
                    <a:bodyPr/>
                    <a:lstStyle/>
                    <a:p>
                      <a:pPr algn="r" fontAlgn="b"/>
                      <a:r>
                        <a:rPr lang="en-US" sz="800" b="1" i="0" u="none" strike="noStrike">
                          <a:solidFill>
                            <a:srgbClr val="000000"/>
                          </a:solidFill>
                          <a:effectLst/>
                          <a:highlight>
                            <a:srgbClr val="C6E0B4"/>
                          </a:highlight>
                          <a:latin typeface="Calibri" panose="020F0502020204030204" pitchFamily="34" charset="0"/>
                        </a:rPr>
                        <a:t>Total Sqft</a:t>
                      </a:r>
                    </a:p>
                  </a:txBody>
                  <a:tcPr marL="6303" marR="6303" marT="6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800" b="1" i="0" u="none" strike="noStrike">
                          <a:solidFill>
                            <a:srgbClr val="000000"/>
                          </a:solidFill>
                          <a:effectLst/>
                          <a:highlight>
                            <a:srgbClr val="C6E0B4"/>
                          </a:highlight>
                          <a:latin typeface="Calibri" panose="020F0502020204030204" pitchFamily="34" charset="0"/>
                        </a:rPr>
                        <a:t>125,661</a:t>
                      </a:r>
                    </a:p>
                  </a:txBody>
                  <a:tcPr marL="6303" marR="6303" marT="6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800" b="1" i="0" u="none" strike="noStrike">
                          <a:solidFill>
                            <a:srgbClr val="000000"/>
                          </a:solidFill>
                          <a:effectLst/>
                          <a:highlight>
                            <a:srgbClr val="C6E0B4"/>
                          </a:highlight>
                          <a:latin typeface="Calibri" panose="020F0502020204030204" pitchFamily="34" charset="0"/>
                        </a:rPr>
                        <a:t>Sqft assigned per FTE</a:t>
                      </a:r>
                    </a:p>
                  </a:txBody>
                  <a:tcPr marL="6303" marR="6303" marT="6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800" b="1" i="0" u="none" strike="noStrike" dirty="0">
                          <a:solidFill>
                            <a:srgbClr val="FF0000"/>
                          </a:solidFill>
                          <a:effectLst/>
                          <a:highlight>
                            <a:srgbClr val="C6E0B4"/>
                          </a:highlight>
                          <a:latin typeface="Calibri" panose="020F0502020204030204" pitchFamily="34" charset="0"/>
                        </a:rPr>
                        <a:t>125,661</a:t>
                      </a:r>
                    </a:p>
                  </a:txBody>
                  <a:tcPr marL="6303" marR="6303" marT="6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78758143"/>
                  </a:ext>
                </a:extLst>
              </a:tr>
              <a:tr h="171945">
                <a:tc>
                  <a:txBody>
                    <a:bodyPr/>
                    <a:lstStyle/>
                    <a:p>
                      <a:pPr algn="l" fontAlgn="b"/>
                      <a:r>
                        <a:rPr lang="en-US" sz="800" b="0" i="0" u="none" strike="noStrike">
                          <a:solidFill>
                            <a:srgbClr val="000000"/>
                          </a:solidFill>
                          <a:effectLst/>
                          <a:highlight>
                            <a:srgbClr val="9BC2E6"/>
                          </a:highlight>
                          <a:latin typeface="Calibri" panose="020F0502020204030204" pitchFamily="34" charset="0"/>
                        </a:rPr>
                        <a:t>Central Jail &amp; Tower</a:t>
                      </a:r>
                    </a:p>
                  </a:txBody>
                  <a:tcPr marL="6303" marR="6303" marT="6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800" b="0" i="0" u="none" strike="noStrike">
                          <a:solidFill>
                            <a:srgbClr val="000000"/>
                          </a:solidFill>
                          <a:effectLst/>
                          <a:highlight>
                            <a:srgbClr val="9BC2E6"/>
                          </a:highlight>
                          <a:latin typeface="Calibri" panose="020F0502020204030204" pitchFamily="34" charset="0"/>
                        </a:rPr>
                        <a:t>223,745</a:t>
                      </a:r>
                    </a:p>
                  </a:txBody>
                  <a:tcPr marL="6303" marR="6303" marT="6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800" b="0" i="0" u="none" strike="noStrike">
                          <a:solidFill>
                            <a:srgbClr val="000000"/>
                          </a:solidFill>
                          <a:effectLst/>
                          <a:highlight>
                            <a:srgbClr val="9BC2E6"/>
                          </a:highlight>
                          <a:latin typeface="Calibri" panose="020F0502020204030204" pitchFamily="34" charset="0"/>
                        </a:rPr>
                        <a:t> </a:t>
                      </a:r>
                    </a:p>
                  </a:txBody>
                  <a:tcPr marL="6303" marR="6303" marT="6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US" sz="800" b="1" i="0" u="none" strike="noStrike">
                          <a:solidFill>
                            <a:srgbClr val="000000"/>
                          </a:solidFill>
                          <a:effectLst/>
                          <a:highlight>
                            <a:srgbClr val="9BC2E6"/>
                          </a:highlight>
                          <a:latin typeface="Calibri" panose="020F0502020204030204" pitchFamily="34" charset="0"/>
                        </a:rPr>
                        <a:t>4</a:t>
                      </a:r>
                    </a:p>
                  </a:txBody>
                  <a:tcPr marL="6303" marR="6303" marT="6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95615102"/>
                  </a:ext>
                </a:extLst>
              </a:tr>
              <a:tr h="171945">
                <a:tc>
                  <a:txBody>
                    <a:bodyPr/>
                    <a:lstStyle/>
                    <a:p>
                      <a:pPr algn="r" fontAlgn="b"/>
                      <a:r>
                        <a:rPr lang="en-US" sz="800" b="1" i="0" u="none" strike="noStrike">
                          <a:solidFill>
                            <a:srgbClr val="000000"/>
                          </a:solidFill>
                          <a:effectLst/>
                          <a:highlight>
                            <a:srgbClr val="C6E0B4"/>
                          </a:highlight>
                          <a:latin typeface="Calibri" panose="020F0502020204030204" pitchFamily="34" charset="0"/>
                        </a:rPr>
                        <a:t>Total Sqft</a:t>
                      </a:r>
                    </a:p>
                  </a:txBody>
                  <a:tcPr marL="6303" marR="6303" marT="6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800" b="1" i="0" u="none" strike="noStrike">
                          <a:solidFill>
                            <a:srgbClr val="000000"/>
                          </a:solidFill>
                          <a:effectLst/>
                          <a:highlight>
                            <a:srgbClr val="C6E0B4"/>
                          </a:highlight>
                          <a:latin typeface="Calibri" panose="020F0502020204030204" pitchFamily="34" charset="0"/>
                        </a:rPr>
                        <a:t>223,745</a:t>
                      </a:r>
                    </a:p>
                  </a:txBody>
                  <a:tcPr marL="6303" marR="6303" marT="6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800" b="1" i="0" u="none" strike="noStrike">
                          <a:solidFill>
                            <a:srgbClr val="000000"/>
                          </a:solidFill>
                          <a:effectLst/>
                          <a:highlight>
                            <a:srgbClr val="C6E0B4"/>
                          </a:highlight>
                          <a:latin typeface="Calibri" panose="020F0502020204030204" pitchFamily="34" charset="0"/>
                        </a:rPr>
                        <a:t>Sqft assigned per FTE</a:t>
                      </a:r>
                    </a:p>
                  </a:txBody>
                  <a:tcPr marL="6303" marR="6303" marT="6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800" b="1" i="0" u="none" strike="noStrike">
                          <a:solidFill>
                            <a:srgbClr val="FF0000"/>
                          </a:solidFill>
                          <a:effectLst/>
                          <a:highlight>
                            <a:srgbClr val="C6E0B4"/>
                          </a:highlight>
                          <a:latin typeface="Calibri" panose="020F0502020204030204" pitchFamily="34" charset="0"/>
                        </a:rPr>
                        <a:t>55,936</a:t>
                      </a:r>
                    </a:p>
                  </a:txBody>
                  <a:tcPr marL="6303" marR="6303" marT="6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3416565291"/>
                  </a:ext>
                </a:extLst>
              </a:tr>
              <a:tr h="171945">
                <a:tc>
                  <a:txBody>
                    <a:bodyPr/>
                    <a:lstStyle/>
                    <a:p>
                      <a:pPr algn="l" fontAlgn="b"/>
                      <a:r>
                        <a:rPr lang="en-US" sz="800" b="0" i="0" u="none" strike="noStrike">
                          <a:solidFill>
                            <a:srgbClr val="000000"/>
                          </a:solidFill>
                          <a:effectLst/>
                          <a:highlight>
                            <a:srgbClr val="DDEBF7"/>
                          </a:highlight>
                          <a:latin typeface="Calibri" panose="020F0502020204030204" pitchFamily="34" charset="0"/>
                        </a:rPr>
                        <a:t>North Jail &amp; Visitation/Kitchen/Laundry</a:t>
                      </a:r>
                    </a:p>
                  </a:txBody>
                  <a:tcPr marL="6303" marR="6303" marT="6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800" b="0" i="0" u="none" strike="noStrike">
                          <a:solidFill>
                            <a:srgbClr val="000000"/>
                          </a:solidFill>
                          <a:effectLst/>
                          <a:highlight>
                            <a:srgbClr val="DDEBF7"/>
                          </a:highlight>
                          <a:latin typeface="Calibri" panose="020F0502020204030204" pitchFamily="34" charset="0"/>
                        </a:rPr>
                        <a:t>51,757</a:t>
                      </a:r>
                    </a:p>
                  </a:txBody>
                  <a:tcPr marL="6303" marR="6303" marT="6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800" b="0" i="0" u="none" strike="noStrike">
                          <a:solidFill>
                            <a:srgbClr val="000000"/>
                          </a:solidFill>
                          <a:effectLst/>
                          <a:highlight>
                            <a:srgbClr val="DDEBF7"/>
                          </a:highlight>
                          <a:latin typeface="Calibri" panose="020F0502020204030204" pitchFamily="34" charset="0"/>
                        </a:rPr>
                        <a:t> </a:t>
                      </a:r>
                    </a:p>
                  </a:txBody>
                  <a:tcPr marL="6303" marR="6303" marT="6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800" b="1" i="0" u="none" strike="noStrike">
                          <a:solidFill>
                            <a:srgbClr val="000000"/>
                          </a:solidFill>
                          <a:effectLst/>
                          <a:highlight>
                            <a:srgbClr val="DDEBF7"/>
                          </a:highlight>
                          <a:latin typeface="Calibri" panose="020F0502020204030204" pitchFamily="34" charset="0"/>
                        </a:rPr>
                        <a:t>1</a:t>
                      </a:r>
                    </a:p>
                  </a:txBody>
                  <a:tcPr marL="6303" marR="6303" marT="6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730649936"/>
                  </a:ext>
                </a:extLst>
              </a:tr>
              <a:tr h="171945">
                <a:tc>
                  <a:txBody>
                    <a:bodyPr/>
                    <a:lstStyle/>
                    <a:p>
                      <a:pPr algn="r" fontAlgn="b"/>
                      <a:r>
                        <a:rPr lang="en-US" sz="800" b="1" i="0" u="none" strike="noStrike">
                          <a:solidFill>
                            <a:srgbClr val="000000"/>
                          </a:solidFill>
                          <a:effectLst/>
                          <a:highlight>
                            <a:srgbClr val="C6E0B4"/>
                          </a:highlight>
                          <a:latin typeface="Calibri" panose="020F0502020204030204" pitchFamily="34" charset="0"/>
                        </a:rPr>
                        <a:t>Total Sqft</a:t>
                      </a:r>
                    </a:p>
                  </a:txBody>
                  <a:tcPr marL="6303" marR="6303" marT="6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800" b="1" i="0" u="none" strike="noStrike">
                          <a:solidFill>
                            <a:srgbClr val="000000"/>
                          </a:solidFill>
                          <a:effectLst/>
                          <a:highlight>
                            <a:srgbClr val="C6E0B4"/>
                          </a:highlight>
                          <a:latin typeface="Calibri" panose="020F0502020204030204" pitchFamily="34" charset="0"/>
                        </a:rPr>
                        <a:t>51,757</a:t>
                      </a:r>
                    </a:p>
                  </a:txBody>
                  <a:tcPr marL="6303" marR="6303" marT="6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800" b="1" i="0" u="none" strike="noStrike">
                          <a:solidFill>
                            <a:srgbClr val="000000"/>
                          </a:solidFill>
                          <a:effectLst/>
                          <a:highlight>
                            <a:srgbClr val="C6E0B4"/>
                          </a:highlight>
                          <a:latin typeface="Calibri" panose="020F0502020204030204" pitchFamily="34" charset="0"/>
                        </a:rPr>
                        <a:t>Sqft assigned per FTE</a:t>
                      </a:r>
                    </a:p>
                  </a:txBody>
                  <a:tcPr marL="6303" marR="6303" marT="6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800" b="1" i="0" u="none" strike="noStrike">
                          <a:solidFill>
                            <a:srgbClr val="FF0000"/>
                          </a:solidFill>
                          <a:effectLst/>
                          <a:highlight>
                            <a:srgbClr val="C6E0B4"/>
                          </a:highlight>
                          <a:latin typeface="Calibri" panose="020F0502020204030204" pitchFamily="34" charset="0"/>
                        </a:rPr>
                        <a:t>51,757</a:t>
                      </a:r>
                    </a:p>
                  </a:txBody>
                  <a:tcPr marL="6303" marR="6303" marT="6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3754597649"/>
                  </a:ext>
                </a:extLst>
              </a:tr>
              <a:tr h="171945">
                <a:tc>
                  <a:txBody>
                    <a:bodyPr/>
                    <a:lstStyle/>
                    <a:p>
                      <a:pPr algn="l" fontAlgn="b"/>
                      <a:r>
                        <a:rPr lang="en-US" sz="800" b="0" i="0" u="none" strike="noStrike">
                          <a:solidFill>
                            <a:srgbClr val="000000"/>
                          </a:solidFill>
                          <a:effectLst/>
                          <a:highlight>
                            <a:srgbClr val="9BC2E6"/>
                          </a:highlight>
                          <a:latin typeface="Calibri" panose="020F0502020204030204" pitchFamily="34" charset="0"/>
                        </a:rPr>
                        <a:t>Courthouse</a:t>
                      </a:r>
                    </a:p>
                  </a:txBody>
                  <a:tcPr marL="6303" marR="6303" marT="6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800" b="0" i="0" u="none" strike="noStrike">
                          <a:solidFill>
                            <a:srgbClr val="000000"/>
                          </a:solidFill>
                          <a:effectLst/>
                          <a:highlight>
                            <a:srgbClr val="9BC2E6"/>
                          </a:highlight>
                          <a:latin typeface="Calibri" panose="020F0502020204030204" pitchFamily="34" charset="0"/>
                        </a:rPr>
                        <a:t>67,632</a:t>
                      </a:r>
                    </a:p>
                  </a:txBody>
                  <a:tcPr marL="6303" marR="6303" marT="6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800" b="0" i="0" u="none" strike="noStrike">
                          <a:solidFill>
                            <a:srgbClr val="000000"/>
                          </a:solidFill>
                          <a:effectLst/>
                          <a:highlight>
                            <a:srgbClr val="9BC2E6"/>
                          </a:highlight>
                          <a:latin typeface="Calibri" panose="020F0502020204030204" pitchFamily="34" charset="0"/>
                        </a:rPr>
                        <a:t> </a:t>
                      </a:r>
                    </a:p>
                  </a:txBody>
                  <a:tcPr marL="6303" marR="6303" marT="6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C2E6"/>
                    </a:solidFill>
                  </a:tcPr>
                </a:tc>
                <a:tc rowSpan="3">
                  <a:txBody>
                    <a:bodyPr/>
                    <a:lstStyle/>
                    <a:p>
                      <a:pPr algn="ctr" fontAlgn="ctr"/>
                      <a:r>
                        <a:rPr lang="en-US" sz="800" b="1" i="0" u="none" strike="noStrike">
                          <a:solidFill>
                            <a:srgbClr val="000000"/>
                          </a:solidFill>
                          <a:effectLst/>
                          <a:highlight>
                            <a:srgbClr val="9BC2E6"/>
                          </a:highlight>
                          <a:latin typeface="Calibri" panose="020F0502020204030204" pitchFamily="34" charset="0"/>
                        </a:rPr>
                        <a:t>1</a:t>
                      </a:r>
                    </a:p>
                  </a:txBody>
                  <a:tcPr marL="6303" marR="6303" marT="6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2665391670"/>
                  </a:ext>
                </a:extLst>
              </a:tr>
              <a:tr h="171945">
                <a:tc>
                  <a:txBody>
                    <a:bodyPr/>
                    <a:lstStyle/>
                    <a:p>
                      <a:pPr algn="l" fontAlgn="b"/>
                      <a:r>
                        <a:rPr lang="en-US" sz="800" b="0" i="0" u="none" strike="noStrike">
                          <a:solidFill>
                            <a:srgbClr val="000000"/>
                          </a:solidFill>
                          <a:effectLst/>
                          <a:highlight>
                            <a:srgbClr val="9BC2E6"/>
                          </a:highlight>
                          <a:latin typeface="Calibri" panose="020F0502020204030204" pitchFamily="34" charset="0"/>
                        </a:rPr>
                        <a:t>Evidence</a:t>
                      </a:r>
                    </a:p>
                  </a:txBody>
                  <a:tcPr marL="6303" marR="6303" marT="6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800" b="0" i="0" u="none" strike="noStrike">
                          <a:solidFill>
                            <a:srgbClr val="000000"/>
                          </a:solidFill>
                          <a:effectLst/>
                          <a:highlight>
                            <a:srgbClr val="9BC2E6"/>
                          </a:highlight>
                          <a:latin typeface="Calibri" panose="020F0502020204030204" pitchFamily="34" charset="0"/>
                        </a:rPr>
                        <a:t>7,721</a:t>
                      </a:r>
                    </a:p>
                  </a:txBody>
                  <a:tcPr marL="6303" marR="6303" marT="6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800" b="0" i="0" u="none" strike="noStrike">
                          <a:solidFill>
                            <a:srgbClr val="000000"/>
                          </a:solidFill>
                          <a:effectLst/>
                          <a:highlight>
                            <a:srgbClr val="9BC2E6"/>
                          </a:highlight>
                          <a:latin typeface="Calibri" panose="020F0502020204030204" pitchFamily="34" charset="0"/>
                        </a:rPr>
                        <a:t> </a:t>
                      </a:r>
                    </a:p>
                  </a:txBody>
                  <a:tcPr marL="6303" marR="6303" marT="6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BC2E6"/>
                    </a:solidFill>
                  </a:tcPr>
                </a:tc>
                <a:tc vMerge="1">
                  <a:txBody>
                    <a:bodyPr/>
                    <a:lstStyle/>
                    <a:p>
                      <a:endParaRPr lang="en-US"/>
                    </a:p>
                  </a:txBody>
                  <a:tcPr/>
                </a:tc>
                <a:extLst>
                  <a:ext uri="{0D108BD9-81ED-4DB2-BD59-A6C34878D82A}">
                    <a16:rowId xmlns:a16="http://schemas.microsoft.com/office/drawing/2014/main" val="3903653507"/>
                  </a:ext>
                </a:extLst>
              </a:tr>
              <a:tr h="171945">
                <a:tc>
                  <a:txBody>
                    <a:bodyPr/>
                    <a:lstStyle/>
                    <a:p>
                      <a:pPr algn="l" fontAlgn="b"/>
                      <a:r>
                        <a:rPr lang="en-US" sz="800" b="0" i="0" u="none" strike="noStrike">
                          <a:solidFill>
                            <a:srgbClr val="000000"/>
                          </a:solidFill>
                          <a:effectLst/>
                          <a:highlight>
                            <a:srgbClr val="9BC2E6"/>
                          </a:highlight>
                          <a:latin typeface="Calibri" panose="020F0502020204030204" pitchFamily="34" charset="0"/>
                        </a:rPr>
                        <a:t>Facility Services</a:t>
                      </a:r>
                    </a:p>
                  </a:txBody>
                  <a:tcPr marL="6303" marR="6303" marT="6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800" b="0" i="0" u="none" strike="noStrike">
                          <a:solidFill>
                            <a:srgbClr val="000000"/>
                          </a:solidFill>
                          <a:effectLst/>
                          <a:highlight>
                            <a:srgbClr val="9BC2E6"/>
                          </a:highlight>
                          <a:latin typeface="Calibri" panose="020F0502020204030204" pitchFamily="34" charset="0"/>
                        </a:rPr>
                        <a:t>2,136</a:t>
                      </a:r>
                    </a:p>
                  </a:txBody>
                  <a:tcPr marL="6303" marR="6303" marT="6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800" b="0" i="0" u="none" strike="noStrike">
                          <a:solidFill>
                            <a:srgbClr val="000000"/>
                          </a:solidFill>
                          <a:effectLst/>
                          <a:highlight>
                            <a:srgbClr val="9BC2E6"/>
                          </a:highlight>
                          <a:latin typeface="Calibri" panose="020F0502020204030204" pitchFamily="34" charset="0"/>
                        </a:rPr>
                        <a:t> </a:t>
                      </a:r>
                    </a:p>
                  </a:txBody>
                  <a:tcPr marL="6303" marR="6303" marT="6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BC2E6"/>
                    </a:solidFill>
                  </a:tcPr>
                </a:tc>
                <a:tc vMerge="1">
                  <a:txBody>
                    <a:bodyPr/>
                    <a:lstStyle/>
                    <a:p>
                      <a:endParaRPr lang="en-US"/>
                    </a:p>
                  </a:txBody>
                  <a:tcPr/>
                </a:tc>
                <a:extLst>
                  <a:ext uri="{0D108BD9-81ED-4DB2-BD59-A6C34878D82A}">
                    <a16:rowId xmlns:a16="http://schemas.microsoft.com/office/drawing/2014/main" val="1544378142"/>
                  </a:ext>
                </a:extLst>
              </a:tr>
              <a:tr h="171945">
                <a:tc>
                  <a:txBody>
                    <a:bodyPr/>
                    <a:lstStyle/>
                    <a:p>
                      <a:pPr algn="r" fontAlgn="b"/>
                      <a:r>
                        <a:rPr lang="en-US" sz="800" b="1" i="0" u="none" strike="noStrike">
                          <a:solidFill>
                            <a:srgbClr val="000000"/>
                          </a:solidFill>
                          <a:effectLst/>
                          <a:highlight>
                            <a:srgbClr val="C6E0B4"/>
                          </a:highlight>
                          <a:latin typeface="Calibri" panose="020F0502020204030204" pitchFamily="34" charset="0"/>
                        </a:rPr>
                        <a:t>Total Sqft</a:t>
                      </a:r>
                    </a:p>
                  </a:txBody>
                  <a:tcPr marL="6303" marR="6303" marT="6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800" b="1" i="0" u="none" strike="noStrike">
                          <a:solidFill>
                            <a:srgbClr val="000000"/>
                          </a:solidFill>
                          <a:effectLst/>
                          <a:highlight>
                            <a:srgbClr val="C6E0B4"/>
                          </a:highlight>
                          <a:latin typeface="Calibri" panose="020F0502020204030204" pitchFamily="34" charset="0"/>
                        </a:rPr>
                        <a:t>77,489</a:t>
                      </a:r>
                    </a:p>
                  </a:txBody>
                  <a:tcPr marL="6303" marR="6303" marT="6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800" b="1" i="0" u="none" strike="noStrike">
                          <a:solidFill>
                            <a:srgbClr val="000000"/>
                          </a:solidFill>
                          <a:effectLst/>
                          <a:highlight>
                            <a:srgbClr val="C6E0B4"/>
                          </a:highlight>
                          <a:latin typeface="Calibri" panose="020F0502020204030204" pitchFamily="34" charset="0"/>
                        </a:rPr>
                        <a:t>Sqft assigned per FTE</a:t>
                      </a:r>
                    </a:p>
                  </a:txBody>
                  <a:tcPr marL="6303" marR="6303" marT="6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800" b="1" i="0" u="none" strike="noStrike">
                          <a:solidFill>
                            <a:srgbClr val="FF0000"/>
                          </a:solidFill>
                          <a:effectLst/>
                          <a:highlight>
                            <a:srgbClr val="C6E0B4"/>
                          </a:highlight>
                          <a:latin typeface="Calibri" panose="020F0502020204030204" pitchFamily="34" charset="0"/>
                        </a:rPr>
                        <a:t>77,489</a:t>
                      </a:r>
                    </a:p>
                  </a:txBody>
                  <a:tcPr marL="6303" marR="6303" marT="6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301112701"/>
                  </a:ext>
                </a:extLst>
              </a:tr>
              <a:tr h="171945">
                <a:tc>
                  <a:txBody>
                    <a:bodyPr/>
                    <a:lstStyle/>
                    <a:p>
                      <a:pPr algn="l" fontAlgn="b"/>
                      <a:r>
                        <a:rPr lang="en-US" sz="800" b="0" i="0" u="none" strike="noStrike">
                          <a:solidFill>
                            <a:srgbClr val="000000"/>
                          </a:solidFill>
                          <a:effectLst/>
                          <a:highlight>
                            <a:srgbClr val="DDEBF7"/>
                          </a:highlight>
                          <a:latin typeface="Calibri" panose="020F0502020204030204" pitchFamily="34" charset="0"/>
                        </a:rPr>
                        <a:t>Pct.1 Constable</a:t>
                      </a:r>
                    </a:p>
                  </a:txBody>
                  <a:tcPr marL="6303" marR="6303" marT="6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800" b="0" i="0" u="none" strike="noStrike">
                          <a:solidFill>
                            <a:srgbClr val="000000"/>
                          </a:solidFill>
                          <a:effectLst/>
                          <a:highlight>
                            <a:srgbClr val="DDEBF7"/>
                          </a:highlight>
                          <a:latin typeface="Calibri" panose="020F0502020204030204" pitchFamily="34" charset="0"/>
                        </a:rPr>
                        <a:t>2,811</a:t>
                      </a:r>
                    </a:p>
                  </a:txBody>
                  <a:tcPr marL="6303" marR="6303" marT="6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800" b="0" i="0" u="none" strike="noStrike">
                          <a:solidFill>
                            <a:srgbClr val="000000"/>
                          </a:solidFill>
                          <a:effectLst/>
                          <a:highlight>
                            <a:srgbClr val="DDEBF7"/>
                          </a:highlight>
                          <a:latin typeface="Calibri" panose="020F0502020204030204" pitchFamily="34" charset="0"/>
                        </a:rPr>
                        <a:t> </a:t>
                      </a:r>
                    </a:p>
                  </a:txBody>
                  <a:tcPr marL="6303" marR="6303" marT="6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DEBF7"/>
                    </a:solidFill>
                  </a:tcPr>
                </a:tc>
                <a:tc rowSpan="6">
                  <a:txBody>
                    <a:bodyPr/>
                    <a:lstStyle/>
                    <a:p>
                      <a:pPr algn="ctr" fontAlgn="ctr"/>
                      <a:r>
                        <a:rPr lang="en-US" sz="800" b="1" i="0" u="none" strike="noStrike">
                          <a:solidFill>
                            <a:srgbClr val="000000"/>
                          </a:solidFill>
                          <a:effectLst/>
                          <a:highlight>
                            <a:srgbClr val="DDEBF7"/>
                          </a:highlight>
                          <a:latin typeface="Calibri" panose="020F0502020204030204" pitchFamily="34" charset="0"/>
                        </a:rPr>
                        <a:t>1</a:t>
                      </a:r>
                    </a:p>
                  </a:txBody>
                  <a:tcPr marL="6303" marR="6303" marT="6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DEBF7"/>
                    </a:solidFill>
                  </a:tcPr>
                </a:tc>
                <a:extLst>
                  <a:ext uri="{0D108BD9-81ED-4DB2-BD59-A6C34878D82A}">
                    <a16:rowId xmlns:a16="http://schemas.microsoft.com/office/drawing/2014/main" val="2219045371"/>
                  </a:ext>
                </a:extLst>
              </a:tr>
              <a:tr h="171945">
                <a:tc>
                  <a:txBody>
                    <a:bodyPr/>
                    <a:lstStyle/>
                    <a:p>
                      <a:pPr algn="l" fontAlgn="b"/>
                      <a:r>
                        <a:rPr lang="en-US" sz="800" b="0" i="0" u="none" strike="noStrike">
                          <a:solidFill>
                            <a:srgbClr val="000000"/>
                          </a:solidFill>
                          <a:effectLst/>
                          <a:highlight>
                            <a:srgbClr val="DDEBF7"/>
                          </a:highlight>
                          <a:latin typeface="Calibri" panose="020F0502020204030204" pitchFamily="34" charset="0"/>
                        </a:rPr>
                        <a:t>Pct.2 Noonday</a:t>
                      </a:r>
                    </a:p>
                  </a:txBody>
                  <a:tcPr marL="6303" marR="6303" marT="6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800" b="0" i="0" u="none" strike="noStrike">
                          <a:solidFill>
                            <a:srgbClr val="000000"/>
                          </a:solidFill>
                          <a:effectLst/>
                          <a:highlight>
                            <a:srgbClr val="DDEBF7"/>
                          </a:highlight>
                          <a:latin typeface="Calibri" panose="020F0502020204030204" pitchFamily="34" charset="0"/>
                        </a:rPr>
                        <a:t>4,400</a:t>
                      </a:r>
                    </a:p>
                  </a:txBody>
                  <a:tcPr marL="6303" marR="6303" marT="6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800" b="0" i="0" u="none" strike="noStrike">
                          <a:solidFill>
                            <a:srgbClr val="000000"/>
                          </a:solidFill>
                          <a:effectLst/>
                          <a:highlight>
                            <a:srgbClr val="DDEBF7"/>
                          </a:highlight>
                          <a:latin typeface="Calibri" panose="020F0502020204030204" pitchFamily="34" charset="0"/>
                        </a:rPr>
                        <a:t> </a:t>
                      </a:r>
                    </a:p>
                  </a:txBody>
                  <a:tcPr marL="6303" marR="6303" marT="6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vMerge="1">
                  <a:txBody>
                    <a:bodyPr/>
                    <a:lstStyle/>
                    <a:p>
                      <a:endParaRPr lang="en-US"/>
                    </a:p>
                  </a:txBody>
                  <a:tcPr/>
                </a:tc>
                <a:extLst>
                  <a:ext uri="{0D108BD9-81ED-4DB2-BD59-A6C34878D82A}">
                    <a16:rowId xmlns:a16="http://schemas.microsoft.com/office/drawing/2014/main" val="4069489981"/>
                  </a:ext>
                </a:extLst>
              </a:tr>
              <a:tr h="171945">
                <a:tc>
                  <a:txBody>
                    <a:bodyPr/>
                    <a:lstStyle/>
                    <a:p>
                      <a:pPr algn="l" fontAlgn="b"/>
                      <a:r>
                        <a:rPr lang="en-US" sz="800" b="0" i="0" u="none" strike="noStrike">
                          <a:solidFill>
                            <a:srgbClr val="000000"/>
                          </a:solidFill>
                          <a:effectLst/>
                          <a:highlight>
                            <a:srgbClr val="DDEBF7"/>
                          </a:highlight>
                          <a:latin typeface="Calibri" panose="020F0502020204030204" pitchFamily="34" charset="0"/>
                        </a:rPr>
                        <a:t>Pct.3 Troup</a:t>
                      </a:r>
                    </a:p>
                  </a:txBody>
                  <a:tcPr marL="6303" marR="6303" marT="6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800" b="0" i="0" u="none" strike="noStrike">
                          <a:solidFill>
                            <a:srgbClr val="000000"/>
                          </a:solidFill>
                          <a:effectLst/>
                          <a:highlight>
                            <a:srgbClr val="DDEBF7"/>
                          </a:highlight>
                          <a:latin typeface="Calibri" panose="020F0502020204030204" pitchFamily="34" charset="0"/>
                        </a:rPr>
                        <a:t>4,840</a:t>
                      </a:r>
                    </a:p>
                  </a:txBody>
                  <a:tcPr marL="6303" marR="6303" marT="6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800" b="0" i="0" u="none" strike="noStrike">
                          <a:solidFill>
                            <a:srgbClr val="000000"/>
                          </a:solidFill>
                          <a:effectLst/>
                          <a:highlight>
                            <a:srgbClr val="DDEBF7"/>
                          </a:highlight>
                          <a:latin typeface="Calibri" panose="020F0502020204030204" pitchFamily="34" charset="0"/>
                        </a:rPr>
                        <a:t> </a:t>
                      </a:r>
                    </a:p>
                  </a:txBody>
                  <a:tcPr marL="6303" marR="6303" marT="6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vMerge="1">
                  <a:txBody>
                    <a:bodyPr/>
                    <a:lstStyle/>
                    <a:p>
                      <a:endParaRPr lang="en-US"/>
                    </a:p>
                  </a:txBody>
                  <a:tcPr/>
                </a:tc>
                <a:extLst>
                  <a:ext uri="{0D108BD9-81ED-4DB2-BD59-A6C34878D82A}">
                    <a16:rowId xmlns:a16="http://schemas.microsoft.com/office/drawing/2014/main" val="3015740145"/>
                  </a:ext>
                </a:extLst>
              </a:tr>
              <a:tr h="171945">
                <a:tc>
                  <a:txBody>
                    <a:bodyPr/>
                    <a:lstStyle/>
                    <a:p>
                      <a:pPr algn="l" fontAlgn="b"/>
                      <a:r>
                        <a:rPr lang="en-US" sz="800" b="0" i="0" u="none" strike="noStrike">
                          <a:solidFill>
                            <a:srgbClr val="000000"/>
                          </a:solidFill>
                          <a:effectLst/>
                          <a:highlight>
                            <a:srgbClr val="DDEBF7"/>
                          </a:highlight>
                          <a:latin typeface="Calibri" panose="020F0502020204030204" pitchFamily="34" charset="0"/>
                        </a:rPr>
                        <a:t>Pct.4 Winona</a:t>
                      </a:r>
                    </a:p>
                  </a:txBody>
                  <a:tcPr marL="6303" marR="6303" marT="6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800" b="0" i="0" u="none" strike="noStrike">
                          <a:solidFill>
                            <a:srgbClr val="000000"/>
                          </a:solidFill>
                          <a:effectLst/>
                          <a:highlight>
                            <a:srgbClr val="DDEBF7"/>
                          </a:highlight>
                          <a:latin typeface="Calibri" panose="020F0502020204030204" pitchFamily="34" charset="0"/>
                        </a:rPr>
                        <a:t>5,940</a:t>
                      </a:r>
                    </a:p>
                  </a:txBody>
                  <a:tcPr marL="6303" marR="6303" marT="6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800" b="0" i="0" u="none" strike="noStrike">
                          <a:solidFill>
                            <a:srgbClr val="000000"/>
                          </a:solidFill>
                          <a:effectLst/>
                          <a:highlight>
                            <a:srgbClr val="DDEBF7"/>
                          </a:highlight>
                          <a:latin typeface="Calibri" panose="020F0502020204030204" pitchFamily="34" charset="0"/>
                        </a:rPr>
                        <a:t> </a:t>
                      </a:r>
                    </a:p>
                  </a:txBody>
                  <a:tcPr marL="6303" marR="6303" marT="6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vMerge="1">
                  <a:txBody>
                    <a:bodyPr/>
                    <a:lstStyle/>
                    <a:p>
                      <a:endParaRPr lang="en-US"/>
                    </a:p>
                  </a:txBody>
                  <a:tcPr/>
                </a:tc>
                <a:extLst>
                  <a:ext uri="{0D108BD9-81ED-4DB2-BD59-A6C34878D82A}">
                    <a16:rowId xmlns:a16="http://schemas.microsoft.com/office/drawing/2014/main" val="68270547"/>
                  </a:ext>
                </a:extLst>
              </a:tr>
              <a:tr h="171945">
                <a:tc>
                  <a:txBody>
                    <a:bodyPr/>
                    <a:lstStyle/>
                    <a:p>
                      <a:pPr algn="l" fontAlgn="b"/>
                      <a:r>
                        <a:rPr lang="en-US" sz="800" b="0" i="0" u="none" strike="noStrike">
                          <a:solidFill>
                            <a:srgbClr val="000000"/>
                          </a:solidFill>
                          <a:effectLst/>
                          <a:highlight>
                            <a:srgbClr val="DDEBF7"/>
                          </a:highlight>
                          <a:latin typeface="Calibri" panose="020F0502020204030204" pitchFamily="34" charset="0"/>
                        </a:rPr>
                        <a:t>Pct.5 Lindale</a:t>
                      </a:r>
                    </a:p>
                  </a:txBody>
                  <a:tcPr marL="6303" marR="6303" marT="6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800" b="0" i="0" u="none" strike="noStrike">
                          <a:solidFill>
                            <a:srgbClr val="000000"/>
                          </a:solidFill>
                          <a:effectLst/>
                          <a:highlight>
                            <a:srgbClr val="DDEBF7"/>
                          </a:highlight>
                          <a:latin typeface="Calibri" panose="020F0502020204030204" pitchFamily="34" charset="0"/>
                        </a:rPr>
                        <a:t>6,170</a:t>
                      </a:r>
                    </a:p>
                  </a:txBody>
                  <a:tcPr marL="6303" marR="6303" marT="6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800" b="0" i="0" u="none" strike="noStrike">
                          <a:solidFill>
                            <a:srgbClr val="000000"/>
                          </a:solidFill>
                          <a:effectLst/>
                          <a:highlight>
                            <a:srgbClr val="DDEBF7"/>
                          </a:highlight>
                          <a:latin typeface="Calibri" panose="020F0502020204030204" pitchFamily="34" charset="0"/>
                        </a:rPr>
                        <a:t> </a:t>
                      </a:r>
                    </a:p>
                  </a:txBody>
                  <a:tcPr marL="6303" marR="6303" marT="6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vMerge="1">
                  <a:txBody>
                    <a:bodyPr/>
                    <a:lstStyle/>
                    <a:p>
                      <a:endParaRPr lang="en-US"/>
                    </a:p>
                  </a:txBody>
                  <a:tcPr/>
                </a:tc>
                <a:extLst>
                  <a:ext uri="{0D108BD9-81ED-4DB2-BD59-A6C34878D82A}">
                    <a16:rowId xmlns:a16="http://schemas.microsoft.com/office/drawing/2014/main" val="173390818"/>
                  </a:ext>
                </a:extLst>
              </a:tr>
              <a:tr h="171945">
                <a:tc>
                  <a:txBody>
                    <a:bodyPr/>
                    <a:lstStyle/>
                    <a:p>
                      <a:pPr algn="l" fontAlgn="b"/>
                      <a:r>
                        <a:rPr lang="en-US" sz="800" b="0" i="0" u="none" strike="noStrike">
                          <a:solidFill>
                            <a:srgbClr val="000000"/>
                          </a:solidFill>
                          <a:effectLst/>
                          <a:highlight>
                            <a:srgbClr val="DDEBF7"/>
                          </a:highlight>
                          <a:latin typeface="Calibri" panose="020F0502020204030204" pitchFamily="34" charset="0"/>
                        </a:rPr>
                        <a:t>Road and Bridge</a:t>
                      </a:r>
                    </a:p>
                  </a:txBody>
                  <a:tcPr marL="6303" marR="6303" marT="6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800" b="0" i="0" u="none" strike="noStrike">
                          <a:solidFill>
                            <a:srgbClr val="000000"/>
                          </a:solidFill>
                          <a:effectLst/>
                          <a:highlight>
                            <a:srgbClr val="DDEBF7"/>
                          </a:highlight>
                          <a:latin typeface="Calibri" panose="020F0502020204030204" pitchFamily="34" charset="0"/>
                        </a:rPr>
                        <a:t>18,000</a:t>
                      </a:r>
                    </a:p>
                  </a:txBody>
                  <a:tcPr marL="6303" marR="6303" marT="6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800" b="0" i="0" u="none" strike="noStrike">
                          <a:solidFill>
                            <a:srgbClr val="000000"/>
                          </a:solidFill>
                          <a:effectLst/>
                          <a:highlight>
                            <a:srgbClr val="DDEBF7"/>
                          </a:highlight>
                          <a:latin typeface="Calibri" panose="020F0502020204030204" pitchFamily="34" charset="0"/>
                        </a:rPr>
                        <a:t> </a:t>
                      </a:r>
                    </a:p>
                  </a:txBody>
                  <a:tcPr marL="6303" marR="6303" marT="6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vMerge="1">
                  <a:txBody>
                    <a:bodyPr/>
                    <a:lstStyle/>
                    <a:p>
                      <a:endParaRPr lang="en-US"/>
                    </a:p>
                  </a:txBody>
                  <a:tcPr/>
                </a:tc>
                <a:extLst>
                  <a:ext uri="{0D108BD9-81ED-4DB2-BD59-A6C34878D82A}">
                    <a16:rowId xmlns:a16="http://schemas.microsoft.com/office/drawing/2014/main" val="2318340442"/>
                  </a:ext>
                </a:extLst>
              </a:tr>
              <a:tr h="171945">
                <a:tc>
                  <a:txBody>
                    <a:bodyPr/>
                    <a:lstStyle/>
                    <a:p>
                      <a:pPr algn="l" fontAlgn="b"/>
                      <a:r>
                        <a:rPr lang="en-US" sz="800" b="0" i="0" u="none" strike="noStrike">
                          <a:solidFill>
                            <a:srgbClr val="000000"/>
                          </a:solidFill>
                          <a:effectLst/>
                          <a:highlight>
                            <a:srgbClr val="DDEBF7"/>
                          </a:highlight>
                          <a:latin typeface="Calibri" panose="020F0502020204030204" pitchFamily="34" charset="0"/>
                        </a:rPr>
                        <a:t>FCIC</a:t>
                      </a:r>
                    </a:p>
                  </a:txBody>
                  <a:tcPr marL="6303" marR="6303" marT="6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800" b="0" i="0" u="none" strike="noStrike">
                          <a:solidFill>
                            <a:srgbClr val="000000"/>
                          </a:solidFill>
                          <a:effectLst/>
                          <a:highlight>
                            <a:srgbClr val="DDEBF7"/>
                          </a:highlight>
                          <a:latin typeface="Calibri" panose="020F0502020204030204" pitchFamily="34" charset="0"/>
                        </a:rPr>
                        <a:t>9,304</a:t>
                      </a:r>
                    </a:p>
                  </a:txBody>
                  <a:tcPr marL="6303" marR="6303" marT="6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800" b="0" i="0" u="none" strike="noStrike">
                          <a:solidFill>
                            <a:srgbClr val="000000"/>
                          </a:solidFill>
                          <a:effectLst/>
                          <a:highlight>
                            <a:srgbClr val="DDEBF7"/>
                          </a:highlight>
                          <a:latin typeface="Calibri" panose="020F0502020204030204" pitchFamily="34" charset="0"/>
                        </a:rPr>
                        <a:t> </a:t>
                      </a:r>
                    </a:p>
                  </a:txBody>
                  <a:tcPr marL="6303" marR="6303" marT="6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800" b="1" i="0" u="none" strike="noStrike">
                          <a:solidFill>
                            <a:srgbClr val="000000"/>
                          </a:solidFill>
                          <a:effectLst/>
                          <a:highlight>
                            <a:srgbClr val="DDEBF7"/>
                          </a:highlight>
                          <a:latin typeface="Calibri" panose="020F0502020204030204" pitchFamily="34" charset="0"/>
                        </a:rPr>
                        <a:t> </a:t>
                      </a:r>
                    </a:p>
                  </a:txBody>
                  <a:tcPr marL="6303" marR="6303" marT="6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976155569"/>
                  </a:ext>
                </a:extLst>
              </a:tr>
              <a:tr h="171945">
                <a:tc>
                  <a:txBody>
                    <a:bodyPr/>
                    <a:lstStyle/>
                    <a:p>
                      <a:pPr algn="r" fontAlgn="b"/>
                      <a:r>
                        <a:rPr lang="en-US" sz="800" b="1" i="0" u="none" strike="noStrike">
                          <a:solidFill>
                            <a:srgbClr val="000000"/>
                          </a:solidFill>
                          <a:effectLst/>
                          <a:highlight>
                            <a:srgbClr val="C6E0B4"/>
                          </a:highlight>
                          <a:latin typeface="Calibri" panose="020F0502020204030204" pitchFamily="34" charset="0"/>
                        </a:rPr>
                        <a:t>Total Sqft</a:t>
                      </a:r>
                    </a:p>
                  </a:txBody>
                  <a:tcPr marL="6303" marR="6303" marT="6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800" b="1" i="0" u="none" strike="noStrike">
                          <a:solidFill>
                            <a:srgbClr val="000000"/>
                          </a:solidFill>
                          <a:effectLst/>
                          <a:highlight>
                            <a:srgbClr val="C6E0B4"/>
                          </a:highlight>
                          <a:latin typeface="Calibri" panose="020F0502020204030204" pitchFamily="34" charset="0"/>
                        </a:rPr>
                        <a:t>51,465</a:t>
                      </a:r>
                    </a:p>
                  </a:txBody>
                  <a:tcPr marL="6303" marR="6303" marT="6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800" b="1" i="0" u="none" strike="noStrike">
                          <a:solidFill>
                            <a:srgbClr val="000000"/>
                          </a:solidFill>
                          <a:effectLst/>
                          <a:highlight>
                            <a:srgbClr val="C6E0B4"/>
                          </a:highlight>
                          <a:latin typeface="Calibri" panose="020F0502020204030204" pitchFamily="34" charset="0"/>
                        </a:rPr>
                        <a:t>Sqft assigned per FTE</a:t>
                      </a:r>
                    </a:p>
                  </a:txBody>
                  <a:tcPr marL="6303" marR="6303" marT="6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800" b="1" i="0" u="none" strike="noStrike">
                          <a:solidFill>
                            <a:srgbClr val="FF0000"/>
                          </a:solidFill>
                          <a:effectLst/>
                          <a:highlight>
                            <a:srgbClr val="C6E0B4"/>
                          </a:highlight>
                          <a:latin typeface="Calibri" panose="020F0502020204030204" pitchFamily="34" charset="0"/>
                        </a:rPr>
                        <a:t>51,465</a:t>
                      </a:r>
                    </a:p>
                  </a:txBody>
                  <a:tcPr marL="6303" marR="6303" marT="6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618325604"/>
                  </a:ext>
                </a:extLst>
              </a:tr>
              <a:tr h="171945">
                <a:tc>
                  <a:txBody>
                    <a:bodyPr/>
                    <a:lstStyle/>
                    <a:p>
                      <a:pPr algn="l" fontAlgn="b"/>
                      <a:r>
                        <a:rPr lang="en-US" sz="800" b="0" i="0" u="none" strike="noStrike">
                          <a:solidFill>
                            <a:srgbClr val="000000"/>
                          </a:solidFill>
                          <a:effectLst/>
                          <a:highlight>
                            <a:srgbClr val="9BC2E6"/>
                          </a:highlight>
                          <a:latin typeface="Calibri" panose="020F0502020204030204" pitchFamily="34" charset="0"/>
                        </a:rPr>
                        <a:t>Juvenile</a:t>
                      </a:r>
                    </a:p>
                  </a:txBody>
                  <a:tcPr marL="6303" marR="6303" marT="6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800" b="0" i="0" u="none" strike="noStrike">
                          <a:solidFill>
                            <a:srgbClr val="000000"/>
                          </a:solidFill>
                          <a:effectLst/>
                          <a:highlight>
                            <a:srgbClr val="9BC2E6"/>
                          </a:highlight>
                          <a:latin typeface="Calibri" panose="020F0502020204030204" pitchFamily="34" charset="0"/>
                        </a:rPr>
                        <a:t>57,590</a:t>
                      </a:r>
                    </a:p>
                  </a:txBody>
                  <a:tcPr marL="6303" marR="6303" marT="6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800" b="0" i="0" u="none" strike="noStrike">
                          <a:solidFill>
                            <a:srgbClr val="000000"/>
                          </a:solidFill>
                          <a:effectLst/>
                          <a:highlight>
                            <a:srgbClr val="9BC2E6"/>
                          </a:highlight>
                          <a:latin typeface="Calibri" panose="020F0502020204030204" pitchFamily="34" charset="0"/>
                        </a:rPr>
                        <a:t> </a:t>
                      </a:r>
                    </a:p>
                  </a:txBody>
                  <a:tcPr marL="6303" marR="6303" marT="6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C2E6"/>
                    </a:solidFill>
                  </a:tcPr>
                </a:tc>
                <a:tc rowSpan="3">
                  <a:txBody>
                    <a:bodyPr/>
                    <a:lstStyle/>
                    <a:p>
                      <a:pPr algn="ctr" fontAlgn="ctr"/>
                      <a:r>
                        <a:rPr lang="en-US" sz="800" b="1" i="0" u="none" strike="noStrike">
                          <a:solidFill>
                            <a:srgbClr val="000000"/>
                          </a:solidFill>
                          <a:effectLst/>
                          <a:highlight>
                            <a:srgbClr val="9BC2E6"/>
                          </a:highlight>
                          <a:latin typeface="Calibri" panose="020F0502020204030204" pitchFamily="34" charset="0"/>
                        </a:rPr>
                        <a:t>1</a:t>
                      </a:r>
                    </a:p>
                  </a:txBody>
                  <a:tcPr marL="6303" marR="6303" marT="6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3147084030"/>
                  </a:ext>
                </a:extLst>
              </a:tr>
              <a:tr h="171945">
                <a:tc>
                  <a:txBody>
                    <a:bodyPr/>
                    <a:lstStyle/>
                    <a:p>
                      <a:pPr algn="l" fontAlgn="b"/>
                      <a:r>
                        <a:rPr lang="en-US" sz="800" b="0" i="0" u="none" strike="noStrike">
                          <a:solidFill>
                            <a:srgbClr val="000000"/>
                          </a:solidFill>
                          <a:effectLst/>
                          <a:highlight>
                            <a:srgbClr val="9BC2E6"/>
                          </a:highlight>
                          <a:latin typeface="Calibri" panose="020F0502020204030204" pitchFamily="34" charset="0"/>
                        </a:rPr>
                        <a:t>Cotton Belt</a:t>
                      </a:r>
                    </a:p>
                  </a:txBody>
                  <a:tcPr marL="6303" marR="6303" marT="6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800" b="0" i="0" u="none" strike="noStrike">
                          <a:solidFill>
                            <a:srgbClr val="000000"/>
                          </a:solidFill>
                          <a:effectLst/>
                          <a:highlight>
                            <a:srgbClr val="9BC2E6"/>
                          </a:highlight>
                          <a:latin typeface="Calibri" panose="020F0502020204030204" pitchFamily="34" charset="0"/>
                        </a:rPr>
                        <a:t>128,608</a:t>
                      </a:r>
                    </a:p>
                  </a:txBody>
                  <a:tcPr marL="6303" marR="6303" marT="6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800" b="0" i="0" u="none" strike="noStrike">
                          <a:solidFill>
                            <a:srgbClr val="000000"/>
                          </a:solidFill>
                          <a:effectLst/>
                          <a:highlight>
                            <a:srgbClr val="9BC2E6"/>
                          </a:highlight>
                          <a:latin typeface="Calibri" panose="020F0502020204030204" pitchFamily="34" charset="0"/>
                        </a:rPr>
                        <a:t> </a:t>
                      </a:r>
                    </a:p>
                  </a:txBody>
                  <a:tcPr marL="6303" marR="6303" marT="6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BC2E6"/>
                    </a:solidFill>
                  </a:tcPr>
                </a:tc>
                <a:tc vMerge="1">
                  <a:txBody>
                    <a:bodyPr/>
                    <a:lstStyle/>
                    <a:p>
                      <a:endParaRPr lang="en-US"/>
                    </a:p>
                  </a:txBody>
                  <a:tcPr/>
                </a:tc>
                <a:extLst>
                  <a:ext uri="{0D108BD9-81ED-4DB2-BD59-A6C34878D82A}">
                    <a16:rowId xmlns:a16="http://schemas.microsoft.com/office/drawing/2014/main" val="1165688094"/>
                  </a:ext>
                </a:extLst>
              </a:tr>
              <a:tr h="171945">
                <a:tc>
                  <a:txBody>
                    <a:bodyPr/>
                    <a:lstStyle/>
                    <a:p>
                      <a:pPr algn="l" fontAlgn="b"/>
                      <a:r>
                        <a:rPr lang="en-US" sz="800" b="0" i="0" u="none" strike="noStrike">
                          <a:solidFill>
                            <a:srgbClr val="000000"/>
                          </a:solidFill>
                          <a:effectLst/>
                          <a:highlight>
                            <a:srgbClr val="9BC2E6"/>
                          </a:highlight>
                          <a:latin typeface="Calibri" panose="020F0502020204030204" pitchFamily="34" charset="0"/>
                        </a:rPr>
                        <a:t>EOC</a:t>
                      </a:r>
                    </a:p>
                  </a:txBody>
                  <a:tcPr marL="6303" marR="6303" marT="6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800" b="0" i="0" u="none" strike="noStrike" dirty="0">
                          <a:solidFill>
                            <a:srgbClr val="000000"/>
                          </a:solidFill>
                          <a:effectLst/>
                          <a:highlight>
                            <a:srgbClr val="9BC2E6"/>
                          </a:highlight>
                          <a:latin typeface="Calibri" panose="020F0502020204030204" pitchFamily="34" charset="0"/>
                        </a:rPr>
                        <a:t>15,126</a:t>
                      </a:r>
                    </a:p>
                  </a:txBody>
                  <a:tcPr marL="6303" marR="6303" marT="6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800" b="0" i="0" u="none" strike="noStrike">
                          <a:solidFill>
                            <a:srgbClr val="000000"/>
                          </a:solidFill>
                          <a:effectLst/>
                          <a:highlight>
                            <a:srgbClr val="9BC2E6"/>
                          </a:highlight>
                          <a:latin typeface="Calibri" panose="020F0502020204030204" pitchFamily="34" charset="0"/>
                        </a:rPr>
                        <a:t> </a:t>
                      </a:r>
                    </a:p>
                  </a:txBody>
                  <a:tcPr marL="6303" marR="6303" marT="6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BC2E6"/>
                    </a:solidFill>
                  </a:tcPr>
                </a:tc>
                <a:tc vMerge="1">
                  <a:txBody>
                    <a:bodyPr/>
                    <a:lstStyle/>
                    <a:p>
                      <a:endParaRPr lang="en-US"/>
                    </a:p>
                  </a:txBody>
                  <a:tcPr/>
                </a:tc>
                <a:extLst>
                  <a:ext uri="{0D108BD9-81ED-4DB2-BD59-A6C34878D82A}">
                    <a16:rowId xmlns:a16="http://schemas.microsoft.com/office/drawing/2014/main" val="1343626023"/>
                  </a:ext>
                </a:extLst>
              </a:tr>
              <a:tr h="171945">
                <a:tc>
                  <a:txBody>
                    <a:bodyPr/>
                    <a:lstStyle/>
                    <a:p>
                      <a:pPr algn="r" fontAlgn="b"/>
                      <a:r>
                        <a:rPr lang="en-US" sz="800" b="1" i="0" u="none" strike="noStrike">
                          <a:solidFill>
                            <a:srgbClr val="000000"/>
                          </a:solidFill>
                          <a:effectLst/>
                          <a:highlight>
                            <a:srgbClr val="C6E0B4"/>
                          </a:highlight>
                          <a:latin typeface="Calibri" panose="020F0502020204030204" pitchFamily="34" charset="0"/>
                        </a:rPr>
                        <a:t>Total Sqft</a:t>
                      </a:r>
                    </a:p>
                  </a:txBody>
                  <a:tcPr marL="6303" marR="6303" marT="6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800" b="1" i="0" u="none" strike="noStrike" dirty="0">
                          <a:solidFill>
                            <a:srgbClr val="000000"/>
                          </a:solidFill>
                          <a:effectLst/>
                          <a:highlight>
                            <a:srgbClr val="C6E0B4"/>
                          </a:highlight>
                          <a:latin typeface="Calibri" panose="020F0502020204030204" pitchFamily="34" charset="0"/>
                        </a:rPr>
                        <a:t>201,324</a:t>
                      </a:r>
                    </a:p>
                  </a:txBody>
                  <a:tcPr marL="6303" marR="6303" marT="6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800" b="1" i="0" u="none" strike="noStrike">
                          <a:solidFill>
                            <a:srgbClr val="000000"/>
                          </a:solidFill>
                          <a:effectLst/>
                          <a:highlight>
                            <a:srgbClr val="C6E0B4"/>
                          </a:highlight>
                          <a:latin typeface="Calibri" panose="020F0502020204030204" pitchFamily="34" charset="0"/>
                        </a:rPr>
                        <a:t>Sqft assigned per FTE</a:t>
                      </a:r>
                    </a:p>
                  </a:txBody>
                  <a:tcPr marL="6303" marR="6303" marT="6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800" b="1" i="0" u="none" strike="noStrike">
                          <a:solidFill>
                            <a:srgbClr val="FF0000"/>
                          </a:solidFill>
                          <a:effectLst/>
                          <a:highlight>
                            <a:srgbClr val="C6E0B4"/>
                          </a:highlight>
                          <a:latin typeface="Calibri" panose="020F0502020204030204" pitchFamily="34" charset="0"/>
                        </a:rPr>
                        <a:t>201,324</a:t>
                      </a:r>
                    </a:p>
                  </a:txBody>
                  <a:tcPr marL="6303" marR="6303" marT="6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910906471"/>
                  </a:ext>
                </a:extLst>
              </a:tr>
              <a:tr h="171945">
                <a:tc>
                  <a:txBody>
                    <a:bodyPr/>
                    <a:lstStyle/>
                    <a:p>
                      <a:pPr algn="l" fontAlgn="b"/>
                      <a:r>
                        <a:rPr lang="en-US" sz="800" b="0" i="0" u="none" strike="noStrike">
                          <a:solidFill>
                            <a:srgbClr val="000000"/>
                          </a:solidFill>
                          <a:effectLst/>
                          <a:highlight>
                            <a:srgbClr val="DDEBF7"/>
                          </a:highlight>
                          <a:latin typeface="Calibri" panose="020F0502020204030204" pitchFamily="34" charset="0"/>
                        </a:rPr>
                        <a:t>Skilled Trade Specialist (HVAC)</a:t>
                      </a:r>
                    </a:p>
                  </a:txBody>
                  <a:tcPr marL="6303" marR="6303" marT="6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800" b="0" i="0" u="none" strike="noStrike">
                          <a:solidFill>
                            <a:srgbClr val="000000"/>
                          </a:solidFill>
                          <a:effectLst/>
                          <a:highlight>
                            <a:srgbClr val="DDEBF7"/>
                          </a:highlight>
                          <a:latin typeface="Calibri" panose="020F0502020204030204" pitchFamily="34" charset="0"/>
                        </a:rPr>
                        <a:t> </a:t>
                      </a:r>
                    </a:p>
                  </a:txBody>
                  <a:tcPr marL="6303" marR="6303" marT="6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800" b="0" i="0" u="none" strike="noStrike">
                          <a:solidFill>
                            <a:srgbClr val="000000"/>
                          </a:solidFill>
                          <a:effectLst/>
                          <a:highlight>
                            <a:srgbClr val="DDEBF7"/>
                          </a:highlight>
                          <a:latin typeface="Calibri" panose="020F0502020204030204" pitchFamily="34" charset="0"/>
                        </a:rPr>
                        <a:t> </a:t>
                      </a:r>
                    </a:p>
                  </a:txBody>
                  <a:tcPr marL="6303" marR="6303" marT="6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800" b="1" i="0" u="none" strike="noStrike">
                          <a:solidFill>
                            <a:srgbClr val="000000"/>
                          </a:solidFill>
                          <a:effectLst/>
                          <a:highlight>
                            <a:srgbClr val="DDEBF7"/>
                          </a:highlight>
                          <a:latin typeface="Calibri" panose="020F0502020204030204" pitchFamily="34" charset="0"/>
                        </a:rPr>
                        <a:t>1</a:t>
                      </a:r>
                    </a:p>
                  </a:txBody>
                  <a:tcPr marL="6303" marR="6303" marT="6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241863362"/>
                  </a:ext>
                </a:extLst>
              </a:tr>
              <a:tr h="171945">
                <a:tc>
                  <a:txBody>
                    <a:bodyPr/>
                    <a:lstStyle/>
                    <a:p>
                      <a:pPr algn="r" fontAlgn="b"/>
                      <a:r>
                        <a:rPr lang="en-US" sz="800" b="1" i="0" u="none" strike="noStrike">
                          <a:solidFill>
                            <a:srgbClr val="000000"/>
                          </a:solidFill>
                          <a:effectLst/>
                          <a:highlight>
                            <a:srgbClr val="C6E0B4"/>
                          </a:highlight>
                          <a:latin typeface="Calibri" panose="020F0502020204030204" pitchFamily="34" charset="0"/>
                        </a:rPr>
                        <a:t>Total Sqft</a:t>
                      </a:r>
                    </a:p>
                  </a:txBody>
                  <a:tcPr marL="6303" marR="6303" marT="6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800" b="1" i="0" u="none" strike="noStrike">
                          <a:solidFill>
                            <a:srgbClr val="000000"/>
                          </a:solidFill>
                          <a:effectLst/>
                          <a:highlight>
                            <a:srgbClr val="C6E0B4"/>
                          </a:highlight>
                          <a:latin typeface="Calibri" panose="020F0502020204030204" pitchFamily="34" charset="0"/>
                        </a:rPr>
                        <a:t>0</a:t>
                      </a:r>
                    </a:p>
                  </a:txBody>
                  <a:tcPr marL="6303" marR="6303" marT="6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800" b="1" i="0" u="none" strike="noStrike">
                          <a:solidFill>
                            <a:srgbClr val="000000"/>
                          </a:solidFill>
                          <a:effectLst/>
                          <a:highlight>
                            <a:srgbClr val="C6E0B4"/>
                          </a:highlight>
                          <a:latin typeface="Calibri" panose="020F0502020204030204" pitchFamily="34" charset="0"/>
                        </a:rPr>
                        <a:t>Sqft assigned per FTE</a:t>
                      </a:r>
                    </a:p>
                  </a:txBody>
                  <a:tcPr marL="6303" marR="6303" marT="6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800" b="1" i="0" u="none" strike="noStrike">
                          <a:solidFill>
                            <a:srgbClr val="000000"/>
                          </a:solidFill>
                          <a:effectLst/>
                          <a:highlight>
                            <a:srgbClr val="C6E0B4"/>
                          </a:highlight>
                          <a:latin typeface="Calibri" panose="020F0502020204030204" pitchFamily="34" charset="0"/>
                        </a:rPr>
                        <a:t>0</a:t>
                      </a:r>
                    </a:p>
                  </a:txBody>
                  <a:tcPr marL="6303" marR="6303" marT="6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338605794"/>
                  </a:ext>
                </a:extLst>
              </a:tr>
              <a:tr h="171945">
                <a:tc>
                  <a:txBody>
                    <a:bodyPr/>
                    <a:lstStyle/>
                    <a:p>
                      <a:pPr algn="r" fontAlgn="b"/>
                      <a:r>
                        <a:rPr lang="en-US" sz="800" b="1" i="0" u="none" strike="noStrike">
                          <a:solidFill>
                            <a:srgbClr val="000000"/>
                          </a:solidFill>
                          <a:effectLst/>
                          <a:highlight>
                            <a:srgbClr val="F8CBAD"/>
                          </a:highlight>
                          <a:latin typeface="Calibri" panose="020F0502020204030204" pitchFamily="34" charset="0"/>
                        </a:rPr>
                        <a:t>Totals</a:t>
                      </a:r>
                    </a:p>
                  </a:txBody>
                  <a:tcPr marL="6303" marR="6303" marT="6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800" b="1" i="0" u="none" strike="noStrike">
                          <a:solidFill>
                            <a:srgbClr val="000000"/>
                          </a:solidFill>
                          <a:effectLst/>
                          <a:highlight>
                            <a:srgbClr val="F8CBAD"/>
                          </a:highlight>
                          <a:latin typeface="Calibri" panose="020F0502020204030204" pitchFamily="34" charset="0"/>
                        </a:rPr>
                        <a:t>731,441</a:t>
                      </a:r>
                    </a:p>
                  </a:txBody>
                  <a:tcPr marL="6303" marR="6303" marT="6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800" b="1" i="0" u="none" strike="noStrike">
                          <a:solidFill>
                            <a:srgbClr val="000000"/>
                          </a:solidFill>
                          <a:effectLst/>
                          <a:highlight>
                            <a:srgbClr val="F8CBAD"/>
                          </a:highlight>
                          <a:latin typeface="Calibri" panose="020F0502020204030204" pitchFamily="34" charset="0"/>
                        </a:rPr>
                        <a:t> </a:t>
                      </a:r>
                    </a:p>
                  </a:txBody>
                  <a:tcPr marL="6303" marR="6303" marT="6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800" b="1" i="0" u="none" strike="noStrike">
                          <a:solidFill>
                            <a:srgbClr val="000000"/>
                          </a:solidFill>
                          <a:effectLst/>
                          <a:highlight>
                            <a:srgbClr val="FFFF00"/>
                          </a:highlight>
                          <a:latin typeface="Calibri" panose="020F0502020204030204" pitchFamily="34" charset="0"/>
                        </a:rPr>
                        <a:t>10 Staff</a:t>
                      </a:r>
                    </a:p>
                  </a:txBody>
                  <a:tcPr marL="6303" marR="6303" marT="6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903554335"/>
                  </a:ext>
                </a:extLst>
              </a:tr>
              <a:tr h="324967">
                <a:tc>
                  <a:txBody>
                    <a:bodyPr/>
                    <a:lstStyle/>
                    <a:p>
                      <a:pPr algn="l" fontAlgn="b"/>
                      <a:r>
                        <a:rPr lang="en-US" sz="800" b="1" i="0" u="none" strike="noStrike">
                          <a:solidFill>
                            <a:srgbClr val="000000"/>
                          </a:solidFill>
                          <a:effectLst/>
                          <a:highlight>
                            <a:srgbClr val="F8CBAD"/>
                          </a:highlight>
                          <a:latin typeface="Calibri" panose="020F0502020204030204" pitchFamily="34" charset="0"/>
                        </a:rPr>
                        <a:t>21 main buildings (other buildings and properties)</a:t>
                      </a:r>
                    </a:p>
                  </a:txBody>
                  <a:tcPr marL="6303" marR="6303" marT="6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800" b="1" i="0" u="none" strike="noStrike">
                          <a:solidFill>
                            <a:srgbClr val="000000"/>
                          </a:solidFill>
                          <a:effectLst/>
                          <a:highlight>
                            <a:srgbClr val="F8CBAD"/>
                          </a:highlight>
                          <a:latin typeface="Calibri" panose="020F0502020204030204" pitchFamily="34" charset="0"/>
                        </a:rPr>
                        <a:t> </a:t>
                      </a:r>
                    </a:p>
                  </a:txBody>
                  <a:tcPr marL="6303" marR="6303" marT="6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800" b="1" i="0" u="none" strike="noStrike">
                          <a:solidFill>
                            <a:srgbClr val="000000"/>
                          </a:solidFill>
                          <a:effectLst/>
                          <a:highlight>
                            <a:srgbClr val="F8CBAD"/>
                          </a:highlight>
                          <a:latin typeface="Calibri" panose="020F0502020204030204" pitchFamily="34" charset="0"/>
                        </a:rPr>
                        <a:t> </a:t>
                      </a:r>
                    </a:p>
                  </a:txBody>
                  <a:tcPr marL="6303" marR="6303" marT="6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800" b="1" i="0" u="none" strike="noStrike" dirty="0">
                          <a:solidFill>
                            <a:srgbClr val="000000"/>
                          </a:solidFill>
                          <a:effectLst/>
                          <a:highlight>
                            <a:srgbClr val="FFFF00"/>
                          </a:highlight>
                          <a:latin typeface="Calibri" panose="020F0502020204030204" pitchFamily="34" charset="0"/>
                        </a:rPr>
                        <a:t>8 Vehicles</a:t>
                      </a:r>
                    </a:p>
                  </a:txBody>
                  <a:tcPr marL="6303" marR="6303" marT="6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92900059"/>
                  </a:ext>
                </a:extLst>
              </a:tr>
            </a:tbl>
          </a:graphicData>
        </a:graphic>
      </p:graphicFrame>
      <p:sp>
        <p:nvSpPr>
          <p:cNvPr id="8" name="TextBox 7"/>
          <p:cNvSpPr txBox="1"/>
          <p:nvPr/>
        </p:nvSpPr>
        <p:spPr>
          <a:xfrm>
            <a:off x="6519178" y="93133"/>
            <a:ext cx="4411288" cy="5343001"/>
          </a:xfrm>
          <a:prstGeom prst="rect">
            <a:avLst/>
          </a:prstGeom>
          <a:noFill/>
        </p:spPr>
        <p:txBody>
          <a:bodyPr wrap="square" rtlCol="0">
            <a:spAutoFit/>
          </a:bodyPr>
          <a:lstStyle/>
          <a:p>
            <a:pPr marL="0" marR="0" lvl="0" indent="0" algn="l" defTabSz="914400" rtl="0" eaLnBrk="1" fontAlgn="auto" latinLnBrk="0" hangingPunct="1">
              <a:lnSpc>
                <a:spcPct val="90000"/>
              </a:lnSpc>
              <a:spcBef>
                <a:spcPts val="1200"/>
              </a:spcBef>
              <a:spcAft>
                <a:spcPts val="0"/>
              </a:spcAft>
              <a:buClr>
                <a:srgbClr val="D34817">
                  <a:lumMod val="75000"/>
                </a:srgbClr>
              </a:buClr>
              <a:buSzPct val="85000"/>
              <a:buFontTx/>
              <a:buNone/>
              <a:tabLst/>
              <a:defRPr/>
            </a:pPr>
            <a:r>
              <a:rPr kumimoji="0" lang="en-US" sz="1400" b="0" i="0" u="none" strike="noStrike" kern="1200" cap="none" spc="0" normalizeH="0" baseline="0" noProof="0" dirty="0">
                <a:ln>
                  <a:noFill/>
                </a:ln>
                <a:solidFill>
                  <a:prstClr val="black"/>
                </a:solidFill>
                <a:effectLst/>
                <a:uLnTx/>
                <a:uFillTx/>
                <a:latin typeface="Rockwell" panose="02060603020205020403"/>
                <a:ea typeface="+mn-ea"/>
                <a:cs typeface="+mn-cs"/>
              </a:rPr>
              <a:t>Notes:</a:t>
            </a:r>
          </a:p>
          <a:p>
            <a:pPr marL="285750" marR="0" lvl="0" indent="-285750" algn="l" defTabSz="914400" rtl="0" eaLnBrk="1" fontAlgn="auto" latinLnBrk="0" hangingPunct="1">
              <a:lnSpc>
                <a:spcPct val="90000"/>
              </a:lnSpc>
              <a:spcBef>
                <a:spcPts val="1200"/>
              </a:spcBef>
              <a:spcAft>
                <a:spcPts val="0"/>
              </a:spcAft>
              <a:buClr>
                <a:srgbClr val="D34817">
                  <a:lumMod val="75000"/>
                </a:srgbClr>
              </a:buClr>
              <a:buSzPct val="85000"/>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Rockwell" panose="02060603020205020403"/>
                <a:ea typeface="+mn-ea"/>
                <a:cs typeface="+mn-cs"/>
              </a:rPr>
              <a:t>We don’t </a:t>
            </a:r>
            <a:r>
              <a:rPr lang="en-US" sz="1200" dirty="0">
                <a:solidFill>
                  <a:prstClr val="black"/>
                </a:solidFill>
                <a:latin typeface="Rockwell" panose="02060603020205020403"/>
              </a:rPr>
              <a:t>have </a:t>
            </a:r>
            <a:r>
              <a:rPr kumimoji="0" lang="en-US" sz="1200" b="0" i="0" u="none" strike="noStrike" kern="1200" cap="none" spc="0" normalizeH="0" baseline="0" noProof="0" dirty="0">
                <a:ln>
                  <a:noFill/>
                </a:ln>
                <a:solidFill>
                  <a:prstClr val="black"/>
                </a:solidFill>
                <a:effectLst/>
                <a:uLnTx/>
                <a:uFillTx/>
                <a:latin typeface="Rockwell" panose="02060603020205020403"/>
                <a:ea typeface="+mn-ea"/>
                <a:cs typeface="+mn-cs"/>
              </a:rPr>
              <a:t>near have enough maintenance staff to properly staff and maintain the number of building/square footage that we are responsible for. Central Jail &amp; Tower should at a minimum be running a fully staffed day shift and a fully staffed night shift. </a:t>
            </a:r>
          </a:p>
          <a:p>
            <a:pPr marL="285750" marR="0" lvl="0" indent="-285750" algn="l" defTabSz="914400" rtl="0" eaLnBrk="1" fontAlgn="auto" latinLnBrk="0" hangingPunct="1">
              <a:lnSpc>
                <a:spcPct val="90000"/>
              </a:lnSpc>
              <a:spcBef>
                <a:spcPts val="1200"/>
              </a:spcBef>
              <a:spcAft>
                <a:spcPts val="0"/>
              </a:spcAft>
              <a:buClr>
                <a:srgbClr val="D34817">
                  <a:lumMod val="75000"/>
                </a:srgbClr>
              </a:buClr>
              <a:buSzPct val="85000"/>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Rockwell" panose="02060603020205020403"/>
                <a:ea typeface="+mn-ea"/>
                <a:cs typeface="+mn-cs"/>
              </a:rPr>
              <a:t>North Jail should ideally have two maintenance mechanics maintaining the Jail &amp; Kitchen/Visitation/Laundry facilities.</a:t>
            </a:r>
          </a:p>
          <a:p>
            <a:pPr marL="285750" marR="0" lvl="0" indent="-285750" algn="l" defTabSz="914400" rtl="0" eaLnBrk="1" fontAlgn="auto" latinLnBrk="0" hangingPunct="1">
              <a:lnSpc>
                <a:spcPct val="90000"/>
              </a:lnSpc>
              <a:spcBef>
                <a:spcPts val="1200"/>
              </a:spcBef>
              <a:spcAft>
                <a:spcPts val="0"/>
              </a:spcAft>
              <a:buClr>
                <a:srgbClr val="D34817">
                  <a:lumMod val="75000"/>
                </a:srgbClr>
              </a:buClr>
              <a:buSzPct val="85000"/>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Rockwell" panose="02060603020205020403"/>
                <a:ea typeface="+mn-ea"/>
                <a:cs typeface="+mn-cs"/>
              </a:rPr>
              <a:t>The new R&amp;B buildings (26,621 sf) that </a:t>
            </a:r>
            <a:r>
              <a:rPr lang="en-US" sz="1200" dirty="0">
                <a:solidFill>
                  <a:prstClr val="black"/>
                </a:solidFill>
                <a:latin typeface="Rockwell" panose="02060603020205020403"/>
              </a:rPr>
              <a:t>were built </a:t>
            </a:r>
            <a:r>
              <a:rPr kumimoji="0" lang="en-US" sz="1200" b="0" i="0" u="none" strike="noStrike" kern="1200" cap="none" spc="0" normalizeH="0" baseline="0" noProof="0" dirty="0">
                <a:ln>
                  <a:noFill/>
                </a:ln>
                <a:solidFill>
                  <a:prstClr val="black"/>
                </a:solidFill>
                <a:effectLst/>
                <a:uLnTx/>
                <a:uFillTx/>
                <a:latin typeface="Rockwell" panose="02060603020205020403"/>
                <a:ea typeface="+mn-ea"/>
                <a:cs typeface="+mn-cs"/>
              </a:rPr>
              <a:t>are in new condition and should be better maintained than the old ones.  The facilities </a:t>
            </a:r>
            <a:r>
              <a:rPr lang="en-US" sz="1200" dirty="0">
                <a:solidFill>
                  <a:prstClr val="black"/>
                </a:solidFill>
                <a:latin typeface="Rockwell" panose="02060603020205020403"/>
              </a:rPr>
              <a:t>are</a:t>
            </a:r>
            <a:r>
              <a:rPr kumimoji="0" lang="en-US" sz="1200" b="0" i="0" u="none" strike="noStrike" kern="1200" cap="none" spc="0" normalizeH="0" baseline="0" noProof="0" dirty="0">
                <a:ln>
                  <a:noFill/>
                </a:ln>
                <a:solidFill>
                  <a:prstClr val="black"/>
                </a:solidFill>
                <a:effectLst/>
                <a:uLnTx/>
                <a:uFillTx/>
                <a:latin typeface="Rockwell" panose="02060603020205020403"/>
                <a:ea typeface="+mn-ea"/>
                <a:cs typeface="+mn-cs"/>
              </a:rPr>
              <a:t> larger in size than the old ones (19,283 sf).</a:t>
            </a:r>
          </a:p>
          <a:p>
            <a:pPr marL="285750" marR="0" lvl="0" indent="-285750" algn="l" defTabSz="914400" rtl="0" eaLnBrk="1" fontAlgn="auto" latinLnBrk="0" hangingPunct="1">
              <a:lnSpc>
                <a:spcPct val="90000"/>
              </a:lnSpc>
              <a:spcBef>
                <a:spcPts val="1200"/>
              </a:spcBef>
              <a:spcAft>
                <a:spcPts val="0"/>
              </a:spcAft>
              <a:buClr>
                <a:srgbClr val="D34817">
                  <a:lumMod val="75000"/>
                </a:srgbClr>
              </a:buClr>
              <a:buSzPct val="85000"/>
              <a:buFont typeface="Arial" panose="020B0604020202020204" pitchFamily="34" charset="0"/>
              <a:buChar char="•"/>
              <a:tabLst/>
              <a:defRPr/>
            </a:pPr>
            <a:r>
              <a:rPr lang="en-US" sz="1200" dirty="0">
                <a:solidFill>
                  <a:prstClr val="black"/>
                </a:solidFill>
                <a:latin typeface="Rockwell" panose="02060603020205020403"/>
              </a:rPr>
              <a:t>We’re currently constructing a multi-level parking garage that will add additional maintenance workload. (543 parking spaces and 178,272 sf)</a:t>
            </a:r>
          </a:p>
          <a:p>
            <a:pPr marL="742950" lvl="1" indent="-285750">
              <a:lnSpc>
                <a:spcPct val="90000"/>
              </a:lnSpc>
              <a:spcBef>
                <a:spcPts val="1200"/>
              </a:spcBef>
              <a:buClr>
                <a:srgbClr val="D34817">
                  <a:lumMod val="75000"/>
                </a:srgbClr>
              </a:buClr>
              <a:buSzPct val="85000"/>
              <a:buFont typeface="Arial" panose="020B0604020202020204" pitchFamily="34" charset="0"/>
              <a:buChar char="•"/>
              <a:defRPr/>
            </a:pPr>
            <a:r>
              <a:rPr kumimoji="0" lang="en-US" sz="1200" b="0" i="0" u="none" strike="noStrike" kern="1200" cap="none" spc="0" normalizeH="0" baseline="0" noProof="0" dirty="0">
                <a:ln>
                  <a:noFill/>
                </a:ln>
                <a:solidFill>
                  <a:prstClr val="black"/>
                </a:solidFill>
                <a:effectLst/>
                <a:uLnTx/>
                <a:uFillTx/>
                <a:latin typeface="Rockwell" panose="02060603020205020403"/>
                <a:ea typeface="+mn-ea"/>
                <a:cs typeface="+mn-cs"/>
              </a:rPr>
              <a:t>6 – A/C units</a:t>
            </a:r>
          </a:p>
          <a:p>
            <a:pPr marL="742950" lvl="1" indent="-285750">
              <a:lnSpc>
                <a:spcPct val="90000"/>
              </a:lnSpc>
              <a:spcBef>
                <a:spcPts val="1200"/>
              </a:spcBef>
              <a:buClr>
                <a:srgbClr val="D34817">
                  <a:lumMod val="75000"/>
                </a:srgbClr>
              </a:buClr>
              <a:buSzPct val="85000"/>
              <a:buFont typeface="Arial" panose="020B0604020202020204" pitchFamily="34" charset="0"/>
              <a:buChar char="•"/>
              <a:defRPr/>
            </a:pPr>
            <a:r>
              <a:rPr lang="en-US" sz="1200" dirty="0">
                <a:solidFill>
                  <a:prstClr val="black"/>
                </a:solidFill>
                <a:latin typeface="Rockwell" panose="02060603020205020403"/>
              </a:rPr>
              <a:t>Irrigation system</a:t>
            </a:r>
          </a:p>
          <a:p>
            <a:pPr marL="742950" lvl="1" indent="-285750">
              <a:lnSpc>
                <a:spcPct val="90000"/>
              </a:lnSpc>
              <a:spcBef>
                <a:spcPts val="1200"/>
              </a:spcBef>
              <a:buClr>
                <a:srgbClr val="D34817">
                  <a:lumMod val="75000"/>
                </a:srgbClr>
              </a:buClr>
              <a:buSzPct val="85000"/>
              <a:buFont typeface="Arial" panose="020B0604020202020204" pitchFamily="34" charset="0"/>
              <a:buChar char="•"/>
              <a:defRPr/>
            </a:pPr>
            <a:r>
              <a:rPr lang="en-US" sz="1200" dirty="0">
                <a:solidFill>
                  <a:prstClr val="black"/>
                </a:solidFill>
                <a:latin typeface="Rockwell" panose="02060603020205020403"/>
              </a:rPr>
              <a:t>Groundskeeping</a:t>
            </a:r>
          </a:p>
          <a:p>
            <a:pPr marL="742950" lvl="1" indent="-285750">
              <a:lnSpc>
                <a:spcPct val="90000"/>
              </a:lnSpc>
              <a:spcBef>
                <a:spcPts val="1200"/>
              </a:spcBef>
              <a:buClr>
                <a:srgbClr val="D34817">
                  <a:lumMod val="75000"/>
                </a:srgbClr>
              </a:buClr>
              <a:buSzPct val="85000"/>
              <a:buFont typeface="Arial" panose="020B0604020202020204" pitchFamily="34" charset="0"/>
              <a:buChar char="•"/>
              <a:defRPr/>
            </a:pPr>
            <a:r>
              <a:rPr kumimoji="0" lang="en-US" sz="1200" b="0" i="0" u="none" strike="noStrike" kern="1200" cap="none" spc="0" normalizeH="0" baseline="0" noProof="0" dirty="0">
                <a:ln>
                  <a:noFill/>
                </a:ln>
                <a:solidFill>
                  <a:prstClr val="black"/>
                </a:solidFill>
                <a:effectLst/>
                <a:uLnTx/>
                <a:uFillTx/>
                <a:latin typeface="Rockwell" panose="02060603020205020403"/>
                <a:ea typeface="+mn-ea"/>
                <a:cs typeface="+mn-cs"/>
              </a:rPr>
              <a:t>Li</a:t>
            </a:r>
            <a:r>
              <a:rPr lang="en-US" sz="1200" dirty="0" err="1">
                <a:solidFill>
                  <a:prstClr val="black"/>
                </a:solidFill>
                <a:latin typeface="Rockwell" panose="02060603020205020403"/>
              </a:rPr>
              <a:t>ghting</a:t>
            </a:r>
            <a:r>
              <a:rPr lang="en-US" sz="1200" dirty="0">
                <a:solidFill>
                  <a:prstClr val="black"/>
                </a:solidFill>
                <a:latin typeface="Rockwell" panose="02060603020205020403"/>
              </a:rPr>
              <a:t> system</a:t>
            </a:r>
          </a:p>
          <a:p>
            <a:pPr marL="742950" lvl="1" indent="-285750">
              <a:lnSpc>
                <a:spcPct val="90000"/>
              </a:lnSpc>
              <a:spcBef>
                <a:spcPts val="1200"/>
              </a:spcBef>
              <a:buClr>
                <a:srgbClr val="D34817">
                  <a:lumMod val="75000"/>
                </a:srgbClr>
              </a:buClr>
              <a:buSzPct val="85000"/>
              <a:buFont typeface="Arial" panose="020B0604020202020204" pitchFamily="34" charset="0"/>
              <a:buChar char="•"/>
              <a:defRPr/>
            </a:pPr>
            <a:r>
              <a:rPr kumimoji="0" lang="en-US" sz="1200" b="0" i="0" u="none" strike="noStrike" kern="1200" cap="none" spc="0" normalizeH="0" baseline="0" noProof="0" dirty="0">
                <a:ln>
                  <a:noFill/>
                </a:ln>
                <a:solidFill>
                  <a:prstClr val="black"/>
                </a:solidFill>
                <a:effectLst/>
                <a:uLnTx/>
                <a:uFillTx/>
                <a:latin typeface="Rockwell" panose="02060603020205020403"/>
                <a:ea typeface="+mn-ea"/>
                <a:cs typeface="+mn-cs"/>
              </a:rPr>
              <a:t>Elevators</a:t>
            </a:r>
          </a:p>
          <a:p>
            <a:pPr marR="0" lvl="0" algn="l" defTabSz="914400" rtl="0" eaLnBrk="1" fontAlgn="auto" latinLnBrk="0" hangingPunct="1">
              <a:lnSpc>
                <a:spcPct val="90000"/>
              </a:lnSpc>
              <a:spcBef>
                <a:spcPts val="1200"/>
              </a:spcBef>
              <a:spcAft>
                <a:spcPts val="0"/>
              </a:spcAft>
              <a:buClr>
                <a:srgbClr val="D34817">
                  <a:lumMod val="75000"/>
                </a:srgbClr>
              </a:buClr>
              <a:buSzPct val="85000"/>
              <a:tabLst/>
              <a:defRPr/>
            </a:pPr>
            <a:endParaRPr kumimoji="0" lang="en-US" sz="1400" b="0"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
        <p:nvSpPr>
          <p:cNvPr id="2" name="Slide Number Placeholder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35FC2AF-44CB-4375-B807-1A59999D6D49}" type="slidenum">
              <a:rPr kumimoji="0" lang="en-US" sz="14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12</a:t>
            </a:fld>
            <a:endParaRPr kumimoji="0" lang="en-US" sz="1400" b="1" i="0" u="none" strike="noStrike" kern="1200" cap="none" spc="0" normalizeH="0" baseline="0" noProof="0">
              <a:ln>
                <a:noFill/>
              </a:ln>
              <a:solidFill>
                <a:srgbClr val="FFFFFF"/>
              </a:solidFill>
              <a:effectLst/>
              <a:uLnTx/>
              <a:uFillTx/>
              <a:latin typeface="Rockwell Condensed" panose="02060603050405020104"/>
              <a:ea typeface="+mn-ea"/>
              <a:cs typeface="+mn-cs"/>
            </a:endParaRPr>
          </a:p>
        </p:txBody>
      </p:sp>
    </p:spTree>
    <p:extLst>
      <p:ext uri="{BB962C8B-B14F-4D97-AF65-F5344CB8AC3E}">
        <p14:creationId xmlns:p14="http://schemas.microsoft.com/office/powerpoint/2010/main" val="2743937225"/>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0" y="-116378"/>
            <a:ext cx="5943037" cy="64633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all" spc="0" normalizeH="0" baseline="0" noProof="0" dirty="0">
                <a:ln>
                  <a:noFill/>
                </a:ln>
                <a:blipFill>
                  <a:blip r:embed="rId2">
                    <a:extLst>
                      <a:ext uri="{28A0092B-C50C-407E-A947-70E740481C1C}">
                        <a14:useLocalDpi xmlns:a14="http://schemas.microsoft.com/office/drawing/2010/main" val="0"/>
                      </a:ext>
                    </a:extLst>
                  </a:blip>
                  <a:tile tx="6350" ty="-127000" sx="65000" sy="64000" flip="none" algn="tl"/>
                </a:blipFill>
                <a:effectLst/>
                <a:uLnTx/>
                <a:uFillTx/>
                <a:latin typeface="Rockwell Condensed" panose="02060603050405020104"/>
                <a:ea typeface="+mn-ea"/>
                <a:cs typeface="+mn-cs"/>
              </a:rPr>
              <a:t>Maintenance ideal Assignments: </a:t>
            </a:r>
            <a:endParaRPr kumimoji="0" lang="en-US" sz="3600" b="0"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graphicFrame>
        <p:nvGraphicFramePr>
          <p:cNvPr id="3" name="Table 2">
            <a:extLst>
              <a:ext uri="{FF2B5EF4-FFF2-40B4-BE49-F238E27FC236}">
                <a16:creationId xmlns:a16="http://schemas.microsoft.com/office/drawing/2014/main" id="{D9804BDF-A1AA-1F1A-B897-F104007EF4CF}"/>
              </a:ext>
            </a:extLst>
          </p:cNvPr>
          <p:cNvGraphicFramePr>
            <a:graphicFrameLocks noGrp="1"/>
          </p:cNvGraphicFramePr>
          <p:nvPr>
            <p:extLst>
              <p:ext uri="{D42A27DB-BD31-4B8C-83A1-F6EECF244321}">
                <p14:modId xmlns:p14="http://schemas.microsoft.com/office/powerpoint/2010/main" val="152672190"/>
              </p:ext>
            </p:extLst>
          </p:nvPr>
        </p:nvGraphicFramePr>
        <p:xfrm>
          <a:off x="103801" y="806951"/>
          <a:ext cx="5636598" cy="5763185"/>
        </p:xfrm>
        <a:graphic>
          <a:graphicData uri="http://schemas.openxmlformats.org/drawingml/2006/table">
            <a:tbl>
              <a:tblPr firstRow="1" bandRow="1"/>
              <a:tblGrid>
                <a:gridCol w="1462882">
                  <a:extLst>
                    <a:ext uri="{9D8B030D-6E8A-4147-A177-3AD203B41FA5}">
                      <a16:colId xmlns:a16="http://schemas.microsoft.com/office/drawing/2014/main" val="2318726360"/>
                    </a:ext>
                  </a:extLst>
                </a:gridCol>
                <a:gridCol w="2475111">
                  <a:extLst>
                    <a:ext uri="{9D8B030D-6E8A-4147-A177-3AD203B41FA5}">
                      <a16:colId xmlns:a16="http://schemas.microsoft.com/office/drawing/2014/main" val="2898687008"/>
                    </a:ext>
                  </a:extLst>
                </a:gridCol>
                <a:gridCol w="1067695">
                  <a:extLst>
                    <a:ext uri="{9D8B030D-6E8A-4147-A177-3AD203B41FA5}">
                      <a16:colId xmlns:a16="http://schemas.microsoft.com/office/drawing/2014/main" val="1869233571"/>
                    </a:ext>
                  </a:extLst>
                </a:gridCol>
                <a:gridCol w="630910">
                  <a:extLst>
                    <a:ext uri="{9D8B030D-6E8A-4147-A177-3AD203B41FA5}">
                      <a16:colId xmlns:a16="http://schemas.microsoft.com/office/drawing/2014/main" val="184757358"/>
                    </a:ext>
                  </a:extLst>
                </a:gridCol>
              </a:tblGrid>
              <a:tr h="165247">
                <a:tc gridSpan="4">
                  <a:txBody>
                    <a:bodyPr/>
                    <a:lstStyle/>
                    <a:p>
                      <a:pPr algn="ctr" fontAlgn="b"/>
                      <a:r>
                        <a:rPr lang="en-US" sz="700" b="1" i="0" u="none" strike="noStrike">
                          <a:solidFill>
                            <a:srgbClr val="000000"/>
                          </a:solidFill>
                          <a:effectLst/>
                          <a:highlight>
                            <a:srgbClr val="F8CBAD"/>
                          </a:highlight>
                          <a:latin typeface="Calibri" panose="020F0502020204030204" pitchFamily="34" charset="0"/>
                        </a:rPr>
                        <a:t>Maintenance Assignments (Ideal) - 50,000 sqft per FTE</a:t>
                      </a:r>
                    </a:p>
                  </a:txBody>
                  <a:tcPr marL="5941" marR="5941" marT="59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18518481"/>
                  </a:ext>
                </a:extLst>
              </a:tr>
              <a:tr h="165247">
                <a:tc>
                  <a:txBody>
                    <a:bodyPr/>
                    <a:lstStyle/>
                    <a:p>
                      <a:pPr algn="ctr" fontAlgn="b"/>
                      <a:r>
                        <a:rPr lang="en-US" sz="700" b="1" i="0" u="none" strike="noStrike">
                          <a:solidFill>
                            <a:srgbClr val="000000"/>
                          </a:solidFill>
                          <a:effectLst/>
                          <a:highlight>
                            <a:srgbClr val="C6E0B4"/>
                          </a:highlight>
                          <a:latin typeface="Calibri" panose="020F0502020204030204" pitchFamily="34" charset="0"/>
                        </a:rPr>
                        <a:t>Building</a:t>
                      </a:r>
                    </a:p>
                  </a:txBody>
                  <a:tcPr marL="5941" marR="5941" marT="59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700" b="1" i="0" u="none" strike="noStrike">
                          <a:solidFill>
                            <a:srgbClr val="000000"/>
                          </a:solidFill>
                          <a:effectLst/>
                          <a:highlight>
                            <a:srgbClr val="C6E0B4"/>
                          </a:highlight>
                          <a:latin typeface="Calibri" panose="020F0502020204030204" pitchFamily="34" charset="0"/>
                        </a:rPr>
                        <a:t>Sqft</a:t>
                      </a:r>
                    </a:p>
                  </a:txBody>
                  <a:tcPr marL="5941" marR="5941" marT="59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700" b="1" i="0" u="none" strike="noStrike">
                          <a:solidFill>
                            <a:srgbClr val="000000"/>
                          </a:solidFill>
                          <a:effectLst/>
                          <a:highlight>
                            <a:srgbClr val="C6E0B4"/>
                          </a:highlight>
                          <a:latin typeface="Calibri" panose="020F0502020204030204" pitchFamily="34" charset="0"/>
                        </a:rPr>
                        <a:t> </a:t>
                      </a:r>
                    </a:p>
                  </a:txBody>
                  <a:tcPr marL="5941" marR="5941" marT="59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700" b="1" i="0" u="none" strike="noStrike">
                          <a:solidFill>
                            <a:srgbClr val="000000"/>
                          </a:solidFill>
                          <a:effectLst/>
                          <a:highlight>
                            <a:srgbClr val="C6E0B4"/>
                          </a:highlight>
                          <a:latin typeface="Calibri" panose="020F0502020204030204" pitchFamily="34" charset="0"/>
                        </a:rPr>
                        <a:t>Staff</a:t>
                      </a:r>
                    </a:p>
                  </a:txBody>
                  <a:tcPr marL="5941" marR="5941" marT="59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2055723680"/>
                  </a:ext>
                </a:extLst>
              </a:tr>
              <a:tr h="165247">
                <a:tc>
                  <a:txBody>
                    <a:bodyPr/>
                    <a:lstStyle/>
                    <a:p>
                      <a:pPr algn="l" fontAlgn="b"/>
                      <a:r>
                        <a:rPr lang="en-US" sz="700" b="0" i="0" u="none" strike="noStrike">
                          <a:solidFill>
                            <a:srgbClr val="000000"/>
                          </a:solidFill>
                          <a:effectLst/>
                          <a:highlight>
                            <a:srgbClr val="DDEBF7"/>
                          </a:highlight>
                          <a:latin typeface="Calibri" panose="020F0502020204030204" pitchFamily="34" charset="0"/>
                        </a:rPr>
                        <a:t>Annex</a:t>
                      </a:r>
                    </a:p>
                  </a:txBody>
                  <a:tcPr marL="5941" marR="5941" marT="59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700" b="0" i="0" u="none" strike="noStrike">
                          <a:solidFill>
                            <a:srgbClr val="000000"/>
                          </a:solidFill>
                          <a:effectLst/>
                          <a:highlight>
                            <a:srgbClr val="DDEBF7"/>
                          </a:highlight>
                          <a:latin typeface="Calibri" panose="020F0502020204030204" pitchFamily="34" charset="0"/>
                        </a:rPr>
                        <a:t>74,626</a:t>
                      </a:r>
                    </a:p>
                  </a:txBody>
                  <a:tcPr marL="5941" marR="5941" marT="59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700" b="0" i="0" u="none" strike="noStrike">
                          <a:solidFill>
                            <a:srgbClr val="000000"/>
                          </a:solidFill>
                          <a:effectLst/>
                          <a:highlight>
                            <a:srgbClr val="DDEBF7"/>
                          </a:highlight>
                          <a:latin typeface="Calibri" panose="020F0502020204030204" pitchFamily="34" charset="0"/>
                        </a:rPr>
                        <a:t> </a:t>
                      </a:r>
                    </a:p>
                  </a:txBody>
                  <a:tcPr marL="5941" marR="5941" marT="59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700" b="1" i="0" u="none" strike="noStrike">
                          <a:solidFill>
                            <a:srgbClr val="000000"/>
                          </a:solidFill>
                          <a:effectLst/>
                          <a:highlight>
                            <a:srgbClr val="DDEBF7"/>
                          </a:highlight>
                          <a:latin typeface="Calibri" panose="020F0502020204030204" pitchFamily="34" charset="0"/>
                        </a:rPr>
                        <a:t>2</a:t>
                      </a:r>
                    </a:p>
                  </a:txBody>
                  <a:tcPr marL="5941" marR="5941" marT="5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225550569"/>
                  </a:ext>
                </a:extLst>
              </a:tr>
              <a:tr h="165247">
                <a:tc>
                  <a:txBody>
                    <a:bodyPr/>
                    <a:lstStyle/>
                    <a:p>
                      <a:pPr algn="r" fontAlgn="b"/>
                      <a:r>
                        <a:rPr lang="en-US" sz="700" b="1" i="0" u="none" strike="noStrike">
                          <a:solidFill>
                            <a:srgbClr val="000000"/>
                          </a:solidFill>
                          <a:effectLst/>
                          <a:highlight>
                            <a:srgbClr val="C6E0B4"/>
                          </a:highlight>
                          <a:latin typeface="Calibri" panose="020F0502020204030204" pitchFamily="34" charset="0"/>
                        </a:rPr>
                        <a:t>Total Sqft</a:t>
                      </a:r>
                    </a:p>
                  </a:txBody>
                  <a:tcPr marL="5941" marR="5941" marT="59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700" b="1" i="0" u="none" strike="noStrike">
                          <a:solidFill>
                            <a:srgbClr val="000000"/>
                          </a:solidFill>
                          <a:effectLst/>
                          <a:highlight>
                            <a:srgbClr val="C6E0B4"/>
                          </a:highlight>
                          <a:latin typeface="Calibri" panose="020F0502020204030204" pitchFamily="34" charset="0"/>
                        </a:rPr>
                        <a:t>74,626</a:t>
                      </a:r>
                    </a:p>
                  </a:txBody>
                  <a:tcPr marL="5941" marR="5941" marT="59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700" b="1" i="0" u="none" strike="noStrike">
                          <a:solidFill>
                            <a:srgbClr val="000000"/>
                          </a:solidFill>
                          <a:effectLst/>
                          <a:highlight>
                            <a:srgbClr val="C6E0B4"/>
                          </a:highlight>
                          <a:latin typeface="Calibri" panose="020F0502020204030204" pitchFamily="34" charset="0"/>
                        </a:rPr>
                        <a:t>Sqft assigned per FTE</a:t>
                      </a:r>
                    </a:p>
                  </a:txBody>
                  <a:tcPr marL="5941" marR="5941" marT="59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700" b="1" i="0" u="none" strike="noStrike">
                          <a:solidFill>
                            <a:srgbClr val="000000"/>
                          </a:solidFill>
                          <a:effectLst/>
                          <a:highlight>
                            <a:srgbClr val="C6E0B4"/>
                          </a:highlight>
                          <a:latin typeface="Calibri" panose="020F0502020204030204" pitchFamily="34" charset="0"/>
                        </a:rPr>
                        <a:t>37,313</a:t>
                      </a:r>
                    </a:p>
                  </a:txBody>
                  <a:tcPr marL="5941" marR="5941" marT="5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3040690125"/>
                  </a:ext>
                </a:extLst>
              </a:tr>
              <a:tr h="165247">
                <a:tc>
                  <a:txBody>
                    <a:bodyPr/>
                    <a:lstStyle/>
                    <a:p>
                      <a:pPr algn="l" fontAlgn="b"/>
                      <a:r>
                        <a:rPr lang="en-US" sz="700" b="0" i="0" u="none" strike="noStrike">
                          <a:solidFill>
                            <a:srgbClr val="000000"/>
                          </a:solidFill>
                          <a:effectLst/>
                          <a:highlight>
                            <a:srgbClr val="9BC2E6"/>
                          </a:highlight>
                          <a:latin typeface="Calibri" panose="020F0502020204030204" pitchFamily="34" charset="0"/>
                        </a:rPr>
                        <a:t>Central Jail &amp; Tower</a:t>
                      </a:r>
                    </a:p>
                  </a:txBody>
                  <a:tcPr marL="5941" marR="5941" marT="59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700" b="0" i="0" u="none" strike="noStrike">
                          <a:solidFill>
                            <a:srgbClr val="000000"/>
                          </a:solidFill>
                          <a:effectLst/>
                          <a:highlight>
                            <a:srgbClr val="9BC2E6"/>
                          </a:highlight>
                          <a:latin typeface="Calibri" panose="020F0502020204030204" pitchFamily="34" charset="0"/>
                        </a:rPr>
                        <a:t>223,745</a:t>
                      </a:r>
                    </a:p>
                  </a:txBody>
                  <a:tcPr marL="5941" marR="5941" marT="59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700" b="0" i="0" u="none" strike="noStrike">
                          <a:solidFill>
                            <a:srgbClr val="000000"/>
                          </a:solidFill>
                          <a:effectLst/>
                          <a:highlight>
                            <a:srgbClr val="9BC2E6"/>
                          </a:highlight>
                          <a:latin typeface="Calibri" panose="020F0502020204030204" pitchFamily="34" charset="0"/>
                        </a:rPr>
                        <a:t> </a:t>
                      </a:r>
                    </a:p>
                  </a:txBody>
                  <a:tcPr marL="5941" marR="5941" marT="59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US" sz="700" b="1" i="0" u="none" strike="noStrike">
                          <a:solidFill>
                            <a:srgbClr val="000000"/>
                          </a:solidFill>
                          <a:effectLst/>
                          <a:highlight>
                            <a:srgbClr val="9BC2E6"/>
                          </a:highlight>
                          <a:latin typeface="Calibri" panose="020F0502020204030204" pitchFamily="34" charset="0"/>
                        </a:rPr>
                        <a:t>10</a:t>
                      </a:r>
                    </a:p>
                  </a:txBody>
                  <a:tcPr marL="5941" marR="5941" marT="5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3997102306"/>
                  </a:ext>
                </a:extLst>
              </a:tr>
              <a:tr h="165247">
                <a:tc>
                  <a:txBody>
                    <a:bodyPr/>
                    <a:lstStyle/>
                    <a:p>
                      <a:pPr algn="r" fontAlgn="b"/>
                      <a:r>
                        <a:rPr lang="en-US" sz="700" b="1" i="0" u="none" strike="noStrike">
                          <a:solidFill>
                            <a:srgbClr val="000000"/>
                          </a:solidFill>
                          <a:effectLst/>
                          <a:highlight>
                            <a:srgbClr val="C6E0B4"/>
                          </a:highlight>
                          <a:latin typeface="Calibri" panose="020F0502020204030204" pitchFamily="34" charset="0"/>
                        </a:rPr>
                        <a:t>Total Sqft</a:t>
                      </a:r>
                    </a:p>
                  </a:txBody>
                  <a:tcPr marL="5941" marR="5941" marT="59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700" b="1" i="0" u="none" strike="noStrike">
                          <a:solidFill>
                            <a:srgbClr val="000000"/>
                          </a:solidFill>
                          <a:effectLst/>
                          <a:highlight>
                            <a:srgbClr val="C6E0B4"/>
                          </a:highlight>
                          <a:latin typeface="Calibri" panose="020F0502020204030204" pitchFamily="34" charset="0"/>
                        </a:rPr>
                        <a:t>223,745</a:t>
                      </a:r>
                    </a:p>
                  </a:txBody>
                  <a:tcPr marL="5941" marR="5941" marT="59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700" b="1" i="0" u="none" strike="noStrike">
                          <a:solidFill>
                            <a:srgbClr val="000000"/>
                          </a:solidFill>
                          <a:effectLst/>
                          <a:highlight>
                            <a:srgbClr val="C6E0B4"/>
                          </a:highlight>
                          <a:latin typeface="Calibri" panose="020F0502020204030204" pitchFamily="34" charset="0"/>
                        </a:rPr>
                        <a:t>Sqft assigned per FTE</a:t>
                      </a:r>
                    </a:p>
                  </a:txBody>
                  <a:tcPr marL="5941" marR="5941" marT="59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700" b="1" i="0" u="none" strike="noStrike">
                          <a:solidFill>
                            <a:srgbClr val="000000"/>
                          </a:solidFill>
                          <a:effectLst/>
                          <a:highlight>
                            <a:srgbClr val="C6E0B4"/>
                          </a:highlight>
                          <a:latin typeface="Calibri" panose="020F0502020204030204" pitchFamily="34" charset="0"/>
                        </a:rPr>
                        <a:t>44,746</a:t>
                      </a:r>
                    </a:p>
                  </a:txBody>
                  <a:tcPr marL="5941" marR="5941" marT="5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242750182"/>
                  </a:ext>
                </a:extLst>
              </a:tr>
              <a:tr h="310034">
                <a:tc>
                  <a:txBody>
                    <a:bodyPr/>
                    <a:lstStyle/>
                    <a:p>
                      <a:pPr algn="l" fontAlgn="b"/>
                      <a:r>
                        <a:rPr lang="en-US" sz="700" b="0" i="0" u="none" strike="noStrike">
                          <a:solidFill>
                            <a:srgbClr val="000000"/>
                          </a:solidFill>
                          <a:effectLst/>
                          <a:highlight>
                            <a:srgbClr val="DDEBF7"/>
                          </a:highlight>
                          <a:latin typeface="Calibri" panose="020F0502020204030204" pitchFamily="34" charset="0"/>
                        </a:rPr>
                        <a:t>North Jail &amp; Visitation/Kitchen/Laundry</a:t>
                      </a:r>
                    </a:p>
                  </a:txBody>
                  <a:tcPr marL="5941" marR="5941" marT="59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700" b="0" i="0" u="none" strike="noStrike">
                          <a:solidFill>
                            <a:srgbClr val="000000"/>
                          </a:solidFill>
                          <a:effectLst/>
                          <a:highlight>
                            <a:srgbClr val="DDEBF7"/>
                          </a:highlight>
                          <a:latin typeface="Calibri" panose="020F0502020204030204" pitchFamily="34" charset="0"/>
                        </a:rPr>
                        <a:t>51,757</a:t>
                      </a:r>
                    </a:p>
                  </a:txBody>
                  <a:tcPr marL="5941" marR="5941" marT="59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700" b="0" i="0" u="none" strike="noStrike">
                          <a:solidFill>
                            <a:srgbClr val="000000"/>
                          </a:solidFill>
                          <a:effectLst/>
                          <a:highlight>
                            <a:srgbClr val="DDEBF7"/>
                          </a:highlight>
                          <a:latin typeface="Calibri" panose="020F0502020204030204" pitchFamily="34" charset="0"/>
                        </a:rPr>
                        <a:t> </a:t>
                      </a:r>
                    </a:p>
                  </a:txBody>
                  <a:tcPr marL="5941" marR="5941" marT="59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700" b="1" i="0" u="none" strike="noStrike">
                          <a:solidFill>
                            <a:srgbClr val="000000"/>
                          </a:solidFill>
                          <a:effectLst/>
                          <a:highlight>
                            <a:srgbClr val="DDEBF7"/>
                          </a:highlight>
                          <a:latin typeface="Calibri" panose="020F0502020204030204" pitchFamily="34" charset="0"/>
                        </a:rPr>
                        <a:t>2</a:t>
                      </a:r>
                    </a:p>
                  </a:txBody>
                  <a:tcPr marL="5941" marR="5941" marT="5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166591231"/>
                  </a:ext>
                </a:extLst>
              </a:tr>
              <a:tr h="165247">
                <a:tc>
                  <a:txBody>
                    <a:bodyPr/>
                    <a:lstStyle/>
                    <a:p>
                      <a:pPr algn="r" fontAlgn="b"/>
                      <a:r>
                        <a:rPr lang="en-US" sz="700" b="1" i="0" u="none" strike="noStrike">
                          <a:solidFill>
                            <a:srgbClr val="000000"/>
                          </a:solidFill>
                          <a:effectLst/>
                          <a:highlight>
                            <a:srgbClr val="C6E0B4"/>
                          </a:highlight>
                          <a:latin typeface="Calibri" panose="020F0502020204030204" pitchFamily="34" charset="0"/>
                        </a:rPr>
                        <a:t>Total Sqft</a:t>
                      </a:r>
                    </a:p>
                  </a:txBody>
                  <a:tcPr marL="5941" marR="5941" marT="59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700" b="1" i="0" u="none" strike="noStrike">
                          <a:solidFill>
                            <a:srgbClr val="000000"/>
                          </a:solidFill>
                          <a:effectLst/>
                          <a:highlight>
                            <a:srgbClr val="C6E0B4"/>
                          </a:highlight>
                          <a:latin typeface="Calibri" panose="020F0502020204030204" pitchFamily="34" charset="0"/>
                        </a:rPr>
                        <a:t>51,757</a:t>
                      </a:r>
                    </a:p>
                  </a:txBody>
                  <a:tcPr marL="5941" marR="5941" marT="59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700" b="1" i="0" u="none" strike="noStrike">
                          <a:solidFill>
                            <a:srgbClr val="000000"/>
                          </a:solidFill>
                          <a:effectLst/>
                          <a:highlight>
                            <a:srgbClr val="C6E0B4"/>
                          </a:highlight>
                          <a:latin typeface="Calibri" panose="020F0502020204030204" pitchFamily="34" charset="0"/>
                        </a:rPr>
                        <a:t>Sqft assigned per FTE</a:t>
                      </a:r>
                    </a:p>
                  </a:txBody>
                  <a:tcPr marL="5941" marR="5941" marT="59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700" b="1" i="0" u="none" strike="noStrike">
                          <a:solidFill>
                            <a:srgbClr val="000000"/>
                          </a:solidFill>
                          <a:effectLst/>
                          <a:highlight>
                            <a:srgbClr val="C6E0B4"/>
                          </a:highlight>
                          <a:latin typeface="Calibri" panose="020F0502020204030204" pitchFamily="34" charset="0"/>
                        </a:rPr>
                        <a:t>25,879</a:t>
                      </a:r>
                    </a:p>
                  </a:txBody>
                  <a:tcPr marL="5941" marR="5941" marT="5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740663028"/>
                  </a:ext>
                </a:extLst>
              </a:tr>
              <a:tr h="165247">
                <a:tc>
                  <a:txBody>
                    <a:bodyPr/>
                    <a:lstStyle/>
                    <a:p>
                      <a:pPr algn="l" fontAlgn="b"/>
                      <a:r>
                        <a:rPr lang="en-US" sz="700" b="0" i="0" u="none" strike="noStrike">
                          <a:solidFill>
                            <a:srgbClr val="000000"/>
                          </a:solidFill>
                          <a:effectLst/>
                          <a:highlight>
                            <a:srgbClr val="9BC2E6"/>
                          </a:highlight>
                          <a:latin typeface="Calibri" panose="020F0502020204030204" pitchFamily="34" charset="0"/>
                        </a:rPr>
                        <a:t>Courthouse</a:t>
                      </a:r>
                    </a:p>
                  </a:txBody>
                  <a:tcPr marL="5941" marR="5941" marT="59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700" b="0" i="0" u="none" strike="noStrike">
                          <a:solidFill>
                            <a:srgbClr val="000000"/>
                          </a:solidFill>
                          <a:effectLst/>
                          <a:highlight>
                            <a:srgbClr val="9BC2E6"/>
                          </a:highlight>
                          <a:latin typeface="Calibri" panose="020F0502020204030204" pitchFamily="34" charset="0"/>
                        </a:rPr>
                        <a:t>67,632</a:t>
                      </a:r>
                    </a:p>
                  </a:txBody>
                  <a:tcPr marL="5941" marR="5941" marT="59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700" b="0" i="0" u="none" strike="noStrike">
                          <a:solidFill>
                            <a:srgbClr val="000000"/>
                          </a:solidFill>
                          <a:effectLst/>
                          <a:highlight>
                            <a:srgbClr val="9BC2E6"/>
                          </a:highlight>
                          <a:latin typeface="Calibri" panose="020F0502020204030204" pitchFamily="34" charset="0"/>
                        </a:rPr>
                        <a:t> </a:t>
                      </a:r>
                    </a:p>
                  </a:txBody>
                  <a:tcPr marL="5941" marR="5941" marT="59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US" sz="700" b="1" i="0" u="none" strike="noStrike">
                          <a:solidFill>
                            <a:srgbClr val="000000"/>
                          </a:solidFill>
                          <a:effectLst/>
                          <a:highlight>
                            <a:srgbClr val="9BC2E6"/>
                          </a:highlight>
                          <a:latin typeface="Calibri" panose="020F0502020204030204" pitchFamily="34" charset="0"/>
                        </a:rPr>
                        <a:t>1</a:t>
                      </a:r>
                    </a:p>
                  </a:txBody>
                  <a:tcPr marL="5941" marR="5941" marT="5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3471067432"/>
                  </a:ext>
                </a:extLst>
              </a:tr>
              <a:tr h="165247">
                <a:tc>
                  <a:txBody>
                    <a:bodyPr/>
                    <a:lstStyle/>
                    <a:p>
                      <a:pPr algn="r" fontAlgn="b"/>
                      <a:r>
                        <a:rPr lang="en-US" sz="700" b="1" i="0" u="none" strike="noStrike">
                          <a:solidFill>
                            <a:srgbClr val="000000"/>
                          </a:solidFill>
                          <a:effectLst/>
                          <a:highlight>
                            <a:srgbClr val="C6E0B4"/>
                          </a:highlight>
                          <a:latin typeface="Calibri" panose="020F0502020204030204" pitchFamily="34" charset="0"/>
                        </a:rPr>
                        <a:t>Total Sqft</a:t>
                      </a:r>
                    </a:p>
                  </a:txBody>
                  <a:tcPr marL="5941" marR="5941" marT="59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700" b="1" i="0" u="none" strike="noStrike">
                          <a:solidFill>
                            <a:srgbClr val="000000"/>
                          </a:solidFill>
                          <a:effectLst/>
                          <a:highlight>
                            <a:srgbClr val="C6E0B4"/>
                          </a:highlight>
                          <a:latin typeface="Calibri" panose="020F0502020204030204" pitchFamily="34" charset="0"/>
                        </a:rPr>
                        <a:t>67,632</a:t>
                      </a:r>
                    </a:p>
                  </a:txBody>
                  <a:tcPr marL="5941" marR="5941" marT="59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700" b="1" i="0" u="none" strike="noStrike">
                          <a:solidFill>
                            <a:srgbClr val="000000"/>
                          </a:solidFill>
                          <a:effectLst/>
                          <a:highlight>
                            <a:srgbClr val="C6E0B4"/>
                          </a:highlight>
                          <a:latin typeface="Calibri" panose="020F0502020204030204" pitchFamily="34" charset="0"/>
                        </a:rPr>
                        <a:t>Sqft assigned per FTE</a:t>
                      </a:r>
                    </a:p>
                  </a:txBody>
                  <a:tcPr marL="5941" marR="5941" marT="59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700" b="1" i="0" u="none" strike="noStrike">
                          <a:solidFill>
                            <a:srgbClr val="FF0000"/>
                          </a:solidFill>
                          <a:effectLst/>
                          <a:highlight>
                            <a:srgbClr val="C6E0B4"/>
                          </a:highlight>
                          <a:latin typeface="Calibri" panose="020F0502020204030204" pitchFamily="34" charset="0"/>
                        </a:rPr>
                        <a:t>67,632</a:t>
                      </a:r>
                    </a:p>
                  </a:txBody>
                  <a:tcPr marL="5941" marR="5941" marT="5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2924103003"/>
                  </a:ext>
                </a:extLst>
              </a:tr>
              <a:tr h="165247">
                <a:tc>
                  <a:txBody>
                    <a:bodyPr/>
                    <a:lstStyle/>
                    <a:p>
                      <a:pPr algn="l" fontAlgn="b"/>
                      <a:r>
                        <a:rPr lang="en-US" sz="700" b="0" i="0" u="none" strike="noStrike">
                          <a:solidFill>
                            <a:srgbClr val="000000"/>
                          </a:solidFill>
                          <a:effectLst/>
                          <a:highlight>
                            <a:srgbClr val="DDEBF7"/>
                          </a:highlight>
                          <a:latin typeface="Calibri" panose="020F0502020204030204" pitchFamily="34" charset="0"/>
                        </a:rPr>
                        <a:t>Animal Shelter</a:t>
                      </a:r>
                    </a:p>
                  </a:txBody>
                  <a:tcPr marL="5941" marR="5941" marT="59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700" b="0" i="0" u="none" strike="noStrike">
                          <a:solidFill>
                            <a:srgbClr val="000000"/>
                          </a:solidFill>
                          <a:effectLst/>
                          <a:highlight>
                            <a:srgbClr val="DDEBF7"/>
                          </a:highlight>
                          <a:latin typeface="Calibri" panose="020F0502020204030204" pitchFamily="34" charset="0"/>
                        </a:rPr>
                        <a:t>11,300</a:t>
                      </a:r>
                    </a:p>
                  </a:txBody>
                  <a:tcPr marL="5941" marR="5941" marT="59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700" b="0" i="0" u="none" strike="noStrike">
                          <a:solidFill>
                            <a:srgbClr val="000000"/>
                          </a:solidFill>
                          <a:effectLst/>
                          <a:highlight>
                            <a:srgbClr val="DDEBF7"/>
                          </a:highlight>
                          <a:latin typeface="Calibri" panose="020F0502020204030204" pitchFamily="34" charset="0"/>
                        </a:rPr>
                        <a:t> </a:t>
                      </a:r>
                    </a:p>
                  </a:txBody>
                  <a:tcPr marL="5941" marR="5941" marT="59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DEBF7"/>
                    </a:solidFill>
                  </a:tcPr>
                </a:tc>
                <a:tc rowSpan="5">
                  <a:txBody>
                    <a:bodyPr/>
                    <a:lstStyle/>
                    <a:p>
                      <a:pPr algn="ctr" fontAlgn="ctr"/>
                      <a:r>
                        <a:rPr lang="en-US" sz="700" b="1" i="0" u="none" strike="noStrike">
                          <a:solidFill>
                            <a:srgbClr val="000000"/>
                          </a:solidFill>
                          <a:effectLst/>
                          <a:highlight>
                            <a:srgbClr val="DDEBF7"/>
                          </a:highlight>
                          <a:latin typeface="Calibri" panose="020F0502020204030204" pitchFamily="34" charset="0"/>
                        </a:rPr>
                        <a:t>1</a:t>
                      </a:r>
                    </a:p>
                  </a:txBody>
                  <a:tcPr marL="5941" marR="5941" marT="5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170955096"/>
                  </a:ext>
                </a:extLst>
              </a:tr>
              <a:tr h="165247">
                <a:tc>
                  <a:txBody>
                    <a:bodyPr/>
                    <a:lstStyle/>
                    <a:p>
                      <a:pPr algn="l" fontAlgn="b"/>
                      <a:r>
                        <a:rPr lang="en-US" sz="700" b="0" i="0" u="none" strike="noStrike">
                          <a:solidFill>
                            <a:srgbClr val="000000"/>
                          </a:solidFill>
                          <a:effectLst/>
                          <a:highlight>
                            <a:srgbClr val="DDEBF7"/>
                          </a:highlight>
                          <a:latin typeface="Calibri" panose="020F0502020204030204" pitchFamily="34" charset="0"/>
                        </a:rPr>
                        <a:t>S.O. Admin</a:t>
                      </a:r>
                    </a:p>
                  </a:txBody>
                  <a:tcPr marL="5941" marR="5941" marT="59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700" b="0" i="0" u="none" strike="noStrike">
                          <a:solidFill>
                            <a:srgbClr val="000000"/>
                          </a:solidFill>
                          <a:effectLst/>
                          <a:highlight>
                            <a:srgbClr val="DDEBF7"/>
                          </a:highlight>
                          <a:latin typeface="Calibri" panose="020F0502020204030204" pitchFamily="34" charset="0"/>
                        </a:rPr>
                        <a:t>18,616</a:t>
                      </a:r>
                    </a:p>
                  </a:txBody>
                  <a:tcPr marL="5941" marR="5941" marT="59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700" b="0" i="0" u="none" strike="noStrike">
                          <a:solidFill>
                            <a:srgbClr val="000000"/>
                          </a:solidFill>
                          <a:effectLst/>
                          <a:highlight>
                            <a:srgbClr val="DDEBF7"/>
                          </a:highlight>
                          <a:latin typeface="Calibri" panose="020F0502020204030204" pitchFamily="34" charset="0"/>
                        </a:rPr>
                        <a:t> </a:t>
                      </a:r>
                    </a:p>
                  </a:txBody>
                  <a:tcPr marL="5941" marR="5941" marT="59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vMerge="1">
                  <a:txBody>
                    <a:bodyPr/>
                    <a:lstStyle/>
                    <a:p>
                      <a:endParaRPr lang="en-US"/>
                    </a:p>
                  </a:txBody>
                  <a:tcPr/>
                </a:tc>
                <a:extLst>
                  <a:ext uri="{0D108BD9-81ED-4DB2-BD59-A6C34878D82A}">
                    <a16:rowId xmlns:a16="http://schemas.microsoft.com/office/drawing/2014/main" val="1583993654"/>
                  </a:ext>
                </a:extLst>
              </a:tr>
              <a:tr h="165247">
                <a:tc>
                  <a:txBody>
                    <a:bodyPr/>
                    <a:lstStyle/>
                    <a:p>
                      <a:pPr algn="l" fontAlgn="b"/>
                      <a:r>
                        <a:rPr lang="en-US" sz="700" b="0" i="0" u="none" strike="noStrike">
                          <a:solidFill>
                            <a:srgbClr val="000000"/>
                          </a:solidFill>
                          <a:effectLst/>
                          <a:highlight>
                            <a:srgbClr val="DDEBF7"/>
                          </a:highlight>
                          <a:latin typeface="Calibri" panose="020F0502020204030204" pitchFamily="34" charset="0"/>
                        </a:rPr>
                        <a:t>CSCD</a:t>
                      </a:r>
                    </a:p>
                  </a:txBody>
                  <a:tcPr marL="5941" marR="5941" marT="59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700" b="0" i="0" u="none" strike="noStrike">
                          <a:solidFill>
                            <a:srgbClr val="000000"/>
                          </a:solidFill>
                          <a:effectLst/>
                          <a:highlight>
                            <a:srgbClr val="DDEBF7"/>
                          </a:highlight>
                          <a:latin typeface="Calibri" panose="020F0502020204030204" pitchFamily="34" charset="0"/>
                        </a:rPr>
                        <a:t>12,100</a:t>
                      </a:r>
                    </a:p>
                  </a:txBody>
                  <a:tcPr marL="5941" marR="5941" marT="59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700" b="0" i="0" u="none" strike="noStrike">
                          <a:solidFill>
                            <a:srgbClr val="000000"/>
                          </a:solidFill>
                          <a:effectLst/>
                          <a:highlight>
                            <a:srgbClr val="DDEBF7"/>
                          </a:highlight>
                          <a:latin typeface="Calibri" panose="020F0502020204030204" pitchFamily="34" charset="0"/>
                        </a:rPr>
                        <a:t> </a:t>
                      </a:r>
                    </a:p>
                  </a:txBody>
                  <a:tcPr marL="5941" marR="5941" marT="59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vMerge="1">
                  <a:txBody>
                    <a:bodyPr/>
                    <a:lstStyle/>
                    <a:p>
                      <a:endParaRPr lang="en-US"/>
                    </a:p>
                  </a:txBody>
                  <a:tcPr/>
                </a:tc>
                <a:extLst>
                  <a:ext uri="{0D108BD9-81ED-4DB2-BD59-A6C34878D82A}">
                    <a16:rowId xmlns:a16="http://schemas.microsoft.com/office/drawing/2014/main" val="442976386"/>
                  </a:ext>
                </a:extLst>
              </a:tr>
              <a:tr h="165247">
                <a:tc>
                  <a:txBody>
                    <a:bodyPr/>
                    <a:lstStyle/>
                    <a:p>
                      <a:pPr algn="l" fontAlgn="b"/>
                      <a:r>
                        <a:rPr lang="en-US" sz="700" b="0" i="0" u="none" strike="noStrike">
                          <a:solidFill>
                            <a:srgbClr val="000000"/>
                          </a:solidFill>
                          <a:effectLst/>
                          <a:highlight>
                            <a:srgbClr val="DDEBF7"/>
                          </a:highlight>
                          <a:latin typeface="Calibri" panose="020F0502020204030204" pitchFamily="34" charset="0"/>
                        </a:rPr>
                        <a:t>Elections</a:t>
                      </a:r>
                    </a:p>
                  </a:txBody>
                  <a:tcPr marL="5941" marR="5941" marT="59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700" b="0" i="0" u="none" strike="noStrike">
                          <a:solidFill>
                            <a:srgbClr val="000000"/>
                          </a:solidFill>
                          <a:effectLst/>
                          <a:highlight>
                            <a:srgbClr val="DDEBF7"/>
                          </a:highlight>
                          <a:latin typeface="Calibri" panose="020F0502020204030204" pitchFamily="34" charset="0"/>
                        </a:rPr>
                        <a:t>9,019</a:t>
                      </a:r>
                    </a:p>
                  </a:txBody>
                  <a:tcPr marL="5941" marR="5941" marT="59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700" b="0" i="0" u="none" strike="noStrike">
                          <a:solidFill>
                            <a:srgbClr val="000000"/>
                          </a:solidFill>
                          <a:effectLst/>
                          <a:highlight>
                            <a:srgbClr val="DDEBF7"/>
                          </a:highlight>
                          <a:latin typeface="Calibri" panose="020F0502020204030204" pitchFamily="34" charset="0"/>
                        </a:rPr>
                        <a:t> </a:t>
                      </a:r>
                    </a:p>
                  </a:txBody>
                  <a:tcPr marL="5941" marR="5941" marT="59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vMerge="1">
                  <a:txBody>
                    <a:bodyPr/>
                    <a:lstStyle/>
                    <a:p>
                      <a:endParaRPr lang="en-US"/>
                    </a:p>
                  </a:txBody>
                  <a:tcPr/>
                </a:tc>
                <a:extLst>
                  <a:ext uri="{0D108BD9-81ED-4DB2-BD59-A6C34878D82A}">
                    <a16:rowId xmlns:a16="http://schemas.microsoft.com/office/drawing/2014/main" val="859215664"/>
                  </a:ext>
                </a:extLst>
              </a:tr>
              <a:tr h="165247">
                <a:tc>
                  <a:txBody>
                    <a:bodyPr/>
                    <a:lstStyle/>
                    <a:p>
                      <a:pPr algn="l" fontAlgn="b"/>
                      <a:r>
                        <a:rPr lang="en-US" sz="700" b="0" i="0" u="none" strike="noStrike">
                          <a:solidFill>
                            <a:srgbClr val="000000"/>
                          </a:solidFill>
                          <a:effectLst/>
                          <a:highlight>
                            <a:srgbClr val="DDEBF7"/>
                          </a:highlight>
                          <a:latin typeface="Calibri" panose="020F0502020204030204" pitchFamily="34" charset="0"/>
                        </a:rPr>
                        <a:t>Evidence</a:t>
                      </a:r>
                    </a:p>
                  </a:txBody>
                  <a:tcPr marL="5941" marR="5941" marT="59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700" b="0" i="0" u="none" strike="noStrike">
                          <a:solidFill>
                            <a:srgbClr val="000000"/>
                          </a:solidFill>
                          <a:effectLst/>
                          <a:highlight>
                            <a:srgbClr val="DDEBF7"/>
                          </a:highlight>
                          <a:latin typeface="Calibri" panose="020F0502020204030204" pitchFamily="34" charset="0"/>
                        </a:rPr>
                        <a:t>7,721</a:t>
                      </a:r>
                    </a:p>
                  </a:txBody>
                  <a:tcPr marL="5941" marR="5941" marT="59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700" b="0" i="0" u="none" strike="noStrike">
                          <a:solidFill>
                            <a:srgbClr val="000000"/>
                          </a:solidFill>
                          <a:effectLst/>
                          <a:highlight>
                            <a:srgbClr val="DDEBF7"/>
                          </a:highlight>
                          <a:latin typeface="Calibri" panose="020F0502020204030204" pitchFamily="34" charset="0"/>
                        </a:rPr>
                        <a:t> </a:t>
                      </a:r>
                    </a:p>
                  </a:txBody>
                  <a:tcPr marL="5941" marR="5941" marT="59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c vMerge="1">
                  <a:txBody>
                    <a:bodyPr/>
                    <a:lstStyle/>
                    <a:p>
                      <a:endParaRPr lang="en-US"/>
                    </a:p>
                  </a:txBody>
                  <a:tcPr/>
                </a:tc>
                <a:extLst>
                  <a:ext uri="{0D108BD9-81ED-4DB2-BD59-A6C34878D82A}">
                    <a16:rowId xmlns:a16="http://schemas.microsoft.com/office/drawing/2014/main" val="131337993"/>
                  </a:ext>
                </a:extLst>
              </a:tr>
              <a:tr h="165247">
                <a:tc>
                  <a:txBody>
                    <a:bodyPr/>
                    <a:lstStyle/>
                    <a:p>
                      <a:pPr algn="r" fontAlgn="b"/>
                      <a:r>
                        <a:rPr lang="en-US" sz="700" b="1" i="0" u="none" strike="noStrike">
                          <a:solidFill>
                            <a:srgbClr val="000000"/>
                          </a:solidFill>
                          <a:effectLst/>
                          <a:highlight>
                            <a:srgbClr val="C6E0B4"/>
                          </a:highlight>
                          <a:latin typeface="Calibri" panose="020F0502020204030204" pitchFamily="34" charset="0"/>
                        </a:rPr>
                        <a:t>Total Sqft</a:t>
                      </a:r>
                    </a:p>
                  </a:txBody>
                  <a:tcPr marL="5941" marR="5941" marT="59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700" b="1" i="0" u="none" strike="noStrike">
                          <a:solidFill>
                            <a:srgbClr val="000000"/>
                          </a:solidFill>
                          <a:effectLst/>
                          <a:highlight>
                            <a:srgbClr val="C6E0B4"/>
                          </a:highlight>
                          <a:latin typeface="Calibri" panose="020F0502020204030204" pitchFamily="34" charset="0"/>
                        </a:rPr>
                        <a:t>58,756</a:t>
                      </a:r>
                    </a:p>
                  </a:txBody>
                  <a:tcPr marL="5941" marR="5941" marT="59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700" b="1" i="0" u="none" strike="noStrike">
                          <a:solidFill>
                            <a:srgbClr val="000000"/>
                          </a:solidFill>
                          <a:effectLst/>
                          <a:highlight>
                            <a:srgbClr val="C6E0B4"/>
                          </a:highlight>
                          <a:latin typeface="Calibri" panose="020F0502020204030204" pitchFamily="34" charset="0"/>
                        </a:rPr>
                        <a:t>Sqft assigned per FTE</a:t>
                      </a:r>
                    </a:p>
                  </a:txBody>
                  <a:tcPr marL="5941" marR="5941" marT="59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700" b="1" i="0" u="none" strike="noStrike">
                          <a:solidFill>
                            <a:srgbClr val="FF0000"/>
                          </a:solidFill>
                          <a:effectLst/>
                          <a:highlight>
                            <a:srgbClr val="C6E0B4"/>
                          </a:highlight>
                          <a:latin typeface="Calibri" panose="020F0502020204030204" pitchFamily="34" charset="0"/>
                        </a:rPr>
                        <a:t>58,756</a:t>
                      </a:r>
                    </a:p>
                  </a:txBody>
                  <a:tcPr marL="5941" marR="5941" marT="5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700479914"/>
                  </a:ext>
                </a:extLst>
              </a:tr>
              <a:tr h="165247">
                <a:tc>
                  <a:txBody>
                    <a:bodyPr/>
                    <a:lstStyle/>
                    <a:p>
                      <a:pPr algn="l" fontAlgn="b"/>
                      <a:r>
                        <a:rPr lang="en-US" sz="700" b="0" i="0" u="none" strike="noStrike">
                          <a:solidFill>
                            <a:srgbClr val="000000"/>
                          </a:solidFill>
                          <a:effectLst/>
                          <a:highlight>
                            <a:srgbClr val="9BC2E6"/>
                          </a:highlight>
                          <a:latin typeface="Calibri" panose="020F0502020204030204" pitchFamily="34" charset="0"/>
                        </a:rPr>
                        <a:t>Facility Services</a:t>
                      </a:r>
                    </a:p>
                  </a:txBody>
                  <a:tcPr marL="5941" marR="5941" marT="59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700" b="0" i="0" u="none" strike="noStrike">
                          <a:solidFill>
                            <a:srgbClr val="000000"/>
                          </a:solidFill>
                          <a:effectLst/>
                          <a:highlight>
                            <a:srgbClr val="9BC2E6"/>
                          </a:highlight>
                          <a:latin typeface="Calibri" panose="020F0502020204030204" pitchFamily="34" charset="0"/>
                        </a:rPr>
                        <a:t>2,136</a:t>
                      </a:r>
                    </a:p>
                  </a:txBody>
                  <a:tcPr marL="5941" marR="5941" marT="59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700" b="0" i="0" u="none" strike="noStrike">
                          <a:solidFill>
                            <a:srgbClr val="000000"/>
                          </a:solidFill>
                          <a:effectLst/>
                          <a:highlight>
                            <a:srgbClr val="9BC2E6"/>
                          </a:highlight>
                          <a:latin typeface="Calibri" panose="020F0502020204030204" pitchFamily="34" charset="0"/>
                        </a:rPr>
                        <a:t> </a:t>
                      </a:r>
                    </a:p>
                  </a:txBody>
                  <a:tcPr marL="5941" marR="5941" marT="59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C2E6"/>
                    </a:solidFill>
                  </a:tcPr>
                </a:tc>
                <a:tc rowSpan="2">
                  <a:txBody>
                    <a:bodyPr/>
                    <a:lstStyle/>
                    <a:p>
                      <a:pPr algn="ctr" fontAlgn="ctr"/>
                      <a:r>
                        <a:rPr lang="en-US" sz="700" b="1" i="0" u="none" strike="noStrike">
                          <a:solidFill>
                            <a:srgbClr val="000000"/>
                          </a:solidFill>
                          <a:effectLst/>
                          <a:highlight>
                            <a:srgbClr val="9BC2E6"/>
                          </a:highlight>
                          <a:latin typeface="Calibri" panose="020F0502020204030204" pitchFamily="34" charset="0"/>
                        </a:rPr>
                        <a:t>2</a:t>
                      </a:r>
                    </a:p>
                  </a:txBody>
                  <a:tcPr marL="5941" marR="5941" marT="5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3200096639"/>
                  </a:ext>
                </a:extLst>
              </a:tr>
              <a:tr h="165247">
                <a:tc>
                  <a:txBody>
                    <a:bodyPr/>
                    <a:lstStyle/>
                    <a:p>
                      <a:pPr algn="l" fontAlgn="b"/>
                      <a:r>
                        <a:rPr lang="en-US" sz="700" b="0" i="0" u="none" strike="noStrike">
                          <a:solidFill>
                            <a:srgbClr val="000000"/>
                          </a:solidFill>
                          <a:effectLst/>
                          <a:highlight>
                            <a:srgbClr val="9BC2E6"/>
                          </a:highlight>
                          <a:latin typeface="Calibri" panose="020F0502020204030204" pitchFamily="34" charset="0"/>
                        </a:rPr>
                        <a:t>Cotton Belt</a:t>
                      </a:r>
                    </a:p>
                  </a:txBody>
                  <a:tcPr marL="5941" marR="5941" marT="59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700" b="0" i="0" u="none" strike="noStrike">
                          <a:solidFill>
                            <a:srgbClr val="000000"/>
                          </a:solidFill>
                          <a:effectLst/>
                          <a:highlight>
                            <a:srgbClr val="9BC2E6"/>
                          </a:highlight>
                          <a:latin typeface="Calibri" panose="020F0502020204030204" pitchFamily="34" charset="0"/>
                        </a:rPr>
                        <a:t>128,608</a:t>
                      </a:r>
                    </a:p>
                  </a:txBody>
                  <a:tcPr marL="5941" marR="5941" marT="59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700" b="0" i="0" u="none" strike="noStrike">
                          <a:solidFill>
                            <a:srgbClr val="000000"/>
                          </a:solidFill>
                          <a:effectLst/>
                          <a:highlight>
                            <a:srgbClr val="9BC2E6"/>
                          </a:highlight>
                          <a:latin typeface="Calibri" panose="020F0502020204030204" pitchFamily="34" charset="0"/>
                        </a:rPr>
                        <a:t> </a:t>
                      </a:r>
                    </a:p>
                  </a:txBody>
                  <a:tcPr marL="5941" marR="5941" marT="59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BC2E6"/>
                    </a:solidFill>
                  </a:tcPr>
                </a:tc>
                <a:tc vMerge="1">
                  <a:txBody>
                    <a:bodyPr/>
                    <a:lstStyle/>
                    <a:p>
                      <a:endParaRPr lang="en-US"/>
                    </a:p>
                  </a:txBody>
                  <a:tcPr/>
                </a:tc>
                <a:extLst>
                  <a:ext uri="{0D108BD9-81ED-4DB2-BD59-A6C34878D82A}">
                    <a16:rowId xmlns:a16="http://schemas.microsoft.com/office/drawing/2014/main" val="983762373"/>
                  </a:ext>
                </a:extLst>
              </a:tr>
              <a:tr h="165247">
                <a:tc>
                  <a:txBody>
                    <a:bodyPr/>
                    <a:lstStyle/>
                    <a:p>
                      <a:pPr algn="r" fontAlgn="b"/>
                      <a:r>
                        <a:rPr lang="en-US" sz="700" b="1" i="0" u="none" strike="noStrike">
                          <a:solidFill>
                            <a:srgbClr val="000000"/>
                          </a:solidFill>
                          <a:effectLst/>
                          <a:highlight>
                            <a:srgbClr val="C6E0B4"/>
                          </a:highlight>
                          <a:latin typeface="Calibri" panose="020F0502020204030204" pitchFamily="34" charset="0"/>
                        </a:rPr>
                        <a:t>Total Sqft</a:t>
                      </a:r>
                    </a:p>
                  </a:txBody>
                  <a:tcPr marL="5941" marR="5941" marT="59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700" b="1" i="0" u="none" strike="noStrike">
                          <a:solidFill>
                            <a:srgbClr val="000000"/>
                          </a:solidFill>
                          <a:effectLst/>
                          <a:highlight>
                            <a:srgbClr val="C6E0B4"/>
                          </a:highlight>
                          <a:latin typeface="Calibri" panose="020F0502020204030204" pitchFamily="34" charset="0"/>
                        </a:rPr>
                        <a:t>130,744</a:t>
                      </a:r>
                    </a:p>
                  </a:txBody>
                  <a:tcPr marL="5941" marR="5941" marT="59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700" b="1" i="0" u="none" strike="noStrike">
                          <a:solidFill>
                            <a:srgbClr val="000000"/>
                          </a:solidFill>
                          <a:effectLst/>
                          <a:highlight>
                            <a:srgbClr val="C6E0B4"/>
                          </a:highlight>
                          <a:latin typeface="Calibri" panose="020F0502020204030204" pitchFamily="34" charset="0"/>
                        </a:rPr>
                        <a:t>Sqft assigned per FTE</a:t>
                      </a:r>
                    </a:p>
                  </a:txBody>
                  <a:tcPr marL="5941" marR="5941" marT="59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700" b="1" i="0" u="none" strike="noStrike">
                          <a:solidFill>
                            <a:srgbClr val="FF0000"/>
                          </a:solidFill>
                          <a:effectLst/>
                          <a:highlight>
                            <a:srgbClr val="C6E0B4"/>
                          </a:highlight>
                          <a:latin typeface="Calibri" panose="020F0502020204030204" pitchFamily="34" charset="0"/>
                        </a:rPr>
                        <a:t>130,744</a:t>
                      </a:r>
                    </a:p>
                  </a:txBody>
                  <a:tcPr marL="5941" marR="5941" marT="5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4151791232"/>
                  </a:ext>
                </a:extLst>
              </a:tr>
              <a:tr h="165247">
                <a:tc>
                  <a:txBody>
                    <a:bodyPr/>
                    <a:lstStyle/>
                    <a:p>
                      <a:pPr algn="l" fontAlgn="b"/>
                      <a:r>
                        <a:rPr lang="en-US" sz="700" b="0" i="0" u="none" strike="noStrike">
                          <a:solidFill>
                            <a:srgbClr val="000000"/>
                          </a:solidFill>
                          <a:effectLst/>
                          <a:highlight>
                            <a:srgbClr val="DDEBF7"/>
                          </a:highlight>
                          <a:latin typeface="Calibri" panose="020F0502020204030204" pitchFamily="34" charset="0"/>
                        </a:rPr>
                        <a:t>Pct.1 Constable</a:t>
                      </a:r>
                    </a:p>
                  </a:txBody>
                  <a:tcPr marL="5941" marR="5941" marT="59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700" b="0" i="0" u="none" strike="noStrike">
                          <a:solidFill>
                            <a:srgbClr val="000000"/>
                          </a:solidFill>
                          <a:effectLst/>
                          <a:highlight>
                            <a:srgbClr val="DDEBF7"/>
                          </a:highlight>
                          <a:latin typeface="Calibri" panose="020F0502020204030204" pitchFamily="34" charset="0"/>
                        </a:rPr>
                        <a:t>2,811</a:t>
                      </a:r>
                    </a:p>
                  </a:txBody>
                  <a:tcPr marL="5941" marR="5941" marT="59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700" b="0" i="0" u="none" strike="noStrike">
                          <a:solidFill>
                            <a:srgbClr val="000000"/>
                          </a:solidFill>
                          <a:effectLst/>
                          <a:highlight>
                            <a:srgbClr val="DDEBF7"/>
                          </a:highlight>
                          <a:latin typeface="Calibri" panose="020F0502020204030204" pitchFamily="34" charset="0"/>
                        </a:rPr>
                        <a:t> </a:t>
                      </a:r>
                    </a:p>
                  </a:txBody>
                  <a:tcPr marL="5941" marR="5941" marT="59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DEBF7"/>
                    </a:solidFill>
                  </a:tcPr>
                </a:tc>
                <a:tc rowSpan="6">
                  <a:txBody>
                    <a:bodyPr/>
                    <a:lstStyle/>
                    <a:p>
                      <a:pPr algn="ctr" fontAlgn="ctr"/>
                      <a:r>
                        <a:rPr lang="en-US" sz="700" b="1" i="0" u="none" strike="noStrike">
                          <a:solidFill>
                            <a:srgbClr val="000000"/>
                          </a:solidFill>
                          <a:effectLst/>
                          <a:highlight>
                            <a:srgbClr val="DDEBF7"/>
                          </a:highlight>
                          <a:latin typeface="Calibri" panose="020F0502020204030204" pitchFamily="34" charset="0"/>
                        </a:rPr>
                        <a:t>1</a:t>
                      </a:r>
                    </a:p>
                  </a:txBody>
                  <a:tcPr marL="5941" marR="5941" marT="5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DEBF7"/>
                    </a:solidFill>
                  </a:tcPr>
                </a:tc>
                <a:extLst>
                  <a:ext uri="{0D108BD9-81ED-4DB2-BD59-A6C34878D82A}">
                    <a16:rowId xmlns:a16="http://schemas.microsoft.com/office/drawing/2014/main" val="3281802207"/>
                  </a:ext>
                </a:extLst>
              </a:tr>
              <a:tr h="165247">
                <a:tc>
                  <a:txBody>
                    <a:bodyPr/>
                    <a:lstStyle/>
                    <a:p>
                      <a:pPr algn="l" fontAlgn="b"/>
                      <a:r>
                        <a:rPr lang="en-US" sz="700" b="0" i="0" u="none" strike="noStrike">
                          <a:solidFill>
                            <a:srgbClr val="000000"/>
                          </a:solidFill>
                          <a:effectLst/>
                          <a:highlight>
                            <a:srgbClr val="DDEBF7"/>
                          </a:highlight>
                          <a:latin typeface="Calibri" panose="020F0502020204030204" pitchFamily="34" charset="0"/>
                        </a:rPr>
                        <a:t>Pct.2 Noonday</a:t>
                      </a:r>
                    </a:p>
                  </a:txBody>
                  <a:tcPr marL="5941" marR="5941" marT="59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700" b="0" i="0" u="none" strike="noStrike" dirty="0">
                          <a:solidFill>
                            <a:srgbClr val="000000"/>
                          </a:solidFill>
                          <a:effectLst/>
                          <a:highlight>
                            <a:srgbClr val="DDEBF7"/>
                          </a:highlight>
                          <a:latin typeface="Calibri" panose="020F0502020204030204" pitchFamily="34" charset="0"/>
                        </a:rPr>
                        <a:t>4,400</a:t>
                      </a:r>
                    </a:p>
                  </a:txBody>
                  <a:tcPr marL="5941" marR="5941" marT="59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700" b="0" i="0" u="none" strike="noStrike">
                          <a:solidFill>
                            <a:srgbClr val="000000"/>
                          </a:solidFill>
                          <a:effectLst/>
                          <a:highlight>
                            <a:srgbClr val="DDEBF7"/>
                          </a:highlight>
                          <a:latin typeface="Calibri" panose="020F0502020204030204" pitchFamily="34" charset="0"/>
                        </a:rPr>
                        <a:t> </a:t>
                      </a:r>
                    </a:p>
                  </a:txBody>
                  <a:tcPr marL="5941" marR="5941" marT="59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vMerge="1">
                  <a:txBody>
                    <a:bodyPr/>
                    <a:lstStyle/>
                    <a:p>
                      <a:endParaRPr lang="en-US"/>
                    </a:p>
                  </a:txBody>
                  <a:tcPr/>
                </a:tc>
                <a:extLst>
                  <a:ext uri="{0D108BD9-81ED-4DB2-BD59-A6C34878D82A}">
                    <a16:rowId xmlns:a16="http://schemas.microsoft.com/office/drawing/2014/main" val="46734585"/>
                  </a:ext>
                </a:extLst>
              </a:tr>
              <a:tr h="165247">
                <a:tc>
                  <a:txBody>
                    <a:bodyPr/>
                    <a:lstStyle/>
                    <a:p>
                      <a:pPr algn="l" fontAlgn="b"/>
                      <a:r>
                        <a:rPr lang="en-US" sz="700" b="0" i="0" u="none" strike="noStrike">
                          <a:solidFill>
                            <a:srgbClr val="000000"/>
                          </a:solidFill>
                          <a:effectLst/>
                          <a:highlight>
                            <a:srgbClr val="DDEBF7"/>
                          </a:highlight>
                          <a:latin typeface="Calibri" panose="020F0502020204030204" pitchFamily="34" charset="0"/>
                        </a:rPr>
                        <a:t>Pct.3 Troup</a:t>
                      </a:r>
                    </a:p>
                  </a:txBody>
                  <a:tcPr marL="5941" marR="5941" marT="59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700" b="0" i="0" u="none" strike="noStrike">
                          <a:solidFill>
                            <a:srgbClr val="000000"/>
                          </a:solidFill>
                          <a:effectLst/>
                          <a:highlight>
                            <a:srgbClr val="DDEBF7"/>
                          </a:highlight>
                          <a:latin typeface="Calibri" panose="020F0502020204030204" pitchFamily="34" charset="0"/>
                        </a:rPr>
                        <a:t>4,840</a:t>
                      </a:r>
                    </a:p>
                  </a:txBody>
                  <a:tcPr marL="5941" marR="5941" marT="59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700" b="0" i="0" u="none" strike="noStrike">
                          <a:solidFill>
                            <a:srgbClr val="000000"/>
                          </a:solidFill>
                          <a:effectLst/>
                          <a:highlight>
                            <a:srgbClr val="DDEBF7"/>
                          </a:highlight>
                          <a:latin typeface="Calibri" panose="020F0502020204030204" pitchFamily="34" charset="0"/>
                        </a:rPr>
                        <a:t> </a:t>
                      </a:r>
                    </a:p>
                  </a:txBody>
                  <a:tcPr marL="5941" marR="5941" marT="59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vMerge="1">
                  <a:txBody>
                    <a:bodyPr/>
                    <a:lstStyle/>
                    <a:p>
                      <a:endParaRPr lang="en-US"/>
                    </a:p>
                  </a:txBody>
                  <a:tcPr/>
                </a:tc>
                <a:extLst>
                  <a:ext uri="{0D108BD9-81ED-4DB2-BD59-A6C34878D82A}">
                    <a16:rowId xmlns:a16="http://schemas.microsoft.com/office/drawing/2014/main" val="18433514"/>
                  </a:ext>
                </a:extLst>
              </a:tr>
              <a:tr h="165247">
                <a:tc>
                  <a:txBody>
                    <a:bodyPr/>
                    <a:lstStyle/>
                    <a:p>
                      <a:pPr algn="l" fontAlgn="b"/>
                      <a:r>
                        <a:rPr lang="en-US" sz="700" b="0" i="0" u="none" strike="noStrike">
                          <a:solidFill>
                            <a:srgbClr val="000000"/>
                          </a:solidFill>
                          <a:effectLst/>
                          <a:highlight>
                            <a:srgbClr val="DDEBF7"/>
                          </a:highlight>
                          <a:latin typeface="Calibri" panose="020F0502020204030204" pitchFamily="34" charset="0"/>
                        </a:rPr>
                        <a:t>Pct.4 Winona</a:t>
                      </a:r>
                    </a:p>
                  </a:txBody>
                  <a:tcPr marL="5941" marR="5941" marT="59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700" b="0" i="0" u="none" strike="noStrike">
                          <a:solidFill>
                            <a:srgbClr val="000000"/>
                          </a:solidFill>
                          <a:effectLst/>
                          <a:highlight>
                            <a:srgbClr val="DDEBF7"/>
                          </a:highlight>
                          <a:latin typeface="Calibri" panose="020F0502020204030204" pitchFamily="34" charset="0"/>
                        </a:rPr>
                        <a:t>5,940</a:t>
                      </a:r>
                    </a:p>
                  </a:txBody>
                  <a:tcPr marL="5941" marR="5941" marT="59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700" b="0" i="0" u="none" strike="noStrike">
                          <a:solidFill>
                            <a:srgbClr val="000000"/>
                          </a:solidFill>
                          <a:effectLst/>
                          <a:highlight>
                            <a:srgbClr val="DDEBF7"/>
                          </a:highlight>
                          <a:latin typeface="Calibri" panose="020F0502020204030204" pitchFamily="34" charset="0"/>
                        </a:rPr>
                        <a:t> </a:t>
                      </a:r>
                    </a:p>
                  </a:txBody>
                  <a:tcPr marL="5941" marR="5941" marT="59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vMerge="1">
                  <a:txBody>
                    <a:bodyPr/>
                    <a:lstStyle/>
                    <a:p>
                      <a:endParaRPr lang="en-US"/>
                    </a:p>
                  </a:txBody>
                  <a:tcPr/>
                </a:tc>
                <a:extLst>
                  <a:ext uri="{0D108BD9-81ED-4DB2-BD59-A6C34878D82A}">
                    <a16:rowId xmlns:a16="http://schemas.microsoft.com/office/drawing/2014/main" val="339258202"/>
                  </a:ext>
                </a:extLst>
              </a:tr>
              <a:tr h="165247">
                <a:tc>
                  <a:txBody>
                    <a:bodyPr/>
                    <a:lstStyle/>
                    <a:p>
                      <a:pPr algn="l" fontAlgn="b"/>
                      <a:r>
                        <a:rPr lang="en-US" sz="700" b="0" i="0" u="none" strike="noStrike">
                          <a:solidFill>
                            <a:srgbClr val="000000"/>
                          </a:solidFill>
                          <a:effectLst/>
                          <a:highlight>
                            <a:srgbClr val="DDEBF7"/>
                          </a:highlight>
                          <a:latin typeface="Calibri" panose="020F0502020204030204" pitchFamily="34" charset="0"/>
                        </a:rPr>
                        <a:t>Pct.5 Lindale</a:t>
                      </a:r>
                    </a:p>
                  </a:txBody>
                  <a:tcPr marL="5941" marR="5941" marT="59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700" b="0" i="0" u="none" strike="noStrike" dirty="0">
                          <a:solidFill>
                            <a:srgbClr val="000000"/>
                          </a:solidFill>
                          <a:effectLst/>
                          <a:highlight>
                            <a:srgbClr val="DDEBF7"/>
                          </a:highlight>
                          <a:latin typeface="Calibri" panose="020F0502020204030204" pitchFamily="34" charset="0"/>
                        </a:rPr>
                        <a:t>6,170</a:t>
                      </a:r>
                    </a:p>
                  </a:txBody>
                  <a:tcPr marL="5941" marR="5941" marT="59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700" b="0" i="0" u="none" strike="noStrike" dirty="0">
                          <a:solidFill>
                            <a:srgbClr val="000000"/>
                          </a:solidFill>
                          <a:effectLst/>
                          <a:highlight>
                            <a:srgbClr val="DDEBF7"/>
                          </a:highlight>
                          <a:latin typeface="Calibri" panose="020F0502020204030204" pitchFamily="34" charset="0"/>
                        </a:rPr>
                        <a:t> </a:t>
                      </a:r>
                    </a:p>
                  </a:txBody>
                  <a:tcPr marL="5941" marR="5941" marT="59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vMerge="1">
                  <a:txBody>
                    <a:bodyPr/>
                    <a:lstStyle/>
                    <a:p>
                      <a:endParaRPr lang="en-US"/>
                    </a:p>
                  </a:txBody>
                  <a:tcPr/>
                </a:tc>
                <a:extLst>
                  <a:ext uri="{0D108BD9-81ED-4DB2-BD59-A6C34878D82A}">
                    <a16:rowId xmlns:a16="http://schemas.microsoft.com/office/drawing/2014/main" val="2651469777"/>
                  </a:ext>
                </a:extLst>
              </a:tr>
              <a:tr h="165247">
                <a:tc>
                  <a:txBody>
                    <a:bodyPr/>
                    <a:lstStyle/>
                    <a:p>
                      <a:pPr algn="l" fontAlgn="b"/>
                      <a:r>
                        <a:rPr lang="en-US" sz="700" b="0" i="0" u="none" strike="noStrike">
                          <a:solidFill>
                            <a:srgbClr val="000000"/>
                          </a:solidFill>
                          <a:effectLst/>
                          <a:highlight>
                            <a:srgbClr val="DDEBF7"/>
                          </a:highlight>
                          <a:latin typeface="Calibri" panose="020F0502020204030204" pitchFamily="34" charset="0"/>
                        </a:rPr>
                        <a:t>Road and Bridge</a:t>
                      </a:r>
                    </a:p>
                  </a:txBody>
                  <a:tcPr marL="5941" marR="5941" marT="59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700" b="0" i="0" u="none" strike="noStrike">
                          <a:solidFill>
                            <a:srgbClr val="000000"/>
                          </a:solidFill>
                          <a:effectLst/>
                          <a:highlight>
                            <a:srgbClr val="DDEBF7"/>
                          </a:highlight>
                          <a:latin typeface="Calibri" panose="020F0502020204030204" pitchFamily="34" charset="0"/>
                        </a:rPr>
                        <a:t>23,927</a:t>
                      </a:r>
                    </a:p>
                  </a:txBody>
                  <a:tcPr marL="5941" marR="5941" marT="59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700" b="0" i="0" u="none" strike="noStrike">
                          <a:solidFill>
                            <a:srgbClr val="000000"/>
                          </a:solidFill>
                          <a:effectLst/>
                          <a:highlight>
                            <a:srgbClr val="DDEBF7"/>
                          </a:highlight>
                          <a:latin typeface="Calibri" panose="020F0502020204030204" pitchFamily="34" charset="0"/>
                        </a:rPr>
                        <a:t> </a:t>
                      </a:r>
                    </a:p>
                  </a:txBody>
                  <a:tcPr marL="5941" marR="5941" marT="59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vMerge="1">
                  <a:txBody>
                    <a:bodyPr/>
                    <a:lstStyle/>
                    <a:p>
                      <a:endParaRPr lang="en-US"/>
                    </a:p>
                  </a:txBody>
                  <a:tcPr/>
                </a:tc>
                <a:extLst>
                  <a:ext uri="{0D108BD9-81ED-4DB2-BD59-A6C34878D82A}">
                    <a16:rowId xmlns:a16="http://schemas.microsoft.com/office/drawing/2014/main" val="2186686212"/>
                  </a:ext>
                </a:extLst>
              </a:tr>
              <a:tr h="165247">
                <a:tc>
                  <a:txBody>
                    <a:bodyPr/>
                    <a:lstStyle/>
                    <a:p>
                      <a:pPr algn="l" fontAlgn="b"/>
                      <a:r>
                        <a:rPr lang="en-US" sz="700" b="0" i="0" u="none" strike="noStrike">
                          <a:solidFill>
                            <a:srgbClr val="000000"/>
                          </a:solidFill>
                          <a:effectLst/>
                          <a:highlight>
                            <a:srgbClr val="DDEBF7"/>
                          </a:highlight>
                          <a:latin typeface="Calibri" panose="020F0502020204030204" pitchFamily="34" charset="0"/>
                        </a:rPr>
                        <a:t>FCIC</a:t>
                      </a:r>
                    </a:p>
                  </a:txBody>
                  <a:tcPr marL="5941" marR="5941" marT="59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700" b="0" i="0" u="none" strike="noStrike">
                          <a:solidFill>
                            <a:srgbClr val="000000"/>
                          </a:solidFill>
                          <a:effectLst/>
                          <a:highlight>
                            <a:srgbClr val="DDEBF7"/>
                          </a:highlight>
                          <a:latin typeface="Calibri" panose="020F0502020204030204" pitchFamily="34" charset="0"/>
                        </a:rPr>
                        <a:t>9,304</a:t>
                      </a:r>
                    </a:p>
                  </a:txBody>
                  <a:tcPr marL="5941" marR="5941" marT="59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700" b="0" i="0" u="none" strike="noStrike">
                          <a:solidFill>
                            <a:srgbClr val="000000"/>
                          </a:solidFill>
                          <a:effectLst/>
                          <a:highlight>
                            <a:srgbClr val="DDEBF7"/>
                          </a:highlight>
                          <a:latin typeface="Calibri" panose="020F0502020204030204" pitchFamily="34" charset="0"/>
                        </a:rPr>
                        <a:t> </a:t>
                      </a:r>
                    </a:p>
                  </a:txBody>
                  <a:tcPr marL="5941" marR="5941" marT="59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700" b="1" i="0" u="none" strike="noStrike">
                          <a:solidFill>
                            <a:srgbClr val="000000"/>
                          </a:solidFill>
                          <a:effectLst/>
                          <a:highlight>
                            <a:srgbClr val="DDEBF7"/>
                          </a:highlight>
                          <a:latin typeface="Calibri" panose="020F0502020204030204" pitchFamily="34" charset="0"/>
                        </a:rPr>
                        <a:t> </a:t>
                      </a:r>
                    </a:p>
                  </a:txBody>
                  <a:tcPr marL="5941" marR="5941" marT="5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531797385"/>
                  </a:ext>
                </a:extLst>
              </a:tr>
              <a:tr h="165247">
                <a:tc>
                  <a:txBody>
                    <a:bodyPr/>
                    <a:lstStyle/>
                    <a:p>
                      <a:pPr algn="r" fontAlgn="b"/>
                      <a:r>
                        <a:rPr lang="en-US" sz="700" b="1" i="0" u="none" strike="noStrike">
                          <a:solidFill>
                            <a:srgbClr val="000000"/>
                          </a:solidFill>
                          <a:effectLst/>
                          <a:highlight>
                            <a:srgbClr val="C6E0B4"/>
                          </a:highlight>
                          <a:latin typeface="Calibri" panose="020F0502020204030204" pitchFamily="34" charset="0"/>
                        </a:rPr>
                        <a:t>Total Sqft</a:t>
                      </a:r>
                    </a:p>
                  </a:txBody>
                  <a:tcPr marL="5941" marR="5941" marT="59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700" b="1" i="0" u="none" strike="noStrike">
                          <a:solidFill>
                            <a:srgbClr val="000000"/>
                          </a:solidFill>
                          <a:effectLst/>
                          <a:highlight>
                            <a:srgbClr val="C6E0B4"/>
                          </a:highlight>
                          <a:latin typeface="Calibri" panose="020F0502020204030204" pitchFamily="34" charset="0"/>
                        </a:rPr>
                        <a:t>57,392</a:t>
                      </a:r>
                    </a:p>
                  </a:txBody>
                  <a:tcPr marL="5941" marR="5941" marT="59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700" b="1" i="0" u="none" strike="noStrike">
                          <a:solidFill>
                            <a:srgbClr val="000000"/>
                          </a:solidFill>
                          <a:effectLst/>
                          <a:highlight>
                            <a:srgbClr val="C6E0B4"/>
                          </a:highlight>
                          <a:latin typeface="Calibri" panose="020F0502020204030204" pitchFamily="34" charset="0"/>
                        </a:rPr>
                        <a:t>Sqft assigned per FTE</a:t>
                      </a:r>
                    </a:p>
                  </a:txBody>
                  <a:tcPr marL="5941" marR="5941" marT="59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700" b="1" i="0" u="none" strike="noStrike">
                          <a:solidFill>
                            <a:srgbClr val="FF0000"/>
                          </a:solidFill>
                          <a:effectLst/>
                          <a:highlight>
                            <a:srgbClr val="C6E0B4"/>
                          </a:highlight>
                          <a:latin typeface="Calibri" panose="020F0502020204030204" pitchFamily="34" charset="0"/>
                        </a:rPr>
                        <a:t>57,392</a:t>
                      </a:r>
                    </a:p>
                  </a:txBody>
                  <a:tcPr marL="5941" marR="5941" marT="5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3547285370"/>
                  </a:ext>
                </a:extLst>
              </a:tr>
              <a:tr h="165247">
                <a:tc>
                  <a:txBody>
                    <a:bodyPr/>
                    <a:lstStyle/>
                    <a:p>
                      <a:pPr algn="l" fontAlgn="b"/>
                      <a:r>
                        <a:rPr lang="en-US" sz="700" b="0" i="0" u="none" strike="noStrike">
                          <a:solidFill>
                            <a:srgbClr val="000000"/>
                          </a:solidFill>
                          <a:effectLst/>
                          <a:highlight>
                            <a:srgbClr val="9BC2E6"/>
                          </a:highlight>
                          <a:latin typeface="Calibri" panose="020F0502020204030204" pitchFamily="34" charset="0"/>
                        </a:rPr>
                        <a:t>Juvenile</a:t>
                      </a:r>
                    </a:p>
                  </a:txBody>
                  <a:tcPr marL="5941" marR="5941" marT="59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700" b="0" i="0" u="none" strike="noStrike">
                          <a:solidFill>
                            <a:srgbClr val="000000"/>
                          </a:solidFill>
                          <a:effectLst/>
                          <a:highlight>
                            <a:srgbClr val="9BC2E6"/>
                          </a:highlight>
                          <a:latin typeface="Calibri" panose="020F0502020204030204" pitchFamily="34" charset="0"/>
                        </a:rPr>
                        <a:t>57,590</a:t>
                      </a:r>
                    </a:p>
                  </a:txBody>
                  <a:tcPr marL="5941" marR="5941" marT="59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700" b="0" i="0" u="none" strike="noStrike">
                          <a:solidFill>
                            <a:srgbClr val="000000"/>
                          </a:solidFill>
                          <a:effectLst/>
                          <a:highlight>
                            <a:srgbClr val="9BC2E6"/>
                          </a:highlight>
                          <a:latin typeface="Calibri" panose="020F0502020204030204" pitchFamily="34" charset="0"/>
                        </a:rPr>
                        <a:t> </a:t>
                      </a:r>
                    </a:p>
                  </a:txBody>
                  <a:tcPr marL="5941" marR="5941" marT="59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C2E6"/>
                    </a:solidFill>
                  </a:tcPr>
                </a:tc>
                <a:tc rowSpan="2">
                  <a:txBody>
                    <a:bodyPr/>
                    <a:lstStyle/>
                    <a:p>
                      <a:pPr algn="ctr" fontAlgn="ctr"/>
                      <a:r>
                        <a:rPr lang="en-US" sz="700" b="1" i="0" u="none" strike="noStrike">
                          <a:solidFill>
                            <a:srgbClr val="000000"/>
                          </a:solidFill>
                          <a:effectLst/>
                          <a:highlight>
                            <a:srgbClr val="9BC2E6"/>
                          </a:highlight>
                          <a:latin typeface="Calibri" panose="020F0502020204030204" pitchFamily="34" charset="0"/>
                        </a:rPr>
                        <a:t>2</a:t>
                      </a:r>
                    </a:p>
                  </a:txBody>
                  <a:tcPr marL="5941" marR="5941" marT="5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497229216"/>
                  </a:ext>
                </a:extLst>
              </a:tr>
              <a:tr h="165247">
                <a:tc>
                  <a:txBody>
                    <a:bodyPr/>
                    <a:lstStyle/>
                    <a:p>
                      <a:pPr algn="l" fontAlgn="b"/>
                      <a:r>
                        <a:rPr lang="en-US" sz="700" b="0" i="0" u="none" strike="noStrike">
                          <a:solidFill>
                            <a:srgbClr val="000000"/>
                          </a:solidFill>
                          <a:effectLst/>
                          <a:highlight>
                            <a:srgbClr val="9BC2E6"/>
                          </a:highlight>
                          <a:latin typeface="Calibri" panose="020F0502020204030204" pitchFamily="34" charset="0"/>
                        </a:rPr>
                        <a:t>EOC</a:t>
                      </a:r>
                    </a:p>
                  </a:txBody>
                  <a:tcPr marL="5941" marR="5941" marT="59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700" b="0" i="0" u="none" strike="noStrike">
                          <a:solidFill>
                            <a:srgbClr val="000000"/>
                          </a:solidFill>
                          <a:effectLst/>
                          <a:highlight>
                            <a:srgbClr val="9BC2E6"/>
                          </a:highlight>
                          <a:latin typeface="Calibri" panose="020F0502020204030204" pitchFamily="34" charset="0"/>
                        </a:rPr>
                        <a:t>15,126</a:t>
                      </a:r>
                    </a:p>
                  </a:txBody>
                  <a:tcPr marL="5941" marR="5941" marT="59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700" b="0" i="0" u="none" strike="noStrike">
                          <a:solidFill>
                            <a:srgbClr val="000000"/>
                          </a:solidFill>
                          <a:effectLst/>
                          <a:highlight>
                            <a:srgbClr val="9BC2E6"/>
                          </a:highlight>
                          <a:latin typeface="Calibri" panose="020F0502020204030204" pitchFamily="34" charset="0"/>
                        </a:rPr>
                        <a:t> </a:t>
                      </a:r>
                    </a:p>
                  </a:txBody>
                  <a:tcPr marL="5941" marR="5941" marT="59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BC2E6"/>
                    </a:solidFill>
                  </a:tcPr>
                </a:tc>
                <a:tc vMerge="1">
                  <a:txBody>
                    <a:bodyPr/>
                    <a:lstStyle/>
                    <a:p>
                      <a:endParaRPr lang="en-US"/>
                    </a:p>
                  </a:txBody>
                  <a:tcPr/>
                </a:tc>
                <a:extLst>
                  <a:ext uri="{0D108BD9-81ED-4DB2-BD59-A6C34878D82A}">
                    <a16:rowId xmlns:a16="http://schemas.microsoft.com/office/drawing/2014/main" val="531548350"/>
                  </a:ext>
                </a:extLst>
              </a:tr>
              <a:tr h="165247">
                <a:tc>
                  <a:txBody>
                    <a:bodyPr/>
                    <a:lstStyle/>
                    <a:p>
                      <a:pPr algn="r" fontAlgn="b"/>
                      <a:r>
                        <a:rPr lang="en-US" sz="700" b="1" i="0" u="none" strike="noStrike">
                          <a:solidFill>
                            <a:srgbClr val="000000"/>
                          </a:solidFill>
                          <a:effectLst/>
                          <a:highlight>
                            <a:srgbClr val="C6E0B4"/>
                          </a:highlight>
                          <a:latin typeface="Calibri" panose="020F0502020204030204" pitchFamily="34" charset="0"/>
                        </a:rPr>
                        <a:t>Total Sqft</a:t>
                      </a:r>
                    </a:p>
                  </a:txBody>
                  <a:tcPr marL="5941" marR="5941" marT="59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700" b="1" i="0" u="none" strike="noStrike">
                          <a:solidFill>
                            <a:srgbClr val="000000"/>
                          </a:solidFill>
                          <a:effectLst/>
                          <a:highlight>
                            <a:srgbClr val="C6E0B4"/>
                          </a:highlight>
                          <a:latin typeface="Calibri" panose="020F0502020204030204" pitchFamily="34" charset="0"/>
                        </a:rPr>
                        <a:t>72,716</a:t>
                      </a:r>
                    </a:p>
                  </a:txBody>
                  <a:tcPr marL="5941" marR="5941" marT="59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700" b="1" i="0" u="none" strike="noStrike">
                          <a:solidFill>
                            <a:srgbClr val="000000"/>
                          </a:solidFill>
                          <a:effectLst/>
                          <a:highlight>
                            <a:srgbClr val="C6E0B4"/>
                          </a:highlight>
                          <a:latin typeface="Calibri" panose="020F0502020204030204" pitchFamily="34" charset="0"/>
                        </a:rPr>
                        <a:t>Sqft assigned per FTE</a:t>
                      </a:r>
                    </a:p>
                  </a:txBody>
                  <a:tcPr marL="5941" marR="5941" marT="59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700" b="1" i="0" u="none" strike="noStrike">
                          <a:solidFill>
                            <a:srgbClr val="000000"/>
                          </a:solidFill>
                          <a:effectLst/>
                          <a:highlight>
                            <a:srgbClr val="C6E0B4"/>
                          </a:highlight>
                          <a:latin typeface="Calibri" panose="020F0502020204030204" pitchFamily="34" charset="0"/>
                        </a:rPr>
                        <a:t>36,358</a:t>
                      </a:r>
                    </a:p>
                  </a:txBody>
                  <a:tcPr marL="5941" marR="5941" marT="5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819770703"/>
                  </a:ext>
                </a:extLst>
              </a:tr>
              <a:tr h="165247">
                <a:tc>
                  <a:txBody>
                    <a:bodyPr/>
                    <a:lstStyle/>
                    <a:p>
                      <a:pPr algn="l" fontAlgn="b"/>
                      <a:r>
                        <a:rPr lang="en-US" sz="700" b="0" i="0" u="none" strike="noStrike">
                          <a:solidFill>
                            <a:srgbClr val="000000"/>
                          </a:solidFill>
                          <a:effectLst/>
                          <a:highlight>
                            <a:srgbClr val="DDEBF7"/>
                          </a:highlight>
                          <a:latin typeface="Calibri" panose="020F0502020204030204" pitchFamily="34" charset="0"/>
                        </a:rPr>
                        <a:t>Skilled Trade Specialist (HVAC)</a:t>
                      </a:r>
                    </a:p>
                  </a:txBody>
                  <a:tcPr marL="5941" marR="5941" marT="59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700" b="0" i="0" u="none" strike="noStrike">
                          <a:solidFill>
                            <a:srgbClr val="000000"/>
                          </a:solidFill>
                          <a:effectLst/>
                          <a:highlight>
                            <a:srgbClr val="DDEBF7"/>
                          </a:highlight>
                          <a:latin typeface="Calibri" panose="020F0502020204030204" pitchFamily="34" charset="0"/>
                        </a:rPr>
                        <a:t> </a:t>
                      </a:r>
                    </a:p>
                  </a:txBody>
                  <a:tcPr marL="5941" marR="5941" marT="59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700" b="0" i="0" u="none" strike="noStrike">
                          <a:solidFill>
                            <a:srgbClr val="000000"/>
                          </a:solidFill>
                          <a:effectLst/>
                          <a:highlight>
                            <a:srgbClr val="DDEBF7"/>
                          </a:highlight>
                          <a:latin typeface="Calibri" panose="020F0502020204030204" pitchFamily="34" charset="0"/>
                        </a:rPr>
                        <a:t> </a:t>
                      </a:r>
                    </a:p>
                  </a:txBody>
                  <a:tcPr marL="5941" marR="5941" marT="59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700" b="1" i="0" u="none" strike="noStrike">
                          <a:solidFill>
                            <a:srgbClr val="000000"/>
                          </a:solidFill>
                          <a:effectLst/>
                          <a:highlight>
                            <a:srgbClr val="DDEBF7"/>
                          </a:highlight>
                          <a:latin typeface="Calibri" panose="020F0502020204030204" pitchFamily="34" charset="0"/>
                        </a:rPr>
                        <a:t>1</a:t>
                      </a:r>
                    </a:p>
                  </a:txBody>
                  <a:tcPr marL="5941" marR="5941" marT="5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25990019"/>
                  </a:ext>
                </a:extLst>
              </a:tr>
              <a:tr h="165247">
                <a:tc>
                  <a:txBody>
                    <a:bodyPr/>
                    <a:lstStyle/>
                    <a:p>
                      <a:pPr algn="r" fontAlgn="b"/>
                      <a:r>
                        <a:rPr lang="en-US" sz="700" b="1" i="0" u="none" strike="noStrike">
                          <a:solidFill>
                            <a:srgbClr val="000000"/>
                          </a:solidFill>
                          <a:effectLst/>
                          <a:highlight>
                            <a:srgbClr val="C6E0B4"/>
                          </a:highlight>
                          <a:latin typeface="Calibri" panose="020F0502020204030204" pitchFamily="34" charset="0"/>
                        </a:rPr>
                        <a:t>Total Sqft</a:t>
                      </a:r>
                    </a:p>
                  </a:txBody>
                  <a:tcPr marL="5941" marR="5941" marT="59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700" b="1" i="0" u="none" strike="noStrike">
                          <a:solidFill>
                            <a:srgbClr val="000000"/>
                          </a:solidFill>
                          <a:effectLst/>
                          <a:highlight>
                            <a:srgbClr val="C6E0B4"/>
                          </a:highlight>
                          <a:latin typeface="Calibri" panose="020F0502020204030204" pitchFamily="34" charset="0"/>
                        </a:rPr>
                        <a:t>0</a:t>
                      </a:r>
                    </a:p>
                  </a:txBody>
                  <a:tcPr marL="5941" marR="5941" marT="59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700" b="1" i="0" u="none" strike="noStrike">
                          <a:solidFill>
                            <a:srgbClr val="000000"/>
                          </a:solidFill>
                          <a:effectLst/>
                          <a:highlight>
                            <a:srgbClr val="C6E0B4"/>
                          </a:highlight>
                          <a:latin typeface="Calibri" panose="020F0502020204030204" pitchFamily="34" charset="0"/>
                        </a:rPr>
                        <a:t>Sqft assigned per FTE</a:t>
                      </a:r>
                    </a:p>
                  </a:txBody>
                  <a:tcPr marL="5941" marR="5941" marT="59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700" b="1" i="0" u="none" strike="noStrike">
                          <a:solidFill>
                            <a:srgbClr val="000000"/>
                          </a:solidFill>
                          <a:effectLst/>
                          <a:highlight>
                            <a:srgbClr val="C6E0B4"/>
                          </a:highlight>
                          <a:latin typeface="Calibri" panose="020F0502020204030204" pitchFamily="34" charset="0"/>
                        </a:rPr>
                        <a:t>0</a:t>
                      </a:r>
                    </a:p>
                  </a:txBody>
                  <a:tcPr marL="5941" marR="5941" marT="5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2444021498"/>
                  </a:ext>
                </a:extLst>
              </a:tr>
              <a:tr h="165247">
                <a:tc>
                  <a:txBody>
                    <a:bodyPr/>
                    <a:lstStyle/>
                    <a:p>
                      <a:pPr algn="r" fontAlgn="b"/>
                      <a:r>
                        <a:rPr lang="en-US" sz="700" b="1" i="0" u="none" strike="noStrike">
                          <a:solidFill>
                            <a:srgbClr val="000000"/>
                          </a:solidFill>
                          <a:effectLst/>
                          <a:highlight>
                            <a:srgbClr val="F8CBAD"/>
                          </a:highlight>
                          <a:latin typeface="Calibri" panose="020F0502020204030204" pitchFamily="34" charset="0"/>
                        </a:rPr>
                        <a:t>Totals</a:t>
                      </a:r>
                    </a:p>
                  </a:txBody>
                  <a:tcPr marL="5941" marR="5941" marT="59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700" b="1" i="0" u="none" strike="noStrike">
                          <a:solidFill>
                            <a:srgbClr val="000000"/>
                          </a:solidFill>
                          <a:effectLst/>
                          <a:highlight>
                            <a:srgbClr val="F8CBAD"/>
                          </a:highlight>
                          <a:latin typeface="Calibri" panose="020F0502020204030204" pitchFamily="34" charset="0"/>
                        </a:rPr>
                        <a:t>737,368</a:t>
                      </a:r>
                    </a:p>
                  </a:txBody>
                  <a:tcPr marL="5941" marR="5941" marT="5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700" b="1" i="0" u="none" strike="noStrike">
                          <a:solidFill>
                            <a:srgbClr val="000000"/>
                          </a:solidFill>
                          <a:effectLst/>
                          <a:highlight>
                            <a:srgbClr val="F8CBAD"/>
                          </a:highlight>
                          <a:latin typeface="Calibri" panose="020F0502020204030204" pitchFamily="34" charset="0"/>
                        </a:rPr>
                        <a:t> </a:t>
                      </a:r>
                    </a:p>
                  </a:txBody>
                  <a:tcPr marL="5941" marR="5941" marT="5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700" b="1" i="0" u="none" strike="noStrike">
                          <a:solidFill>
                            <a:srgbClr val="000000"/>
                          </a:solidFill>
                          <a:effectLst/>
                          <a:highlight>
                            <a:srgbClr val="F8CBAD"/>
                          </a:highlight>
                          <a:latin typeface="Calibri" panose="020F0502020204030204" pitchFamily="34" charset="0"/>
                        </a:rPr>
                        <a:t>22 Staff</a:t>
                      </a:r>
                    </a:p>
                  </a:txBody>
                  <a:tcPr marL="5941" marR="5941" marT="5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4217729182"/>
                  </a:ext>
                </a:extLst>
              </a:tr>
              <a:tr h="165247">
                <a:tc>
                  <a:txBody>
                    <a:bodyPr/>
                    <a:lstStyle/>
                    <a:p>
                      <a:pPr algn="l" fontAlgn="b"/>
                      <a:r>
                        <a:rPr lang="en-US" sz="700" b="1" i="0" u="none" strike="noStrike">
                          <a:solidFill>
                            <a:srgbClr val="000000"/>
                          </a:solidFill>
                          <a:effectLst/>
                          <a:highlight>
                            <a:srgbClr val="F8CBAD"/>
                          </a:highlight>
                          <a:latin typeface="Calibri" panose="020F0502020204030204" pitchFamily="34" charset="0"/>
                        </a:rPr>
                        <a:t> </a:t>
                      </a:r>
                    </a:p>
                  </a:txBody>
                  <a:tcPr marL="5941" marR="5941" marT="59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700" b="1" i="0" u="none" strike="noStrike">
                          <a:solidFill>
                            <a:srgbClr val="000000"/>
                          </a:solidFill>
                          <a:effectLst/>
                          <a:highlight>
                            <a:srgbClr val="F8CBAD"/>
                          </a:highlight>
                          <a:latin typeface="Calibri" panose="020F0502020204030204" pitchFamily="34" charset="0"/>
                        </a:rPr>
                        <a:t> </a:t>
                      </a:r>
                    </a:p>
                  </a:txBody>
                  <a:tcPr marL="5941" marR="5941" marT="5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700" b="1" i="0" u="none" strike="noStrike">
                          <a:solidFill>
                            <a:srgbClr val="000000"/>
                          </a:solidFill>
                          <a:effectLst/>
                          <a:highlight>
                            <a:srgbClr val="F8CBAD"/>
                          </a:highlight>
                          <a:latin typeface="Calibri" panose="020F0502020204030204" pitchFamily="34" charset="0"/>
                        </a:rPr>
                        <a:t> </a:t>
                      </a:r>
                    </a:p>
                  </a:txBody>
                  <a:tcPr marL="5941" marR="5941" marT="5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700" b="1" i="0" u="none" strike="noStrike" dirty="0">
                          <a:solidFill>
                            <a:srgbClr val="000000"/>
                          </a:solidFill>
                          <a:effectLst/>
                          <a:highlight>
                            <a:srgbClr val="F8CBAD"/>
                          </a:highlight>
                          <a:latin typeface="Calibri" panose="020F0502020204030204" pitchFamily="34" charset="0"/>
                        </a:rPr>
                        <a:t>12 Vehicles</a:t>
                      </a:r>
                    </a:p>
                  </a:txBody>
                  <a:tcPr marL="5941" marR="5941" marT="5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39530152"/>
                  </a:ext>
                </a:extLst>
              </a:tr>
            </a:tbl>
          </a:graphicData>
        </a:graphic>
      </p:graphicFrame>
      <p:sp>
        <p:nvSpPr>
          <p:cNvPr id="11" name="TextBox 10"/>
          <p:cNvSpPr txBox="1"/>
          <p:nvPr/>
        </p:nvSpPr>
        <p:spPr>
          <a:xfrm>
            <a:off x="5861031" y="700092"/>
            <a:ext cx="4732982" cy="5327612"/>
          </a:xfrm>
          <a:prstGeom prst="rect">
            <a:avLst/>
          </a:prstGeom>
          <a:noFill/>
        </p:spPr>
        <p:txBody>
          <a:bodyPr wrap="square" rtlCol="0">
            <a:spAutoFit/>
          </a:bodyPr>
          <a:lstStyle/>
          <a:p>
            <a:pPr marL="0" marR="0" lvl="0" indent="0" algn="l" defTabSz="914400" rtl="0" eaLnBrk="1" fontAlgn="auto" latinLnBrk="0" hangingPunct="1">
              <a:lnSpc>
                <a:spcPct val="90000"/>
              </a:lnSpc>
              <a:spcBef>
                <a:spcPts val="1200"/>
              </a:spcBef>
              <a:spcAft>
                <a:spcPts val="0"/>
              </a:spcAft>
              <a:buClr>
                <a:srgbClr val="D34817">
                  <a:lumMod val="75000"/>
                </a:srgbClr>
              </a:buClr>
              <a:buSzPct val="85000"/>
              <a:buFontTx/>
              <a:buNone/>
              <a:tabLst/>
              <a:defRPr/>
            </a:pPr>
            <a:r>
              <a:rPr kumimoji="0" lang="en-US" sz="1400" b="0" i="0" u="none" strike="noStrike" kern="1200" cap="none" spc="0" normalizeH="0" baseline="0" noProof="0" dirty="0">
                <a:ln>
                  <a:noFill/>
                </a:ln>
                <a:solidFill>
                  <a:prstClr val="black"/>
                </a:solidFill>
                <a:effectLst/>
                <a:uLnTx/>
                <a:uFillTx/>
                <a:latin typeface="Rockwell" panose="02060603020205020403"/>
                <a:ea typeface="+mn-ea"/>
                <a:cs typeface="+mn-cs"/>
              </a:rPr>
              <a:t>Notes:</a:t>
            </a:r>
          </a:p>
          <a:p>
            <a:pPr marL="285750" marR="0" lvl="0" indent="-285750" algn="l" defTabSz="914400" rtl="0" eaLnBrk="1" fontAlgn="auto" latinLnBrk="0" hangingPunct="1">
              <a:lnSpc>
                <a:spcPct val="90000"/>
              </a:lnSpc>
              <a:spcBef>
                <a:spcPts val="1200"/>
              </a:spcBef>
              <a:spcAft>
                <a:spcPts val="0"/>
              </a:spcAft>
              <a:buClr>
                <a:srgbClr val="D34817">
                  <a:lumMod val="75000"/>
                </a:srgbClr>
              </a:buClr>
              <a:buSzPct val="85000"/>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Rockwell" panose="02060603020205020403"/>
                <a:ea typeface="+mn-ea"/>
                <a:cs typeface="+mn-cs"/>
              </a:rPr>
              <a:t>Add 1 person at the Annex for a total of two.</a:t>
            </a:r>
          </a:p>
          <a:p>
            <a:pPr marL="285750" marR="0" lvl="0" indent="-285750" algn="l" defTabSz="914400" rtl="0" eaLnBrk="1" fontAlgn="auto" latinLnBrk="0" hangingPunct="1">
              <a:lnSpc>
                <a:spcPct val="90000"/>
              </a:lnSpc>
              <a:spcBef>
                <a:spcPts val="1200"/>
              </a:spcBef>
              <a:spcAft>
                <a:spcPts val="0"/>
              </a:spcAft>
              <a:buClr>
                <a:srgbClr val="D34817">
                  <a:lumMod val="75000"/>
                </a:srgbClr>
              </a:buClr>
              <a:buSzPct val="85000"/>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Rockwell" panose="02060603020205020403"/>
                <a:ea typeface="+mn-ea"/>
                <a:cs typeface="+mn-cs"/>
              </a:rPr>
              <a:t>Add 6 people to the Central Jail (2-days/4-nights) and 2 new trucks. This will create two fully staffed shifts of 5 people each.  Total staff of 10 people.</a:t>
            </a:r>
          </a:p>
          <a:p>
            <a:pPr marL="285750" marR="0" lvl="0" indent="-285750" algn="l" defTabSz="914400" rtl="0" eaLnBrk="1" fontAlgn="auto" latinLnBrk="0" hangingPunct="1">
              <a:lnSpc>
                <a:spcPct val="90000"/>
              </a:lnSpc>
              <a:spcBef>
                <a:spcPts val="1200"/>
              </a:spcBef>
              <a:spcAft>
                <a:spcPts val="0"/>
              </a:spcAft>
              <a:buClr>
                <a:srgbClr val="D34817">
                  <a:lumMod val="75000"/>
                </a:srgbClr>
              </a:buClr>
              <a:buSzPct val="85000"/>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Rockwell" panose="02060603020205020403"/>
                <a:ea typeface="+mn-ea"/>
                <a:cs typeface="+mn-cs"/>
              </a:rPr>
              <a:t>Add 1 person to the North Jail.</a:t>
            </a:r>
          </a:p>
          <a:p>
            <a:pPr marL="285750" marR="0" lvl="0" indent="-285750" algn="l" defTabSz="914400" rtl="0" eaLnBrk="1" fontAlgn="auto" latinLnBrk="0" hangingPunct="1">
              <a:lnSpc>
                <a:spcPct val="90000"/>
              </a:lnSpc>
              <a:spcBef>
                <a:spcPts val="1200"/>
              </a:spcBef>
              <a:spcAft>
                <a:spcPts val="0"/>
              </a:spcAft>
              <a:buClr>
                <a:srgbClr val="D34817">
                  <a:lumMod val="75000"/>
                </a:srgbClr>
              </a:buClr>
              <a:buSzPct val="85000"/>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Rockwell" panose="02060603020205020403"/>
                <a:ea typeface="+mn-ea"/>
                <a:cs typeface="+mn-cs"/>
              </a:rPr>
              <a:t>Add 1 person the Courthouse, it should be the flagship of the County and be in peak condition at all times.</a:t>
            </a:r>
          </a:p>
          <a:p>
            <a:pPr marL="285750" marR="0" lvl="0" indent="-285750" algn="l" defTabSz="914400" rtl="0" eaLnBrk="1" fontAlgn="auto" latinLnBrk="0" hangingPunct="1">
              <a:lnSpc>
                <a:spcPct val="90000"/>
              </a:lnSpc>
              <a:spcBef>
                <a:spcPts val="1200"/>
              </a:spcBef>
              <a:spcAft>
                <a:spcPts val="0"/>
              </a:spcAft>
              <a:buClr>
                <a:srgbClr val="D34817">
                  <a:lumMod val="75000"/>
                </a:srgbClr>
              </a:buClr>
              <a:buSzPct val="85000"/>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Rockwell" panose="02060603020205020403"/>
                <a:ea typeface="+mn-ea"/>
                <a:cs typeface="+mn-cs"/>
              </a:rPr>
              <a:t>Add 1 person and a truck to maintain the Animal Shelter, SO Admin, CSCD, Elections &amp; Evidence.</a:t>
            </a:r>
          </a:p>
          <a:p>
            <a:pPr marL="285750" marR="0" lvl="0" indent="-285750" algn="l" defTabSz="914400" rtl="0" eaLnBrk="1" fontAlgn="auto" latinLnBrk="0" hangingPunct="1">
              <a:lnSpc>
                <a:spcPct val="90000"/>
              </a:lnSpc>
              <a:spcBef>
                <a:spcPts val="1200"/>
              </a:spcBef>
              <a:spcAft>
                <a:spcPts val="0"/>
              </a:spcAft>
              <a:buClr>
                <a:srgbClr val="D34817">
                  <a:lumMod val="75000"/>
                </a:srgbClr>
              </a:buClr>
              <a:buSzPct val="85000"/>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Rockwell" panose="02060603020205020403"/>
                <a:ea typeface="+mn-ea"/>
                <a:cs typeface="+mn-cs"/>
              </a:rPr>
              <a:t>Add 2 people and a truck to maintain the Cotton Belt and Facility Services.</a:t>
            </a:r>
          </a:p>
          <a:p>
            <a:pPr marL="285750" marR="0" lvl="0" indent="-285750" algn="l" defTabSz="914400" rtl="0" eaLnBrk="1" fontAlgn="auto" latinLnBrk="0" hangingPunct="1">
              <a:lnSpc>
                <a:spcPct val="90000"/>
              </a:lnSpc>
              <a:spcBef>
                <a:spcPts val="1200"/>
              </a:spcBef>
              <a:spcAft>
                <a:spcPts val="0"/>
              </a:spcAft>
              <a:buClr>
                <a:srgbClr val="D34817">
                  <a:lumMod val="75000"/>
                </a:srgbClr>
              </a:buClr>
              <a:buSzPct val="85000"/>
              <a:buFont typeface="Arial" panose="020B0604020202020204" pitchFamily="34" charset="0"/>
              <a:buChar char="•"/>
              <a:tabLst/>
              <a:defRPr/>
            </a:pPr>
            <a:r>
              <a:rPr kumimoji="0" lang="en-US" sz="2400" b="0" i="0" u="none" strike="noStrike" kern="1200" cap="none" spc="0" normalizeH="0" baseline="0" noProof="0" dirty="0">
                <a:ln>
                  <a:noFill/>
                </a:ln>
                <a:solidFill>
                  <a:srgbClr val="FF0000"/>
                </a:solidFill>
                <a:effectLst/>
                <a:uLnTx/>
                <a:uFillTx/>
                <a:latin typeface="Rockwell" panose="02060603020205020403"/>
                <a:ea typeface="+mn-ea"/>
                <a:cs typeface="+mn-cs"/>
              </a:rPr>
              <a:t>Totals:</a:t>
            </a:r>
          </a:p>
          <a:p>
            <a:pPr marL="742950" marR="0" lvl="1" indent="-285750" algn="l" defTabSz="914400" rtl="0" eaLnBrk="1" fontAlgn="auto" latinLnBrk="0" hangingPunct="1">
              <a:lnSpc>
                <a:spcPct val="90000"/>
              </a:lnSpc>
              <a:spcBef>
                <a:spcPts val="1200"/>
              </a:spcBef>
              <a:spcAft>
                <a:spcPts val="0"/>
              </a:spcAft>
              <a:buClr>
                <a:srgbClr val="D34817">
                  <a:lumMod val="75000"/>
                </a:srgbClr>
              </a:buClr>
              <a:buSzPct val="85000"/>
              <a:buFont typeface="Arial" panose="020B0604020202020204" pitchFamily="34" charset="0"/>
              <a:buChar char="•"/>
              <a:tabLst/>
              <a:defRPr/>
            </a:pPr>
            <a:r>
              <a:rPr kumimoji="0" lang="en-US" sz="2400" b="0" i="0" u="none" strike="noStrike" kern="1200" cap="none" spc="0" normalizeH="0" baseline="0" noProof="0" dirty="0">
                <a:ln>
                  <a:noFill/>
                </a:ln>
                <a:solidFill>
                  <a:srgbClr val="FF0000"/>
                </a:solidFill>
                <a:effectLst/>
                <a:uLnTx/>
                <a:uFillTx/>
                <a:latin typeface="Rockwell" panose="02060603020205020403"/>
                <a:ea typeface="+mn-ea"/>
                <a:cs typeface="+mn-cs"/>
              </a:rPr>
              <a:t>12 new Maintenance Mechanics</a:t>
            </a:r>
          </a:p>
          <a:p>
            <a:pPr marL="742950" marR="0" lvl="1" indent="-285750" algn="l" defTabSz="914400" rtl="0" eaLnBrk="1" fontAlgn="auto" latinLnBrk="0" hangingPunct="1">
              <a:lnSpc>
                <a:spcPct val="90000"/>
              </a:lnSpc>
              <a:spcBef>
                <a:spcPts val="1200"/>
              </a:spcBef>
              <a:spcAft>
                <a:spcPts val="0"/>
              </a:spcAft>
              <a:buClr>
                <a:srgbClr val="D34817">
                  <a:lumMod val="75000"/>
                </a:srgbClr>
              </a:buClr>
              <a:buSzPct val="85000"/>
              <a:buFont typeface="Arial" panose="020B0604020202020204" pitchFamily="34" charset="0"/>
              <a:buChar char="•"/>
              <a:tabLst/>
              <a:defRPr/>
            </a:pPr>
            <a:r>
              <a:rPr kumimoji="0" lang="en-US" sz="2400" b="0" i="0" u="none" strike="noStrike" kern="1200" cap="none" spc="0" normalizeH="0" baseline="0" noProof="0" dirty="0">
                <a:ln>
                  <a:noFill/>
                </a:ln>
                <a:solidFill>
                  <a:srgbClr val="FF0000"/>
                </a:solidFill>
                <a:effectLst/>
                <a:uLnTx/>
                <a:uFillTx/>
                <a:latin typeface="Rockwell" panose="02060603020205020403"/>
                <a:ea typeface="+mn-ea"/>
                <a:cs typeface="+mn-cs"/>
              </a:rPr>
              <a:t>4 new trucks.</a:t>
            </a:r>
          </a:p>
        </p:txBody>
      </p:sp>
      <p:sp>
        <p:nvSpPr>
          <p:cNvPr id="2" name="Slide Number Placeholder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35FC2AF-44CB-4375-B807-1A59999D6D49}" type="slidenum">
              <a:rPr kumimoji="0" lang="en-US" sz="14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13</a:t>
            </a:fld>
            <a:endParaRPr kumimoji="0" lang="en-US" sz="1400" b="1" i="0" u="none" strike="noStrike" kern="1200" cap="none" spc="0" normalizeH="0" baseline="0" noProof="0">
              <a:ln>
                <a:noFill/>
              </a:ln>
              <a:solidFill>
                <a:srgbClr val="FFFFFF"/>
              </a:solidFill>
              <a:effectLst/>
              <a:uLnTx/>
              <a:uFillTx/>
              <a:latin typeface="Rockwell Condensed" panose="02060603050405020104"/>
              <a:ea typeface="+mn-ea"/>
              <a:cs typeface="+mn-cs"/>
            </a:endParaRPr>
          </a:p>
        </p:txBody>
      </p:sp>
    </p:spTree>
    <p:extLst>
      <p:ext uri="{BB962C8B-B14F-4D97-AF65-F5344CB8AC3E}">
        <p14:creationId xmlns:p14="http://schemas.microsoft.com/office/powerpoint/2010/main" val="3414283880"/>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idx="4294967295"/>
          </p:nvPr>
        </p:nvSpPr>
        <p:spPr>
          <a:xfrm>
            <a:off x="0" y="0"/>
            <a:ext cx="6630726" cy="923330"/>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all" spc="0" normalizeH="0" baseline="0" noProof="0" dirty="0">
                <a:ln>
                  <a:noFill/>
                </a:ln>
                <a:blipFill>
                  <a:blip r:embed="rId2">
                    <a:extLst>
                      <a:ext uri="{28A0092B-C50C-407E-A947-70E740481C1C}">
                        <a14:useLocalDpi xmlns:a14="http://schemas.microsoft.com/office/drawing/2010/main" val="0"/>
                      </a:ext>
                    </a:extLst>
                  </a:blip>
                  <a:tile tx="6350" ty="-127000" sx="65000" sy="64000" flip="none" algn="tl"/>
                </a:blipFill>
                <a:effectLst/>
                <a:uLnTx/>
                <a:uFillTx/>
                <a:latin typeface="Rockwell Condensed" panose="02060603050405020104"/>
                <a:ea typeface="+mn-ea"/>
                <a:cs typeface="+mn-cs"/>
              </a:rPr>
              <a:t>Maintenance requested: </a:t>
            </a:r>
            <a:endPar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graphicFrame>
        <p:nvGraphicFramePr>
          <p:cNvPr id="4" name="Table 3">
            <a:extLst>
              <a:ext uri="{FF2B5EF4-FFF2-40B4-BE49-F238E27FC236}">
                <a16:creationId xmlns:a16="http://schemas.microsoft.com/office/drawing/2014/main" id="{CC3DFDAF-C3DF-1240-ADDD-F8D1931AB205}"/>
              </a:ext>
            </a:extLst>
          </p:cNvPr>
          <p:cNvGraphicFramePr>
            <a:graphicFrameLocks noGrp="1"/>
          </p:cNvGraphicFramePr>
          <p:nvPr>
            <p:extLst>
              <p:ext uri="{D42A27DB-BD31-4B8C-83A1-F6EECF244321}">
                <p14:modId xmlns:p14="http://schemas.microsoft.com/office/powerpoint/2010/main" val="947857861"/>
              </p:ext>
            </p:extLst>
          </p:nvPr>
        </p:nvGraphicFramePr>
        <p:xfrm>
          <a:off x="149356" y="923328"/>
          <a:ext cx="6099043" cy="5782280"/>
        </p:xfrm>
        <a:graphic>
          <a:graphicData uri="http://schemas.openxmlformats.org/drawingml/2006/table">
            <a:tbl>
              <a:tblPr firstRow="1"/>
              <a:tblGrid>
                <a:gridCol w="1849946">
                  <a:extLst>
                    <a:ext uri="{9D8B030D-6E8A-4147-A177-3AD203B41FA5}">
                      <a16:colId xmlns:a16="http://schemas.microsoft.com/office/drawing/2014/main" val="2929033801"/>
                    </a:ext>
                  </a:extLst>
                </a:gridCol>
                <a:gridCol w="1611477">
                  <a:extLst>
                    <a:ext uri="{9D8B030D-6E8A-4147-A177-3AD203B41FA5}">
                      <a16:colId xmlns:a16="http://schemas.microsoft.com/office/drawing/2014/main" val="2078272198"/>
                    </a:ext>
                  </a:extLst>
                </a:gridCol>
                <a:gridCol w="1611477">
                  <a:extLst>
                    <a:ext uri="{9D8B030D-6E8A-4147-A177-3AD203B41FA5}">
                      <a16:colId xmlns:a16="http://schemas.microsoft.com/office/drawing/2014/main" val="1807022850"/>
                    </a:ext>
                  </a:extLst>
                </a:gridCol>
                <a:gridCol w="1026143">
                  <a:extLst>
                    <a:ext uri="{9D8B030D-6E8A-4147-A177-3AD203B41FA5}">
                      <a16:colId xmlns:a16="http://schemas.microsoft.com/office/drawing/2014/main" val="2617808511"/>
                    </a:ext>
                  </a:extLst>
                </a:gridCol>
              </a:tblGrid>
              <a:tr h="170679">
                <a:tc gridSpan="4">
                  <a:txBody>
                    <a:bodyPr/>
                    <a:lstStyle/>
                    <a:p>
                      <a:pPr algn="ctr" fontAlgn="b"/>
                      <a:r>
                        <a:rPr lang="en-US" sz="800" b="1" i="0" u="none" strike="noStrike">
                          <a:solidFill>
                            <a:srgbClr val="000000"/>
                          </a:solidFill>
                          <a:effectLst/>
                          <a:highlight>
                            <a:srgbClr val="F8CBAD"/>
                          </a:highlight>
                          <a:latin typeface="Calibri" panose="020F0502020204030204" pitchFamily="34" charset="0"/>
                        </a:rPr>
                        <a:t>Maintenance Assignments (Requested)</a:t>
                      </a:r>
                    </a:p>
                  </a:txBody>
                  <a:tcPr marL="6139" marR="6139" marT="613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8CBAD"/>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87088030"/>
                  </a:ext>
                </a:extLst>
              </a:tr>
              <a:tr h="170679">
                <a:tc>
                  <a:txBody>
                    <a:bodyPr/>
                    <a:lstStyle/>
                    <a:p>
                      <a:pPr algn="ctr" fontAlgn="b"/>
                      <a:r>
                        <a:rPr lang="en-US" sz="800" b="1" i="0" u="none" strike="noStrike">
                          <a:solidFill>
                            <a:srgbClr val="000000"/>
                          </a:solidFill>
                          <a:effectLst/>
                          <a:highlight>
                            <a:srgbClr val="C6E0B4"/>
                          </a:highlight>
                          <a:latin typeface="Calibri" panose="020F0502020204030204" pitchFamily="34" charset="0"/>
                        </a:rPr>
                        <a:t>Building</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800" b="1" i="0" u="none" strike="noStrike">
                          <a:solidFill>
                            <a:srgbClr val="000000"/>
                          </a:solidFill>
                          <a:effectLst/>
                          <a:highlight>
                            <a:srgbClr val="C6E0B4"/>
                          </a:highlight>
                          <a:latin typeface="Calibri" panose="020F0502020204030204" pitchFamily="34" charset="0"/>
                        </a:rPr>
                        <a:t>Sqft</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800" b="1" i="0" u="none" strike="noStrike">
                          <a:solidFill>
                            <a:srgbClr val="000000"/>
                          </a:solidFill>
                          <a:effectLst/>
                          <a:highlight>
                            <a:srgbClr val="C6E0B4"/>
                          </a:highlight>
                          <a:latin typeface="Calibri" panose="020F0502020204030204" pitchFamily="34" charset="0"/>
                        </a:rPr>
                        <a:t> </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800" b="1" i="0" u="none" strike="noStrike">
                          <a:solidFill>
                            <a:srgbClr val="000000"/>
                          </a:solidFill>
                          <a:effectLst/>
                          <a:highlight>
                            <a:srgbClr val="C6E0B4"/>
                          </a:highlight>
                          <a:latin typeface="Calibri" panose="020F0502020204030204" pitchFamily="34" charset="0"/>
                        </a:rPr>
                        <a:t>Staff</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4169963523"/>
                  </a:ext>
                </a:extLst>
              </a:tr>
              <a:tr h="170679">
                <a:tc>
                  <a:txBody>
                    <a:bodyPr/>
                    <a:lstStyle/>
                    <a:p>
                      <a:pPr algn="l" fontAlgn="b"/>
                      <a:r>
                        <a:rPr lang="en-US" sz="800" b="0" i="0" u="none" strike="noStrike">
                          <a:solidFill>
                            <a:srgbClr val="000000"/>
                          </a:solidFill>
                          <a:effectLst/>
                          <a:highlight>
                            <a:srgbClr val="DDEBF7"/>
                          </a:highlight>
                          <a:latin typeface="Calibri" panose="020F0502020204030204" pitchFamily="34" charset="0"/>
                        </a:rPr>
                        <a:t>Animal Shelter</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800" b="0" i="0" u="none" strike="noStrike">
                          <a:solidFill>
                            <a:srgbClr val="000000"/>
                          </a:solidFill>
                          <a:effectLst/>
                          <a:highlight>
                            <a:srgbClr val="DDEBF7"/>
                          </a:highlight>
                          <a:latin typeface="Calibri" panose="020F0502020204030204" pitchFamily="34" charset="0"/>
                        </a:rPr>
                        <a:t>11,300</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800" b="0" i="0" u="none" strike="noStrike">
                          <a:solidFill>
                            <a:srgbClr val="000000"/>
                          </a:solidFill>
                          <a:effectLst/>
                          <a:highlight>
                            <a:srgbClr val="DDEBF7"/>
                          </a:highlight>
                          <a:latin typeface="Calibri" panose="020F0502020204030204" pitchFamily="34" charset="0"/>
                        </a:rPr>
                        <a:t> </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DEBF7"/>
                    </a:solidFill>
                  </a:tcPr>
                </a:tc>
                <a:tc rowSpan="5">
                  <a:txBody>
                    <a:bodyPr/>
                    <a:lstStyle/>
                    <a:p>
                      <a:pPr algn="ctr" fontAlgn="ctr"/>
                      <a:r>
                        <a:rPr lang="en-US" sz="800" b="1" i="0" u="none" strike="noStrike">
                          <a:solidFill>
                            <a:srgbClr val="000000"/>
                          </a:solidFill>
                          <a:effectLst/>
                          <a:highlight>
                            <a:srgbClr val="DDEBF7"/>
                          </a:highlight>
                          <a:latin typeface="Calibri" panose="020F0502020204030204" pitchFamily="34" charset="0"/>
                        </a:rPr>
                        <a:t>2</a:t>
                      </a:r>
                    </a:p>
                  </a:txBody>
                  <a:tcPr marL="6139" marR="6139" marT="6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632417979"/>
                  </a:ext>
                </a:extLst>
              </a:tr>
              <a:tr h="170679">
                <a:tc>
                  <a:txBody>
                    <a:bodyPr/>
                    <a:lstStyle/>
                    <a:p>
                      <a:pPr algn="l" fontAlgn="b"/>
                      <a:r>
                        <a:rPr lang="en-US" sz="800" b="0" i="0" u="none" strike="noStrike">
                          <a:solidFill>
                            <a:srgbClr val="000000"/>
                          </a:solidFill>
                          <a:effectLst/>
                          <a:highlight>
                            <a:srgbClr val="DDEBF7"/>
                          </a:highlight>
                          <a:latin typeface="Calibri" panose="020F0502020204030204" pitchFamily="34" charset="0"/>
                        </a:rPr>
                        <a:t>Annex</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800" b="0" i="0" u="none" strike="noStrike">
                          <a:solidFill>
                            <a:srgbClr val="000000"/>
                          </a:solidFill>
                          <a:effectLst/>
                          <a:highlight>
                            <a:srgbClr val="DDEBF7"/>
                          </a:highlight>
                          <a:latin typeface="Calibri" panose="020F0502020204030204" pitchFamily="34" charset="0"/>
                        </a:rPr>
                        <a:t>74,626</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800" b="0" i="0" u="none" strike="noStrike">
                          <a:solidFill>
                            <a:srgbClr val="000000"/>
                          </a:solidFill>
                          <a:effectLst/>
                          <a:highlight>
                            <a:srgbClr val="DDEBF7"/>
                          </a:highlight>
                          <a:latin typeface="Calibri" panose="020F0502020204030204" pitchFamily="34" charset="0"/>
                        </a:rPr>
                        <a:t> </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vMerge="1">
                  <a:txBody>
                    <a:bodyPr/>
                    <a:lstStyle/>
                    <a:p>
                      <a:endParaRPr lang="en-US"/>
                    </a:p>
                  </a:txBody>
                  <a:tcPr/>
                </a:tc>
                <a:extLst>
                  <a:ext uri="{0D108BD9-81ED-4DB2-BD59-A6C34878D82A}">
                    <a16:rowId xmlns:a16="http://schemas.microsoft.com/office/drawing/2014/main" val="2841547161"/>
                  </a:ext>
                </a:extLst>
              </a:tr>
              <a:tr h="170679">
                <a:tc>
                  <a:txBody>
                    <a:bodyPr/>
                    <a:lstStyle/>
                    <a:p>
                      <a:pPr algn="l" fontAlgn="b"/>
                      <a:r>
                        <a:rPr lang="en-US" sz="800" b="0" i="0" u="none" strike="noStrike">
                          <a:solidFill>
                            <a:srgbClr val="000000"/>
                          </a:solidFill>
                          <a:effectLst/>
                          <a:highlight>
                            <a:srgbClr val="DDEBF7"/>
                          </a:highlight>
                          <a:latin typeface="Calibri" panose="020F0502020204030204" pitchFamily="34" charset="0"/>
                        </a:rPr>
                        <a:t>S.O. Admin</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800" b="0" i="0" u="none" strike="noStrike">
                          <a:solidFill>
                            <a:srgbClr val="000000"/>
                          </a:solidFill>
                          <a:effectLst/>
                          <a:highlight>
                            <a:srgbClr val="DDEBF7"/>
                          </a:highlight>
                          <a:latin typeface="Calibri" panose="020F0502020204030204" pitchFamily="34" charset="0"/>
                        </a:rPr>
                        <a:t>18,616</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800" b="0" i="0" u="none" strike="noStrike">
                          <a:solidFill>
                            <a:srgbClr val="000000"/>
                          </a:solidFill>
                          <a:effectLst/>
                          <a:highlight>
                            <a:srgbClr val="DDEBF7"/>
                          </a:highlight>
                          <a:latin typeface="Calibri" panose="020F0502020204030204" pitchFamily="34" charset="0"/>
                        </a:rPr>
                        <a:t> </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vMerge="1">
                  <a:txBody>
                    <a:bodyPr/>
                    <a:lstStyle/>
                    <a:p>
                      <a:endParaRPr lang="en-US"/>
                    </a:p>
                  </a:txBody>
                  <a:tcPr/>
                </a:tc>
                <a:extLst>
                  <a:ext uri="{0D108BD9-81ED-4DB2-BD59-A6C34878D82A}">
                    <a16:rowId xmlns:a16="http://schemas.microsoft.com/office/drawing/2014/main" val="1696165813"/>
                  </a:ext>
                </a:extLst>
              </a:tr>
              <a:tr h="170679">
                <a:tc>
                  <a:txBody>
                    <a:bodyPr/>
                    <a:lstStyle/>
                    <a:p>
                      <a:pPr algn="l" fontAlgn="b"/>
                      <a:r>
                        <a:rPr lang="en-US" sz="800" b="0" i="0" u="none" strike="noStrike">
                          <a:solidFill>
                            <a:srgbClr val="000000"/>
                          </a:solidFill>
                          <a:effectLst/>
                          <a:highlight>
                            <a:srgbClr val="DDEBF7"/>
                          </a:highlight>
                          <a:latin typeface="Calibri" panose="020F0502020204030204" pitchFamily="34" charset="0"/>
                        </a:rPr>
                        <a:t>CSCD</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800" b="0" i="0" u="none" strike="noStrike">
                          <a:solidFill>
                            <a:srgbClr val="000000"/>
                          </a:solidFill>
                          <a:effectLst/>
                          <a:highlight>
                            <a:srgbClr val="DDEBF7"/>
                          </a:highlight>
                          <a:latin typeface="Calibri" panose="020F0502020204030204" pitchFamily="34" charset="0"/>
                        </a:rPr>
                        <a:t>12,100</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800" b="0" i="0" u="none" strike="noStrike">
                          <a:solidFill>
                            <a:srgbClr val="000000"/>
                          </a:solidFill>
                          <a:effectLst/>
                          <a:highlight>
                            <a:srgbClr val="DDEBF7"/>
                          </a:highlight>
                          <a:latin typeface="Calibri" panose="020F0502020204030204" pitchFamily="34" charset="0"/>
                        </a:rPr>
                        <a:t> </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vMerge="1">
                  <a:txBody>
                    <a:bodyPr/>
                    <a:lstStyle/>
                    <a:p>
                      <a:endParaRPr lang="en-US"/>
                    </a:p>
                  </a:txBody>
                  <a:tcPr/>
                </a:tc>
                <a:extLst>
                  <a:ext uri="{0D108BD9-81ED-4DB2-BD59-A6C34878D82A}">
                    <a16:rowId xmlns:a16="http://schemas.microsoft.com/office/drawing/2014/main" val="3299475290"/>
                  </a:ext>
                </a:extLst>
              </a:tr>
              <a:tr h="170679">
                <a:tc>
                  <a:txBody>
                    <a:bodyPr/>
                    <a:lstStyle/>
                    <a:p>
                      <a:pPr algn="l" fontAlgn="b"/>
                      <a:r>
                        <a:rPr lang="en-US" sz="800" b="0" i="0" u="none" strike="noStrike">
                          <a:solidFill>
                            <a:srgbClr val="000000"/>
                          </a:solidFill>
                          <a:effectLst/>
                          <a:highlight>
                            <a:srgbClr val="DDEBF7"/>
                          </a:highlight>
                          <a:latin typeface="Calibri" panose="020F0502020204030204" pitchFamily="34" charset="0"/>
                        </a:rPr>
                        <a:t>Elections</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800" b="0" i="0" u="none" strike="noStrike">
                          <a:solidFill>
                            <a:srgbClr val="000000"/>
                          </a:solidFill>
                          <a:effectLst/>
                          <a:highlight>
                            <a:srgbClr val="DDEBF7"/>
                          </a:highlight>
                          <a:latin typeface="Calibri" panose="020F0502020204030204" pitchFamily="34" charset="0"/>
                        </a:rPr>
                        <a:t>9,019</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800" b="0" i="0" u="none" strike="noStrike">
                          <a:solidFill>
                            <a:srgbClr val="000000"/>
                          </a:solidFill>
                          <a:effectLst/>
                          <a:highlight>
                            <a:srgbClr val="DDEBF7"/>
                          </a:highlight>
                          <a:latin typeface="Calibri" panose="020F0502020204030204" pitchFamily="34" charset="0"/>
                        </a:rPr>
                        <a:t> </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c vMerge="1">
                  <a:txBody>
                    <a:bodyPr/>
                    <a:lstStyle/>
                    <a:p>
                      <a:endParaRPr lang="en-US"/>
                    </a:p>
                  </a:txBody>
                  <a:tcPr/>
                </a:tc>
                <a:extLst>
                  <a:ext uri="{0D108BD9-81ED-4DB2-BD59-A6C34878D82A}">
                    <a16:rowId xmlns:a16="http://schemas.microsoft.com/office/drawing/2014/main" val="2284018152"/>
                  </a:ext>
                </a:extLst>
              </a:tr>
              <a:tr h="170679">
                <a:tc>
                  <a:txBody>
                    <a:bodyPr/>
                    <a:lstStyle/>
                    <a:p>
                      <a:pPr algn="r" fontAlgn="b"/>
                      <a:r>
                        <a:rPr lang="en-US" sz="800" b="1" i="0" u="none" strike="noStrike">
                          <a:solidFill>
                            <a:srgbClr val="000000"/>
                          </a:solidFill>
                          <a:effectLst/>
                          <a:highlight>
                            <a:srgbClr val="C6E0B4"/>
                          </a:highlight>
                          <a:latin typeface="Calibri" panose="020F0502020204030204" pitchFamily="34" charset="0"/>
                        </a:rPr>
                        <a:t>Total Sqft</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800" b="1" i="0" u="none" strike="noStrike">
                          <a:solidFill>
                            <a:srgbClr val="000000"/>
                          </a:solidFill>
                          <a:effectLst/>
                          <a:highlight>
                            <a:srgbClr val="C6E0B4"/>
                          </a:highlight>
                          <a:latin typeface="Calibri" panose="020F0502020204030204" pitchFamily="34" charset="0"/>
                        </a:rPr>
                        <a:t>125,661</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800" b="1" i="0" u="none" strike="noStrike">
                          <a:solidFill>
                            <a:srgbClr val="000000"/>
                          </a:solidFill>
                          <a:effectLst/>
                          <a:highlight>
                            <a:srgbClr val="C6E0B4"/>
                          </a:highlight>
                          <a:latin typeface="Calibri" panose="020F0502020204030204" pitchFamily="34" charset="0"/>
                        </a:rPr>
                        <a:t>Sqft assigned per FTE</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800" b="1" i="0" u="none" strike="noStrike">
                          <a:solidFill>
                            <a:srgbClr val="FF0000"/>
                          </a:solidFill>
                          <a:effectLst/>
                          <a:highlight>
                            <a:srgbClr val="C6E0B4"/>
                          </a:highlight>
                          <a:latin typeface="Calibri" panose="020F0502020204030204" pitchFamily="34" charset="0"/>
                        </a:rPr>
                        <a:t>62,380</a:t>
                      </a:r>
                    </a:p>
                  </a:txBody>
                  <a:tcPr marL="6139" marR="6139" marT="6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749666275"/>
                  </a:ext>
                </a:extLst>
              </a:tr>
              <a:tr h="170679">
                <a:tc>
                  <a:txBody>
                    <a:bodyPr/>
                    <a:lstStyle/>
                    <a:p>
                      <a:pPr algn="l" fontAlgn="b"/>
                      <a:r>
                        <a:rPr lang="en-US" sz="800" b="0" i="0" u="none" strike="noStrike">
                          <a:solidFill>
                            <a:srgbClr val="000000"/>
                          </a:solidFill>
                          <a:effectLst/>
                          <a:highlight>
                            <a:srgbClr val="9BC2E6"/>
                          </a:highlight>
                          <a:latin typeface="Calibri" panose="020F0502020204030204" pitchFamily="34" charset="0"/>
                        </a:rPr>
                        <a:t>Central Jail &amp; Tower</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800" b="0" i="0" u="none" strike="noStrike">
                          <a:solidFill>
                            <a:srgbClr val="000000"/>
                          </a:solidFill>
                          <a:effectLst/>
                          <a:highlight>
                            <a:srgbClr val="9BC2E6"/>
                          </a:highlight>
                          <a:latin typeface="Calibri" panose="020F0502020204030204" pitchFamily="34" charset="0"/>
                        </a:rPr>
                        <a:t>223,745</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800" b="0" i="0" u="none" strike="noStrike">
                          <a:solidFill>
                            <a:srgbClr val="000000"/>
                          </a:solidFill>
                          <a:effectLst/>
                          <a:highlight>
                            <a:srgbClr val="9BC2E6"/>
                          </a:highlight>
                          <a:latin typeface="Calibri" panose="020F0502020204030204" pitchFamily="34" charset="0"/>
                        </a:rPr>
                        <a:t> </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US" sz="800" b="1" i="0" u="none" strike="noStrike">
                          <a:solidFill>
                            <a:srgbClr val="000000"/>
                          </a:solidFill>
                          <a:effectLst/>
                          <a:highlight>
                            <a:srgbClr val="9BC2E6"/>
                          </a:highlight>
                          <a:latin typeface="Calibri" panose="020F0502020204030204" pitchFamily="34" charset="0"/>
                        </a:rPr>
                        <a:t>6</a:t>
                      </a:r>
                    </a:p>
                  </a:txBody>
                  <a:tcPr marL="6139" marR="6139" marT="6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2095006671"/>
                  </a:ext>
                </a:extLst>
              </a:tr>
              <a:tr h="170679">
                <a:tc>
                  <a:txBody>
                    <a:bodyPr/>
                    <a:lstStyle/>
                    <a:p>
                      <a:pPr algn="r" fontAlgn="b"/>
                      <a:r>
                        <a:rPr lang="en-US" sz="800" b="1" i="0" u="none" strike="noStrike">
                          <a:solidFill>
                            <a:srgbClr val="000000"/>
                          </a:solidFill>
                          <a:effectLst/>
                          <a:highlight>
                            <a:srgbClr val="C6E0B4"/>
                          </a:highlight>
                          <a:latin typeface="Calibri" panose="020F0502020204030204" pitchFamily="34" charset="0"/>
                        </a:rPr>
                        <a:t>Total Sqft</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800" b="1" i="0" u="none" strike="noStrike">
                          <a:solidFill>
                            <a:srgbClr val="000000"/>
                          </a:solidFill>
                          <a:effectLst/>
                          <a:highlight>
                            <a:srgbClr val="C6E0B4"/>
                          </a:highlight>
                          <a:latin typeface="Calibri" panose="020F0502020204030204" pitchFamily="34" charset="0"/>
                        </a:rPr>
                        <a:t>223,745</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800" b="1" i="0" u="none" strike="noStrike">
                          <a:solidFill>
                            <a:srgbClr val="000000"/>
                          </a:solidFill>
                          <a:effectLst/>
                          <a:highlight>
                            <a:srgbClr val="C6E0B4"/>
                          </a:highlight>
                          <a:latin typeface="Calibri" panose="020F0502020204030204" pitchFamily="34" charset="0"/>
                        </a:rPr>
                        <a:t>Sqft assigned per FTE</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800" b="1" i="0" u="none" strike="noStrike">
                          <a:solidFill>
                            <a:srgbClr val="000000"/>
                          </a:solidFill>
                          <a:effectLst/>
                          <a:highlight>
                            <a:srgbClr val="C6E0B4"/>
                          </a:highlight>
                          <a:latin typeface="Calibri" panose="020F0502020204030204" pitchFamily="34" charset="0"/>
                        </a:rPr>
                        <a:t>37,291</a:t>
                      </a:r>
                    </a:p>
                  </a:txBody>
                  <a:tcPr marL="6139" marR="6139" marT="6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3247217618"/>
                  </a:ext>
                </a:extLst>
              </a:tr>
              <a:tr h="330955">
                <a:tc>
                  <a:txBody>
                    <a:bodyPr/>
                    <a:lstStyle/>
                    <a:p>
                      <a:pPr algn="l" fontAlgn="b"/>
                      <a:r>
                        <a:rPr lang="en-US" sz="800" b="0" i="0" u="none" strike="noStrike">
                          <a:solidFill>
                            <a:srgbClr val="000000"/>
                          </a:solidFill>
                          <a:effectLst/>
                          <a:highlight>
                            <a:srgbClr val="DDEBF7"/>
                          </a:highlight>
                          <a:latin typeface="Calibri" panose="020F0502020204030204" pitchFamily="34" charset="0"/>
                        </a:rPr>
                        <a:t>North Jail &amp; Visitation/Kitchen/Laundry</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800" b="0" i="0" u="none" strike="noStrike">
                          <a:solidFill>
                            <a:srgbClr val="000000"/>
                          </a:solidFill>
                          <a:effectLst/>
                          <a:highlight>
                            <a:srgbClr val="DDEBF7"/>
                          </a:highlight>
                          <a:latin typeface="Calibri" panose="020F0502020204030204" pitchFamily="34" charset="0"/>
                        </a:rPr>
                        <a:t>51,757</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800" b="0" i="0" u="none" strike="noStrike">
                          <a:solidFill>
                            <a:srgbClr val="000000"/>
                          </a:solidFill>
                          <a:effectLst/>
                          <a:highlight>
                            <a:srgbClr val="DDEBF7"/>
                          </a:highlight>
                          <a:latin typeface="Calibri" panose="020F0502020204030204" pitchFamily="34" charset="0"/>
                        </a:rPr>
                        <a:t> </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800" b="1" i="0" u="none" strike="noStrike">
                          <a:solidFill>
                            <a:srgbClr val="000000"/>
                          </a:solidFill>
                          <a:effectLst/>
                          <a:highlight>
                            <a:srgbClr val="DDEBF7"/>
                          </a:highlight>
                          <a:latin typeface="Calibri" panose="020F0502020204030204" pitchFamily="34" charset="0"/>
                        </a:rPr>
                        <a:t>2</a:t>
                      </a:r>
                    </a:p>
                  </a:txBody>
                  <a:tcPr marL="6139" marR="6139" marT="6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817156747"/>
                  </a:ext>
                </a:extLst>
              </a:tr>
              <a:tr h="170679">
                <a:tc>
                  <a:txBody>
                    <a:bodyPr/>
                    <a:lstStyle/>
                    <a:p>
                      <a:pPr algn="r" fontAlgn="b"/>
                      <a:r>
                        <a:rPr lang="en-US" sz="800" b="1" i="0" u="none" strike="noStrike">
                          <a:solidFill>
                            <a:srgbClr val="000000"/>
                          </a:solidFill>
                          <a:effectLst/>
                          <a:highlight>
                            <a:srgbClr val="C6E0B4"/>
                          </a:highlight>
                          <a:latin typeface="Calibri" panose="020F0502020204030204" pitchFamily="34" charset="0"/>
                        </a:rPr>
                        <a:t>Total Sqft</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800" b="1" i="0" u="none" strike="noStrike">
                          <a:solidFill>
                            <a:srgbClr val="000000"/>
                          </a:solidFill>
                          <a:effectLst/>
                          <a:highlight>
                            <a:srgbClr val="C6E0B4"/>
                          </a:highlight>
                          <a:latin typeface="Calibri" panose="020F0502020204030204" pitchFamily="34" charset="0"/>
                        </a:rPr>
                        <a:t>51,757</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800" b="1" i="0" u="none" strike="noStrike">
                          <a:solidFill>
                            <a:srgbClr val="000000"/>
                          </a:solidFill>
                          <a:effectLst/>
                          <a:highlight>
                            <a:srgbClr val="C6E0B4"/>
                          </a:highlight>
                          <a:latin typeface="Calibri" panose="020F0502020204030204" pitchFamily="34" charset="0"/>
                        </a:rPr>
                        <a:t>Sqft assigned per FTE</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800" b="1" i="0" u="none" strike="noStrike">
                          <a:solidFill>
                            <a:srgbClr val="000000"/>
                          </a:solidFill>
                          <a:effectLst/>
                          <a:highlight>
                            <a:srgbClr val="C6E0B4"/>
                          </a:highlight>
                          <a:latin typeface="Calibri" panose="020F0502020204030204" pitchFamily="34" charset="0"/>
                        </a:rPr>
                        <a:t>25,876</a:t>
                      </a:r>
                    </a:p>
                  </a:txBody>
                  <a:tcPr marL="6139" marR="6139" marT="6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2300650763"/>
                  </a:ext>
                </a:extLst>
              </a:tr>
              <a:tr h="170679">
                <a:tc>
                  <a:txBody>
                    <a:bodyPr/>
                    <a:lstStyle/>
                    <a:p>
                      <a:pPr algn="l" fontAlgn="b"/>
                      <a:r>
                        <a:rPr lang="en-US" sz="800" b="0" i="0" u="none" strike="noStrike">
                          <a:solidFill>
                            <a:srgbClr val="000000"/>
                          </a:solidFill>
                          <a:effectLst/>
                          <a:highlight>
                            <a:srgbClr val="9BC2E6"/>
                          </a:highlight>
                          <a:latin typeface="Calibri" panose="020F0502020204030204" pitchFamily="34" charset="0"/>
                        </a:rPr>
                        <a:t>Courthouse</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800" b="0" i="0" u="none" strike="noStrike">
                          <a:solidFill>
                            <a:srgbClr val="000000"/>
                          </a:solidFill>
                          <a:effectLst/>
                          <a:highlight>
                            <a:srgbClr val="9BC2E6"/>
                          </a:highlight>
                          <a:latin typeface="Calibri" panose="020F0502020204030204" pitchFamily="34" charset="0"/>
                        </a:rPr>
                        <a:t>67,632</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800" b="0" i="0" u="none" strike="noStrike">
                          <a:solidFill>
                            <a:srgbClr val="000000"/>
                          </a:solidFill>
                          <a:effectLst/>
                          <a:highlight>
                            <a:srgbClr val="9BC2E6"/>
                          </a:highlight>
                          <a:latin typeface="Calibri" panose="020F0502020204030204" pitchFamily="34" charset="0"/>
                        </a:rPr>
                        <a:t> </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C2E6"/>
                    </a:solidFill>
                  </a:tcPr>
                </a:tc>
                <a:tc rowSpan="3">
                  <a:txBody>
                    <a:bodyPr/>
                    <a:lstStyle/>
                    <a:p>
                      <a:pPr algn="ctr" fontAlgn="ctr"/>
                      <a:r>
                        <a:rPr lang="en-US" sz="800" b="1" i="0" u="none" strike="noStrike">
                          <a:solidFill>
                            <a:srgbClr val="000000"/>
                          </a:solidFill>
                          <a:effectLst/>
                          <a:highlight>
                            <a:srgbClr val="9BC2E6"/>
                          </a:highlight>
                          <a:latin typeface="Calibri" panose="020F0502020204030204" pitchFamily="34" charset="0"/>
                        </a:rPr>
                        <a:t>2</a:t>
                      </a:r>
                    </a:p>
                  </a:txBody>
                  <a:tcPr marL="6139" marR="6139" marT="6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442398954"/>
                  </a:ext>
                </a:extLst>
              </a:tr>
              <a:tr h="170679">
                <a:tc>
                  <a:txBody>
                    <a:bodyPr/>
                    <a:lstStyle/>
                    <a:p>
                      <a:pPr algn="l" fontAlgn="b"/>
                      <a:r>
                        <a:rPr lang="en-US" sz="800" b="0" i="0" u="none" strike="noStrike">
                          <a:solidFill>
                            <a:srgbClr val="000000"/>
                          </a:solidFill>
                          <a:effectLst/>
                          <a:highlight>
                            <a:srgbClr val="9BC2E6"/>
                          </a:highlight>
                          <a:latin typeface="Calibri" panose="020F0502020204030204" pitchFamily="34" charset="0"/>
                        </a:rPr>
                        <a:t>Evidence</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800" b="0" i="0" u="none" strike="noStrike">
                          <a:solidFill>
                            <a:srgbClr val="000000"/>
                          </a:solidFill>
                          <a:effectLst/>
                          <a:highlight>
                            <a:srgbClr val="9BC2E6"/>
                          </a:highlight>
                          <a:latin typeface="Calibri" panose="020F0502020204030204" pitchFamily="34" charset="0"/>
                        </a:rPr>
                        <a:t>7,721</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800" b="0" i="0" u="none" strike="noStrike">
                          <a:solidFill>
                            <a:srgbClr val="000000"/>
                          </a:solidFill>
                          <a:effectLst/>
                          <a:highlight>
                            <a:srgbClr val="9BC2E6"/>
                          </a:highlight>
                          <a:latin typeface="Calibri" panose="020F0502020204030204" pitchFamily="34" charset="0"/>
                        </a:rPr>
                        <a:t> </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BC2E6"/>
                    </a:solidFill>
                  </a:tcPr>
                </a:tc>
                <a:tc vMerge="1">
                  <a:txBody>
                    <a:bodyPr/>
                    <a:lstStyle/>
                    <a:p>
                      <a:endParaRPr lang="en-US"/>
                    </a:p>
                  </a:txBody>
                  <a:tcPr/>
                </a:tc>
                <a:extLst>
                  <a:ext uri="{0D108BD9-81ED-4DB2-BD59-A6C34878D82A}">
                    <a16:rowId xmlns:a16="http://schemas.microsoft.com/office/drawing/2014/main" val="2225135018"/>
                  </a:ext>
                </a:extLst>
              </a:tr>
              <a:tr h="170679">
                <a:tc>
                  <a:txBody>
                    <a:bodyPr/>
                    <a:lstStyle/>
                    <a:p>
                      <a:pPr algn="l" fontAlgn="b"/>
                      <a:r>
                        <a:rPr lang="en-US" sz="800" b="0" i="0" u="none" strike="noStrike">
                          <a:solidFill>
                            <a:srgbClr val="000000"/>
                          </a:solidFill>
                          <a:effectLst/>
                          <a:highlight>
                            <a:srgbClr val="9BC2E6"/>
                          </a:highlight>
                          <a:latin typeface="Calibri" panose="020F0502020204030204" pitchFamily="34" charset="0"/>
                        </a:rPr>
                        <a:t>Facility Services</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800" b="0" i="0" u="none" strike="noStrike">
                          <a:solidFill>
                            <a:srgbClr val="000000"/>
                          </a:solidFill>
                          <a:effectLst/>
                          <a:highlight>
                            <a:srgbClr val="9BC2E6"/>
                          </a:highlight>
                          <a:latin typeface="Calibri" panose="020F0502020204030204" pitchFamily="34" charset="0"/>
                        </a:rPr>
                        <a:t>2,136</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800" b="0" i="0" u="none" strike="noStrike">
                          <a:solidFill>
                            <a:srgbClr val="000000"/>
                          </a:solidFill>
                          <a:effectLst/>
                          <a:highlight>
                            <a:srgbClr val="9BC2E6"/>
                          </a:highlight>
                          <a:latin typeface="Calibri" panose="020F0502020204030204" pitchFamily="34" charset="0"/>
                        </a:rPr>
                        <a:t> </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BC2E6"/>
                    </a:solidFill>
                  </a:tcPr>
                </a:tc>
                <a:tc vMerge="1">
                  <a:txBody>
                    <a:bodyPr/>
                    <a:lstStyle/>
                    <a:p>
                      <a:endParaRPr lang="en-US"/>
                    </a:p>
                  </a:txBody>
                  <a:tcPr/>
                </a:tc>
                <a:extLst>
                  <a:ext uri="{0D108BD9-81ED-4DB2-BD59-A6C34878D82A}">
                    <a16:rowId xmlns:a16="http://schemas.microsoft.com/office/drawing/2014/main" val="2865254293"/>
                  </a:ext>
                </a:extLst>
              </a:tr>
              <a:tr h="170679">
                <a:tc>
                  <a:txBody>
                    <a:bodyPr/>
                    <a:lstStyle/>
                    <a:p>
                      <a:pPr algn="r" fontAlgn="b"/>
                      <a:r>
                        <a:rPr lang="en-US" sz="800" b="1" i="0" u="none" strike="noStrike">
                          <a:solidFill>
                            <a:srgbClr val="000000"/>
                          </a:solidFill>
                          <a:effectLst/>
                          <a:highlight>
                            <a:srgbClr val="C6E0B4"/>
                          </a:highlight>
                          <a:latin typeface="Calibri" panose="020F0502020204030204" pitchFamily="34" charset="0"/>
                        </a:rPr>
                        <a:t>Total Sqft</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800" b="1" i="0" u="none" strike="noStrike">
                          <a:solidFill>
                            <a:srgbClr val="000000"/>
                          </a:solidFill>
                          <a:effectLst/>
                          <a:highlight>
                            <a:srgbClr val="C6E0B4"/>
                          </a:highlight>
                          <a:latin typeface="Calibri" panose="020F0502020204030204" pitchFamily="34" charset="0"/>
                        </a:rPr>
                        <a:t>77,489</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800" b="1" i="0" u="none" strike="noStrike">
                          <a:solidFill>
                            <a:srgbClr val="000000"/>
                          </a:solidFill>
                          <a:effectLst/>
                          <a:highlight>
                            <a:srgbClr val="C6E0B4"/>
                          </a:highlight>
                          <a:latin typeface="Calibri" panose="020F0502020204030204" pitchFamily="34" charset="0"/>
                        </a:rPr>
                        <a:t>Sqft assigned per FTE</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800" b="1" i="0" u="none" strike="noStrike">
                          <a:solidFill>
                            <a:srgbClr val="000000"/>
                          </a:solidFill>
                          <a:effectLst/>
                          <a:highlight>
                            <a:srgbClr val="C6E0B4"/>
                          </a:highlight>
                          <a:latin typeface="Calibri" panose="020F0502020204030204" pitchFamily="34" charset="0"/>
                        </a:rPr>
                        <a:t>39,495</a:t>
                      </a:r>
                    </a:p>
                  </a:txBody>
                  <a:tcPr marL="6139" marR="6139" marT="6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99009693"/>
                  </a:ext>
                </a:extLst>
              </a:tr>
              <a:tr h="170679">
                <a:tc>
                  <a:txBody>
                    <a:bodyPr/>
                    <a:lstStyle/>
                    <a:p>
                      <a:pPr algn="l" fontAlgn="b"/>
                      <a:r>
                        <a:rPr lang="en-US" sz="800" b="0" i="0" u="none" strike="noStrike">
                          <a:solidFill>
                            <a:srgbClr val="000000"/>
                          </a:solidFill>
                          <a:effectLst/>
                          <a:highlight>
                            <a:srgbClr val="DDEBF7"/>
                          </a:highlight>
                          <a:latin typeface="Calibri" panose="020F0502020204030204" pitchFamily="34" charset="0"/>
                        </a:rPr>
                        <a:t>Pct.1 Constable</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800" b="0" i="0" u="none" strike="noStrike">
                          <a:solidFill>
                            <a:srgbClr val="000000"/>
                          </a:solidFill>
                          <a:effectLst/>
                          <a:highlight>
                            <a:srgbClr val="DDEBF7"/>
                          </a:highlight>
                          <a:latin typeface="Calibri" panose="020F0502020204030204" pitchFamily="34" charset="0"/>
                        </a:rPr>
                        <a:t>2,811</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800" b="0" i="0" u="none" strike="noStrike">
                          <a:solidFill>
                            <a:srgbClr val="000000"/>
                          </a:solidFill>
                          <a:effectLst/>
                          <a:highlight>
                            <a:srgbClr val="DDEBF7"/>
                          </a:highlight>
                          <a:latin typeface="Calibri" panose="020F0502020204030204" pitchFamily="34" charset="0"/>
                        </a:rPr>
                        <a:t> </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DEBF7"/>
                    </a:solidFill>
                  </a:tcPr>
                </a:tc>
                <a:tc rowSpan="6">
                  <a:txBody>
                    <a:bodyPr/>
                    <a:lstStyle/>
                    <a:p>
                      <a:pPr algn="ctr" fontAlgn="ctr"/>
                      <a:r>
                        <a:rPr lang="en-US" sz="800" b="1" i="0" u="none" strike="noStrike">
                          <a:solidFill>
                            <a:srgbClr val="000000"/>
                          </a:solidFill>
                          <a:effectLst/>
                          <a:highlight>
                            <a:srgbClr val="DDEBF7"/>
                          </a:highlight>
                          <a:latin typeface="Calibri" panose="020F0502020204030204" pitchFamily="34" charset="0"/>
                        </a:rPr>
                        <a:t>1</a:t>
                      </a:r>
                    </a:p>
                  </a:txBody>
                  <a:tcPr marL="6139" marR="6139" marT="6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DEBF7"/>
                    </a:solidFill>
                  </a:tcPr>
                </a:tc>
                <a:extLst>
                  <a:ext uri="{0D108BD9-81ED-4DB2-BD59-A6C34878D82A}">
                    <a16:rowId xmlns:a16="http://schemas.microsoft.com/office/drawing/2014/main" val="731573629"/>
                  </a:ext>
                </a:extLst>
              </a:tr>
              <a:tr h="170679">
                <a:tc>
                  <a:txBody>
                    <a:bodyPr/>
                    <a:lstStyle/>
                    <a:p>
                      <a:pPr algn="l" fontAlgn="b"/>
                      <a:r>
                        <a:rPr lang="en-US" sz="800" b="0" i="0" u="none" strike="noStrike">
                          <a:solidFill>
                            <a:srgbClr val="000000"/>
                          </a:solidFill>
                          <a:effectLst/>
                          <a:highlight>
                            <a:srgbClr val="DDEBF7"/>
                          </a:highlight>
                          <a:latin typeface="Calibri" panose="020F0502020204030204" pitchFamily="34" charset="0"/>
                        </a:rPr>
                        <a:t>Pct.2 Noonday</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800" b="0" i="0" u="none" strike="noStrike">
                          <a:solidFill>
                            <a:srgbClr val="000000"/>
                          </a:solidFill>
                          <a:effectLst/>
                          <a:highlight>
                            <a:srgbClr val="DDEBF7"/>
                          </a:highlight>
                          <a:latin typeface="Calibri" panose="020F0502020204030204" pitchFamily="34" charset="0"/>
                        </a:rPr>
                        <a:t>4,400</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800" b="0" i="0" u="none" strike="noStrike">
                          <a:solidFill>
                            <a:srgbClr val="000000"/>
                          </a:solidFill>
                          <a:effectLst/>
                          <a:highlight>
                            <a:srgbClr val="DDEBF7"/>
                          </a:highlight>
                          <a:latin typeface="Calibri" panose="020F0502020204030204" pitchFamily="34" charset="0"/>
                        </a:rPr>
                        <a:t> </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vMerge="1">
                  <a:txBody>
                    <a:bodyPr/>
                    <a:lstStyle/>
                    <a:p>
                      <a:endParaRPr lang="en-US"/>
                    </a:p>
                  </a:txBody>
                  <a:tcPr/>
                </a:tc>
                <a:extLst>
                  <a:ext uri="{0D108BD9-81ED-4DB2-BD59-A6C34878D82A}">
                    <a16:rowId xmlns:a16="http://schemas.microsoft.com/office/drawing/2014/main" val="695442015"/>
                  </a:ext>
                </a:extLst>
              </a:tr>
              <a:tr h="170679">
                <a:tc>
                  <a:txBody>
                    <a:bodyPr/>
                    <a:lstStyle/>
                    <a:p>
                      <a:pPr algn="l" fontAlgn="b"/>
                      <a:r>
                        <a:rPr lang="en-US" sz="800" b="0" i="0" u="none" strike="noStrike">
                          <a:solidFill>
                            <a:srgbClr val="000000"/>
                          </a:solidFill>
                          <a:effectLst/>
                          <a:highlight>
                            <a:srgbClr val="DDEBF7"/>
                          </a:highlight>
                          <a:latin typeface="Calibri" panose="020F0502020204030204" pitchFamily="34" charset="0"/>
                        </a:rPr>
                        <a:t>Pct.3 Troup</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800" b="0" i="0" u="none" strike="noStrike">
                          <a:solidFill>
                            <a:srgbClr val="000000"/>
                          </a:solidFill>
                          <a:effectLst/>
                          <a:highlight>
                            <a:srgbClr val="DDEBF7"/>
                          </a:highlight>
                          <a:latin typeface="Calibri" panose="020F0502020204030204" pitchFamily="34" charset="0"/>
                        </a:rPr>
                        <a:t>4,840</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800" b="0" i="0" u="none" strike="noStrike">
                          <a:solidFill>
                            <a:srgbClr val="000000"/>
                          </a:solidFill>
                          <a:effectLst/>
                          <a:highlight>
                            <a:srgbClr val="DDEBF7"/>
                          </a:highlight>
                          <a:latin typeface="Calibri" panose="020F0502020204030204" pitchFamily="34" charset="0"/>
                        </a:rPr>
                        <a:t> </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vMerge="1">
                  <a:txBody>
                    <a:bodyPr/>
                    <a:lstStyle/>
                    <a:p>
                      <a:endParaRPr lang="en-US"/>
                    </a:p>
                  </a:txBody>
                  <a:tcPr/>
                </a:tc>
                <a:extLst>
                  <a:ext uri="{0D108BD9-81ED-4DB2-BD59-A6C34878D82A}">
                    <a16:rowId xmlns:a16="http://schemas.microsoft.com/office/drawing/2014/main" val="1076746026"/>
                  </a:ext>
                </a:extLst>
              </a:tr>
              <a:tr h="170679">
                <a:tc>
                  <a:txBody>
                    <a:bodyPr/>
                    <a:lstStyle/>
                    <a:p>
                      <a:pPr algn="l" fontAlgn="b"/>
                      <a:r>
                        <a:rPr lang="en-US" sz="800" b="0" i="0" u="none" strike="noStrike">
                          <a:solidFill>
                            <a:srgbClr val="000000"/>
                          </a:solidFill>
                          <a:effectLst/>
                          <a:highlight>
                            <a:srgbClr val="DDEBF7"/>
                          </a:highlight>
                          <a:latin typeface="Calibri" panose="020F0502020204030204" pitchFamily="34" charset="0"/>
                        </a:rPr>
                        <a:t>Pct.4 Winona</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800" b="0" i="0" u="none" strike="noStrike">
                          <a:solidFill>
                            <a:srgbClr val="000000"/>
                          </a:solidFill>
                          <a:effectLst/>
                          <a:highlight>
                            <a:srgbClr val="DDEBF7"/>
                          </a:highlight>
                          <a:latin typeface="Calibri" panose="020F0502020204030204" pitchFamily="34" charset="0"/>
                        </a:rPr>
                        <a:t>5,940</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800" b="0" i="0" u="none" strike="noStrike">
                          <a:solidFill>
                            <a:srgbClr val="000000"/>
                          </a:solidFill>
                          <a:effectLst/>
                          <a:highlight>
                            <a:srgbClr val="DDEBF7"/>
                          </a:highlight>
                          <a:latin typeface="Calibri" panose="020F0502020204030204" pitchFamily="34" charset="0"/>
                        </a:rPr>
                        <a:t> </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vMerge="1">
                  <a:txBody>
                    <a:bodyPr/>
                    <a:lstStyle/>
                    <a:p>
                      <a:endParaRPr lang="en-US"/>
                    </a:p>
                  </a:txBody>
                  <a:tcPr/>
                </a:tc>
                <a:extLst>
                  <a:ext uri="{0D108BD9-81ED-4DB2-BD59-A6C34878D82A}">
                    <a16:rowId xmlns:a16="http://schemas.microsoft.com/office/drawing/2014/main" val="699593777"/>
                  </a:ext>
                </a:extLst>
              </a:tr>
              <a:tr h="170679">
                <a:tc>
                  <a:txBody>
                    <a:bodyPr/>
                    <a:lstStyle/>
                    <a:p>
                      <a:pPr algn="l" fontAlgn="b"/>
                      <a:r>
                        <a:rPr lang="en-US" sz="800" b="0" i="0" u="none" strike="noStrike">
                          <a:solidFill>
                            <a:srgbClr val="000000"/>
                          </a:solidFill>
                          <a:effectLst/>
                          <a:highlight>
                            <a:srgbClr val="DDEBF7"/>
                          </a:highlight>
                          <a:latin typeface="Calibri" panose="020F0502020204030204" pitchFamily="34" charset="0"/>
                        </a:rPr>
                        <a:t>Pct.5 Lindale</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800" b="0" i="0" u="none" strike="noStrike">
                          <a:solidFill>
                            <a:srgbClr val="000000"/>
                          </a:solidFill>
                          <a:effectLst/>
                          <a:highlight>
                            <a:srgbClr val="DDEBF7"/>
                          </a:highlight>
                          <a:latin typeface="Calibri" panose="020F0502020204030204" pitchFamily="34" charset="0"/>
                        </a:rPr>
                        <a:t>6,170</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800" b="0" i="0" u="none" strike="noStrike">
                          <a:solidFill>
                            <a:srgbClr val="000000"/>
                          </a:solidFill>
                          <a:effectLst/>
                          <a:highlight>
                            <a:srgbClr val="DDEBF7"/>
                          </a:highlight>
                          <a:latin typeface="Calibri" panose="020F0502020204030204" pitchFamily="34" charset="0"/>
                        </a:rPr>
                        <a:t> </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vMerge="1">
                  <a:txBody>
                    <a:bodyPr/>
                    <a:lstStyle/>
                    <a:p>
                      <a:endParaRPr lang="en-US"/>
                    </a:p>
                  </a:txBody>
                  <a:tcPr/>
                </a:tc>
                <a:extLst>
                  <a:ext uri="{0D108BD9-81ED-4DB2-BD59-A6C34878D82A}">
                    <a16:rowId xmlns:a16="http://schemas.microsoft.com/office/drawing/2014/main" val="2640767548"/>
                  </a:ext>
                </a:extLst>
              </a:tr>
              <a:tr h="170679">
                <a:tc>
                  <a:txBody>
                    <a:bodyPr/>
                    <a:lstStyle/>
                    <a:p>
                      <a:pPr algn="l" fontAlgn="b"/>
                      <a:r>
                        <a:rPr lang="en-US" sz="800" b="0" i="0" u="none" strike="noStrike">
                          <a:solidFill>
                            <a:srgbClr val="000000"/>
                          </a:solidFill>
                          <a:effectLst/>
                          <a:highlight>
                            <a:srgbClr val="DDEBF7"/>
                          </a:highlight>
                          <a:latin typeface="Calibri" panose="020F0502020204030204" pitchFamily="34" charset="0"/>
                        </a:rPr>
                        <a:t>Road and Bridge</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800" b="0" i="0" u="none" strike="noStrike">
                          <a:solidFill>
                            <a:srgbClr val="000000"/>
                          </a:solidFill>
                          <a:effectLst/>
                          <a:highlight>
                            <a:srgbClr val="DDEBF7"/>
                          </a:highlight>
                          <a:latin typeface="Calibri" panose="020F0502020204030204" pitchFamily="34" charset="0"/>
                        </a:rPr>
                        <a:t>23,927</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800" b="0" i="0" u="none" strike="noStrike">
                          <a:solidFill>
                            <a:srgbClr val="000000"/>
                          </a:solidFill>
                          <a:effectLst/>
                          <a:highlight>
                            <a:srgbClr val="DDEBF7"/>
                          </a:highlight>
                          <a:latin typeface="Calibri" panose="020F0502020204030204" pitchFamily="34" charset="0"/>
                        </a:rPr>
                        <a:t> </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vMerge="1">
                  <a:txBody>
                    <a:bodyPr/>
                    <a:lstStyle/>
                    <a:p>
                      <a:endParaRPr lang="en-US"/>
                    </a:p>
                  </a:txBody>
                  <a:tcPr/>
                </a:tc>
                <a:extLst>
                  <a:ext uri="{0D108BD9-81ED-4DB2-BD59-A6C34878D82A}">
                    <a16:rowId xmlns:a16="http://schemas.microsoft.com/office/drawing/2014/main" val="3040161364"/>
                  </a:ext>
                </a:extLst>
              </a:tr>
              <a:tr h="170679">
                <a:tc>
                  <a:txBody>
                    <a:bodyPr/>
                    <a:lstStyle/>
                    <a:p>
                      <a:pPr algn="l" fontAlgn="b"/>
                      <a:r>
                        <a:rPr lang="en-US" sz="800" b="0" i="0" u="none" strike="noStrike">
                          <a:solidFill>
                            <a:srgbClr val="000000"/>
                          </a:solidFill>
                          <a:effectLst/>
                          <a:highlight>
                            <a:srgbClr val="DDEBF7"/>
                          </a:highlight>
                          <a:latin typeface="Calibri" panose="020F0502020204030204" pitchFamily="34" charset="0"/>
                        </a:rPr>
                        <a:t>FCIC</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800" b="0" i="0" u="none" strike="noStrike">
                          <a:solidFill>
                            <a:srgbClr val="000000"/>
                          </a:solidFill>
                          <a:effectLst/>
                          <a:highlight>
                            <a:srgbClr val="DDEBF7"/>
                          </a:highlight>
                          <a:latin typeface="Calibri" panose="020F0502020204030204" pitchFamily="34" charset="0"/>
                        </a:rPr>
                        <a:t>9,304</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800" b="0" i="0" u="none" strike="noStrike">
                          <a:solidFill>
                            <a:srgbClr val="000000"/>
                          </a:solidFill>
                          <a:effectLst/>
                          <a:highlight>
                            <a:srgbClr val="DDEBF7"/>
                          </a:highlight>
                          <a:latin typeface="Calibri" panose="020F0502020204030204" pitchFamily="34" charset="0"/>
                        </a:rPr>
                        <a:t> </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800" b="1" i="0" u="none" strike="noStrike">
                          <a:solidFill>
                            <a:srgbClr val="000000"/>
                          </a:solidFill>
                          <a:effectLst/>
                          <a:highlight>
                            <a:srgbClr val="DDEBF7"/>
                          </a:highlight>
                          <a:latin typeface="Calibri" panose="020F0502020204030204" pitchFamily="34" charset="0"/>
                        </a:rPr>
                        <a:t> </a:t>
                      </a:r>
                    </a:p>
                  </a:txBody>
                  <a:tcPr marL="6139" marR="6139" marT="6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350170117"/>
                  </a:ext>
                </a:extLst>
              </a:tr>
              <a:tr h="170679">
                <a:tc>
                  <a:txBody>
                    <a:bodyPr/>
                    <a:lstStyle/>
                    <a:p>
                      <a:pPr algn="r" fontAlgn="b"/>
                      <a:r>
                        <a:rPr lang="en-US" sz="800" b="1" i="0" u="none" strike="noStrike">
                          <a:solidFill>
                            <a:srgbClr val="000000"/>
                          </a:solidFill>
                          <a:effectLst/>
                          <a:highlight>
                            <a:srgbClr val="C6E0B4"/>
                          </a:highlight>
                          <a:latin typeface="Calibri" panose="020F0502020204030204" pitchFamily="34" charset="0"/>
                        </a:rPr>
                        <a:t>Total Sqft</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800" b="1" i="0" u="none" strike="noStrike">
                          <a:solidFill>
                            <a:srgbClr val="000000"/>
                          </a:solidFill>
                          <a:effectLst/>
                          <a:highlight>
                            <a:srgbClr val="C6E0B4"/>
                          </a:highlight>
                          <a:latin typeface="Calibri" panose="020F0502020204030204" pitchFamily="34" charset="0"/>
                        </a:rPr>
                        <a:t>57,392</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800" b="1" i="0" u="none" strike="noStrike">
                          <a:solidFill>
                            <a:srgbClr val="000000"/>
                          </a:solidFill>
                          <a:effectLst/>
                          <a:highlight>
                            <a:srgbClr val="C6E0B4"/>
                          </a:highlight>
                          <a:latin typeface="Calibri" panose="020F0502020204030204" pitchFamily="34" charset="0"/>
                        </a:rPr>
                        <a:t>Sqft assigned per FTE</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800" b="1" i="0" u="none" strike="noStrike">
                          <a:solidFill>
                            <a:srgbClr val="000000"/>
                          </a:solidFill>
                          <a:effectLst/>
                          <a:highlight>
                            <a:srgbClr val="C6E0B4"/>
                          </a:highlight>
                          <a:latin typeface="Calibri" panose="020F0502020204030204" pitchFamily="34" charset="0"/>
                        </a:rPr>
                        <a:t>57,392</a:t>
                      </a:r>
                    </a:p>
                  </a:txBody>
                  <a:tcPr marL="6139" marR="6139" marT="6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2057584824"/>
                  </a:ext>
                </a:extLst>
              </a:tr>
              <a:tr h="170679">
                <a:tc>
                  <a:txBody>
                    <a:bodyPr/>
                    <a:lstStyle/>
                    <a:p>
                      <a:pPr algn="l" fontAlgn="b"/>
                      <a:r>
                        <a:rPr lang="en-US" sz="800" b="0" i="0" u="none" strike="noStrike">
                          <a:solidFill>
                            <a:srgbClr val="000000"/>
                          </a:solidFill>
                          <a:effectLst/>
                          <a:highlight>
                            <a:srgbClr val="9BC2E6"/>
                          </a:highlight>
                          <a:latin typeface="Calibri" panose="020F0502020204030204" pitchFamily="34" charset="0"/>
                        </a:rPr>
                        <a:t>Juvenile</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800" b="0" i="0" u="none" strike="noStrike">
                          <a:solidFill>
                            <a:srgbClr val="000000"/>
                          </a:solidFill>
                          <a:effectLst/>
                          <a:highlight>
                            <a:srgbClr val="9BC2E6"/>
                          </a:highlight>
                          <a:latin typeface="Calibri" panose="020F0502020204030204" pitchFamily="34" charset="0"/>
                        </a:rPr>
                        <a:t>57,590</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800" b="0" i="0" u="none" strike="noStrike">
                          <a:solidFill>
                            <a:srgbClr val="000000"/>
                          </a:solidFill>
                          <a:effectLst/>
                          <a:highlight>
                            <a:srgbClr val="9BC2E6"/>
                          </a:highlight>
                          <a:latin typeface="Calibri" panose="020F0502020204030204" pitchFamily="34" charset="0"/>
                        </a:rPr>
                        <a:t> </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C2E6"/>
                    </a:solidFill>
                  </a:tcPr>
                </a:tc>
                <a:tc rowSpan="3">
                  <a:txBody>
                    <a:bodyPr/>
                    <a:lstStyle/>
                    <a:p>
                      <a:pPr algn="ctr" fontAlgn="ctr"/>
                      <a:r>
                        <a:rPr lang="en-US" sz="800" b="1" i="0" u="none" strike="noStrike">
                          <a:solidFill>
                            <a:srgbClr val="000000"/>
                          </a:solidFill>
                          <a:effectLst/>
                          <a:highlight>
                            <a:srgbClr val="9BC2E6"/>
                          </a:highlight>
                          <a:latin typeface="Calibri" panose="020F0502020204030204" pitchFamily="34" charset="0"/>
                        </a:rPr>
                        <a:t>2</a:t>
                      </a:r>
                    </a:p>
                  </a:txBody>
                  <a:tcPr marL="6139" marR="6139" marT="6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3397047482"/>
                  </a:ext>
                </a:extLst>
              </a:tr>
              <a:tr h="170679">
                <a:tc>
                  <a:txBody>
                    <a:bodyPr/>
                    <a:lstStyle/>
                    <a:p>
                      <a:pPr algn="l" fontAlgn="b"/>
                      <a:r>
                        <a:rPr lang="en-US" sz="800" b="0" i="0" u="none" strike="noStrike">
                          <a:solidFill>
                            <a:srgbClr val="000000"/>
                          </a:solidFill>
                          <a:effectLst/>
                          <a:highlight>
                            <a:srgbClr val="9BC2E6"/>
                          </a:highlight>
                          <a:latin typeface="Calibri" panose="020F0502020204030204" pitchFamily="34" charset="0"/>
                        </a:rPr>
                        <a:t>Cotton Belt</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800" b="0" i="0" u="none" strike="noStrike">
                          <a:solidFill>
                            <a:srgbClr val="000000"/>
                          </a:solidFill>
                          <a:effectLst/>
                          <a:highlight>
                            <a:srgbClr val="9BC2E6"/>
                          </a:highlight>
                          <a:latin typeface="Calibri" panose="020F0502020204030204" pitchFamily="34" charset="0"/>
                        </a:rPr>
                        <a:t>128,608</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800" b="0" i="0" u="none" strike="noStrike">
                          <a:solidFill>
                            <a:srgbClr val="000000"/>
                          </a:solidFill>
                          <a:effectLst/>
                          <a:highlight>
                            <a:srgbClr val="9BC2E6"/>
                          </a:highlight>
                          <a:latin typeface="Calibri" panose="020F0502020204030204" pitchFamily="34" charset="0"/>
                        </a:rPr>
                        <a:t> </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BC2E6"/>
                    </a:solidFill>
                  </a:tcPr>
                </a:tc>
                <a:tc vMerge="1">
                  <a:txBody>
                    <a:bodyPr/>
                    <a:lstStyle/>
                    <a:p>
                      <a:endParaRPr lang="en-US"/>
                    </a:p>
                  </a:txBody>
                  <a:tcPr/>
                </a:tc>
                <a:extLst>
                  <a:ext uri="{0D108BD9-81ED-4DB2-BD59-A6C34878D82A}">
                    <a16:rowId xmlns:a16="http://schemas.microsoft.com/office/drawing/2014/main" val="1695110464"/>
                  </a:ext>
                </a:extLst>
              </a:tr>
              <a:tr h="170679">
                <a:tc>
                  <a:txBody>
                    <a:bodyPr/>
                    <a:lstStyle/>
                    <a:p>
                      <a:pPr algn="l" fontAlgn="b"/>
                      <a:r>
                        <a:rPr lang="en-US" sz="800" b="0" i="0" u="none" strike="noStrike">
                          <a:solidFill>
                            <a:srgbClr val="000000"/>
                          </a:solidFill>
                          <a:effectLst/>
                          <a:highlight>
                            <a:srgbClr val="9BC2E6"/>
                          </a:highlight>
                          <a:latin typeface="Calibri" panose="020F0502020204030204" pitchFamily="34" charset="0"/>
                        </a:rPr>
                        <a:t>EOC</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800" b="0" i="0" u="none" strike="noStrike">
                          <a:solidFill>
                            <a:srgbClr val="000000"/>
                          </a:solidFill>
                          <a:effectLst/>
                          <a:highlight>
                            <a:srgbClr val="9BC2E6"/>
                          </a:highlight>
                          <a:latin typeface="Calibri" panose="020F0502020204030204" pitchFamily="34" charset="0"/>
                        </a:rPr>
                        <a:t>15,126</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800" b="0" i="0" u="none" strike="noStrike">
                          <a:solidFill>
                            <a:srgbClr val="000000"/>
                          </a:solidFill>
                          <a:effectLst/>
                          <a:highlight>
                            <a:srgbClr val="9BC2E6"/>
                          </a:highlight>
                          <a:latin typeface="Calibri" panose="020F0502020204030204" pitchFamily="34" charset="0"/>
                        </a:rPr>
                        <a:t> </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BC2E6"/>
                    </a:solidFill>
                  </a:tcPr>
                </a:tc>
                <a:tc vMerge="1">
                  <a:txBody>
                    <a:bodyPr/>
                    <a:lstStyle/>
                    <a:p>
                      <a:endParaRPr lang="en-US"/>
                    </a:p>
                  </a:txBody>
                  <a:tcPr/>
                </a:tc>
                <a:extLst>
                  <a:ext uri="{0D108BD9-81ED-4DB2-BD59-A6C34878D82A}">
                    <a16:rowId xmlns:a16="http://schemas.microsoft.com/office/drawing/2014/main" val="3034435931"/>
                  </a:ext>
                </a:extLst>
              </a:tr>
              <a:tr h="170679">
                <a:tc>
                  <a:txBody>
                    <a:bodyPr/>
                    <a:lstStyle/>
                    <a:p>
                      <a:pPr algn="r" fontAlgn="b"/>
                      <a:r>
                        <a:rPr lang="en-US" sz="800" b="1" i="0" u="none" strike="noStrike">
                          <a:solidFill>
                            <a:srgbClr val="000000"/>
                          </a:solidFill>
                          <a:effectLst/>
                          <a:highlight>
                            <a:srgbClr val="C6E0B4"/>
                          </a:highlight>
                          <a:latin typeface="Calibri" panose="020F0502020204030204" pitchFamily="34" charset="0"/>
                        </a:rPr>
                        <a:t>Total Sqft</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800" b="1" i="0" u="none" strike="noStrike">
                          <a:solidFill>
                            <a:srgbClr val="000000"/>
                          </a:solidFill>
                          <a:effectLst/>
                          <a:highlight>
                            <a:srgbClr val="C6E0B4"/>
                          </a:highlight>
                          <a:latin typeface="Calibri" panose="020F0502020204030204" pitchFamily="34" charset="0"/>
                        </a:rPr>
                        <a:t>201,324</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800" b="1" i="0" u="none" strike="noStrike">
                          <a:solidFill>
                            <a:srgbClr val="000000"/>
                          </a:solidFill>
                          <a:effectLst/>
                          <a:highlight>
                            <a:srgbClr val="C6E0B4"/>
                          </a:highlight>
                          <a:latin typeface="Calibri" panose="020F0502020204030204" pitchFamily="34" charset="0"/>
                        </a:rPr>
                        <a:t>Sqft assigned per FTE</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800" b="1" i="0" u="none" strike="noStrike">
                          <a:solidFill>
                            <a:srgbClr val="FF0000"/>
                          </a:solidFill>
                          <a:effectLst/>
                          <a:highlight>
                            <a:srgbClr val="C6E0B4"/>
                          </a:highlight>
                          <a:latin typeface="Calibri" panose="020F0502020204030204" pitchFamily="34" charset="0"/>
                        </a:rPr>
                        <a:t>100,662</a:t>
                      </a:r>
                    </a:p>
                  </a:txBody>
                  <a:tcPr marL="6139" marR="6139" marT="6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2390097609"/>
                  </a:ext>
                </a:extLst>
              </a:tr>
              <a:tr h="170679">
                <a:tc>
                  <a:txBody>
                    <a:bodyPr/>
                    <a:lstStyle/>
                    <a:p>
                      <a:pPr algn="l" fontAlgn="b"/>
                      <a:r>
                        <a:rPr lang="en-US" sz="800" b="0" i="0" u="none" strike="noStrike">
                          <a:solidFill>
                            <a:srgbClr val="000000"/>
                          </a:solidFill>
                          <a:effectLst/>
                          <a:highlight>
                            <a:srgbClr val="DDEBF7"/>
                          </a:highlight>
                          <a:latin typeface="Calibri" panose="020F0502020204030204" pitchFamily="34" charset="0"/>
                        </a:rPr>
                        <a:t>Skilled Trade Specialist (HVAC)</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800" b="0" i="0" u="none" strike="noStrike">
                          <a:solidFill>
                            <a:srgbClr val="000000"/>
                          </a:solidFill>
                          <a:effectLst/>
                          <a:highlight>
                            <a:srgbClr val="DDEBF7"/>
                          </a:highlight>
                          <a:latin typeface="Calibri" panose="020F0502020204030204" pitchFamily="34" charset="0"/>
                        </a:rPr>
                        <a:t> </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800" b="0" i="0" u="none" strike="noStrike">
                          <a:solidFill>
                            <a:srgbClr val="000000"/>
                          </a:solidFill>
                          <a:effectLst/>
                          <a:highlight>
                            <a:srgbClr val="DDEBF7"/>
                          </a:highlight>
                          <a:latin typeface="Calibri" panose="020F0502020204030204" pitchFamily="34" charset="0"/>
                        </a:rPr>
                        <a:t> </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800" b="1" i="0" u="none" strike="noStrike">
                          <a:solidFill>
                            <a:srgbClr val="000000"/>
                          </a:solidFill>
                          <a:effectLst/>
                          <a:highlight>
                            <a:srgbClr val="DDEBF7"/>
                          </a:highlight>
                          <a:latin typeface="Calibri" panose="020F0502020204030204" pitchFamily="34" charset="0"/>
                        </a:rPr>
                        <a:t>1</a:t>
                      </a:r>
                    </a:p>
                  </a:txBody>
                  <a:tcPr marL="6139" marR="6139" marT="6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868299237"/>
                  </a:ext>
                </a:extLst>
              </a:tr>
              <a:tr h="170679">
                <a:tc>
                  <a:txBody>
                    <a:bodyPr/>
                    <a:lstStyle/>
                    <a:p>
                      <a:pPr algn="r" fontAlgn="b"/>
                      <a:r>
                        <a:rPr lang="en-US" sz="800" b="1" i="0" u="none" strike="noStrike">
                          <a:solidFill>
                            <a:srgbClr val="000000"/>
                          </a:solidFill>
                          <a:effectLst/>
                          <a:highlight>
                            <a:srgbClr val="C6E0B4"/>
                          </a:highlight>
                          <a:latin typeface="Calibri" panose="020F0502020204030204" pitchFamily="34" charset="0"/>
                        </a:rPr>
                        <a:t>Total Sqft</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800" b="1" i="0" u="none" strike="noStrike">
                          <a:solidFill>
                            <a:srgbClr val="000000"/>
                          </a:solidFill>
                          <a:effectLst/>
                          <a:highlight>
                            <a:srgbClr val="C6E0B4"/>
                          </a:highlight>
                          <a:latin typeface="Calibri" panose="020F0502020204030204" pitchFamily="34" charset="0"/>
                        </a:rPr>
                        <a:t>0</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800" b="1" i="0" u="none" strike="noStrike">
                          <a:solidFill>
                            <a:srgbClr val="000000"/>
                          </a:solidFill>
                          <a:effectLst/>
                          <a:highlight>
                            <a:srgbClr val="C6E0B4"/>
                          </a:highlight>
                          <a:latin typeface="Calibri" panose="020F0502020204030204" pitchFamily="34" charset="0"/>
                        </a:rPr>
                        <a:t>Sqft assigned per FTE</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800" b="1" i="0" u="none" strike="noStrike">
                          <a:solidFill>
                            <a:srgbClr val="000000"/>
                          </a:solidFill>
                          <a:effectLst/>
                          <a:highlight>
                            <a:srgbClr val="C6E0B4"/>
                          </a:highlight>
                          <a:latin typeface="Calibri" panose="020F0502020204030204" pitchFamily="34" charset="0"/>
                        </a:rPr>
                        <a:t> </a:t>
                      </a:r>
                    </a:p>
                  </a:txBody>
                  <a:tcPr marL="6139" marR="6139" marT="6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3606434765"/>
                  </a:ext>
                </a:extLst>
              </a:tr>
              <a:tr h="170679">
                <a:tc>
                  <a:txBody>
                    <a:bodyPr/>
                    <a:lstStyle/>
                    <a:p>
                      <a:pPr algn="r" fontAlgn="b"/>
                      <a:r>
                        <a:rPr lang="en-US" sz="800" b="1" i="0" u="none" strike="noStrike">
                          <a:solidFill>
                            <a:srgbClr val="000000"/>
                          </a:solidFill>
                          <a:effectLst/>
                          <a:highlight>
                            <a:srgbClr val="F8CBAD"/>
                          </a:highlight>
                          <a:latin typeface="Calibri" panose="020F0502020204030204" pitchFamily="34" charset="0"/>
                        </a:rPr>
                        <a:t>Totals</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800" b="1" i="0" u="none" strike="noStrike">
                          <a:solidFill>
                            <a:srgbClr val="000000"/>
                          </a:solidFill>
                          <a:effectLst/>
                          <a:highlight>
                            <a:srgbClr val="F8CBAD"/>
                          </a:highlight>
                          <a:latin typeface="Calibri" panose="020F0502020204030204" pitchFamily="34" charset="0"/>
                        </a:rPr>
                        <a:t>737,368</a:t>
                      </a:r>
                    </a:p>
                  </a:txBody>
                  <a:tcPr marL="6139" marR="6139" marT="6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800" b="1" i="0" u="none" strike="noStrike">
                          <a:solidFill>
                            <a:srgbClr val="000000"/>
                          </a:solidFill>
                          <a:effectLst/>
                          <a:highlight>
                            <a:srgbClr val="F8CBAD"/>
                          </a:highlight>
                          <a:latin typeface="Calibri" panose="020F0502020204030204" pitchFamily="34" charset="0"/>
                        </a:rPr>
                        <a:t> </a:t>
                      </a:r>
                    </a:p>
                  </a:txBody>
                  <a:tcPr marL="6139" marR="6139" marT="6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800" b="1" i="0" u="none" strike="noStrike">
                          <a:solidFill>
                            <a:srgbClr val="000000"/>
                          </a:solidFill>
                          <a:effectLst/>
                          <a:highlight>
                            <a:srgbClr val="F8CBAD"/>
                          </a:highlight>
                          <a:latin typeface="Calibri" panose="020F0502020204030204" pitchFamily="34" charset="0"/>
                        </a:rPr>
                        <a:t>16 Staff</a:t>
                      </a:r>
                    </a:p>
                  </a:txBody>
                  <a:tcPr marL="6139" marR="6139" marT="6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2366801262"/>
                  </a:ext>
                </a:extLst>
              </a:tr>
              <a:tr h="330955">
                <a:tc>
                  <a:txBody>
                    <a:bodyPr/>
                    <a:lstStyle/>
                    <a:p>
                      <a:pPr algn="l" fontAlgn="b"/>
                      <a:r>
                        <a:rPr lang="en-US" sz="800" b="1" i="0" u="none" strike="noStrike">
                          <a:solidFill>
                            <a:srgbClr val="000000"/>
                          </a:solidFill>
                          <a:effectLst/>
                          <a:highlight>
                            <a:srgbClr val="F8CBAD"/>
                          </a:highlight>
                          <a:latin typeface="Calibri" panose="020F0502020204030204" pitchFamily="34" charset="0"/>
                        </a:rPr>
                        <a:t>21 main buildings (other buildings and properties)</a:t>
                      </a:r>
                    </a:p>
                  </a:txBody>
                  <a:tcPr marL="6139" marR="6139" marT="6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800" b="1" i="0" u="none" strike="noStrike">
                          <a:solidFill>
                            <a:srgbClr val="000000"/>
                          </a:solidFill>
                          <a:effectLst/>
                          <a:highlight>
                            <a:srgbClr val="F8CBAD"/>
                          </a:highlight>
                          <a:latin typeface="Calibri" panose="020F0502020204030204" pitchFamily="34" charset="0"/>
                        </a:rPr>
                        <a:t> </a:t>
                      </a:r>
                    </a:p>
                  </a:txBody>
                  <a:tcPr marL="6139" marR="6139" marT="6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800" b="1" i="0" u="none" strike="noStrike">
                          <a:solidFill>
                            <a:srgbClr val="000000"/>
                          </a:solidFill>
                          <a:effectLst/>
                          <a:highlight>
                            <a:srgbClr val="F8CBAD"/>
                          </a:highlight>
                          <a:latin typeface="Calibri" panose="020F0502020204030204" pitchFamily="34" charset="0"/>
                        </a:rPr>
                        <a:t> </a:t>
                      </a:r>
                    </a:p>
                  </a:txBody>
                  <a:tcPr marL="6139" marR="6139" marT="6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800" b="1" i="0" u="none" strike="noStrike" dirty="0">
                          <a:solidFill>
                            <a:srgbClr val="000000"/>
                          </a:solidFill>
                          <a:effectLst/>
                          <a:highlight>
                            <a:srgbClr val="F8CBAD"/>
                          </a:highlight>
                          <a:latin typeface="Calibri" panose="020F0502020204030204" pitchFamily="34" charset="0"/>
                        </a:rPr>
                        <a:t>11 Vehicles</a:t>
                      </a:r>
                    </a:p>
                  </a:txBody>
                  <a:tcPr marL="6139" marR="6139" marT="6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3167539922"/>
                  </a:ext>
                </a:extLst>
              </a:tr>
            </a:tbl>
          </a:graphicData>
        </a:graphic>
      </p:graphicFrame>
      <p:sp>
        <p:nvSpPr>
          <p:cNvPr id="7" name="TextBox 6"/>
          <p:cNvSpPr txBox="1"/>
          <p:nvPr/>
        </p:nvSpPr>
        <p:spPr>
          <a:xfrm>
            <a:off x="6332952" y="923330"/>
            <a:ext cx="4732982" cy="4592026"/>
          </a:xfrm>
          <a:prstGeom prst="rect">
            <a:avLst/>
          </a:prstGeom>
          <a:noFill/>
        </p:spPr>
        <p:txBody>
          <a:bodyPr wrap="square" rtlCol="0">
            <a:spAutoFit/>
          </a:bodyPr>
          <a:lstStyle/>
          <a:p>
            <a:pPr marL="0" marR="0" lvl="0" indent="0" algn="l" defTabSz="914400" rtl="0" eaLnBrk="1" fontAlgn="auto" latinLnBrk="0" hangingPunct="1">
              <a:lnSpc>
                <a:spcPct val="90000"/>
              </a:lnSpc>
              <a:spcBef>
                <a:spcPts val="1200"/>
              </a:spcBef>
              <a:spcAft>
                <a:spcPts val="0"/>
              </a:spcAft>
              <a:buClr>
                <a:srgbClr val="D34817">
                  <a:lumMod val="75000"/>
                </a:srgbClr>
              </a:buClr>
              <a:buSzPct val="85000"/>
              <a:buFontTx/>
              <a:buNone/>
              <a:tabLst/>
              <a:defRPr/>
            </a:pPr>
            <a:r>
              <a:rPr kumimoji="0" lang="en-US" sz="1400" b="0" i="0" u="none" strike="noStrike" kern="1200" cap="none" spc="0" normalizeH="0" baseline="0" noProof="0" dirty="0">
                <a:ln>
                  <a:noFill/>
                </a:ln>
                <a:solidFill>
                  <a:prstClr val="black"/>
                </a:solidFill>
                <a:effectLst/>
                <a:uLnTx/>
                <a:uFillTx/>
                <a:latin typeface="Rockwell" panose="02060603020205020403"/>
                <a:ea typeface="+mn-ea"/>
                <a:cs typeface="+mn-cs"/>
              </a:rPr>
              <a:t>Notes:</a:t>
            </a:r>
          </a:p>
          <a:p>
            <a:pPr marL="285750" marR="0" lvl="0" indent="-285750" algn="l" defTabSz="914400" rtl="0" eaLnBrk="1" fontAlgn="auto" latinLnBrk="0" hangingPunct="1">
              <a:lnSpc>
                <a:spcPct val="90000"/>
              </a:lnSpc>
              <a:spcBef>
                <a:spcPts val="1200"/>
              </a:spcBef>
              <a:spcAft>
                <a:spcPts val="0"/>
              </a:spcAft>
              <a:buClr>
                <a:srgbClr val="D34817">
                  <a:lumMod val="75000"/>
                </a:srgbClr>
              </a:buClr>
              <a:buSzPct val="85000"/>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Rockwell" panose="02060603020205020403"/>
                <a:ea typeface="+mn-ea"/>
                <a:cs typeface="+mn-cs"/>
              </a:rPr>
              <a:t>Add 1 person and 1 truck to maintain the Animal Shelter, Annex, S.O. Admin, CSCD &amp; Elections.</a:t>
            </a:r>
          </a:p>
          <a:p>
            <a:pPr marL="285750" marR="0" lvl="0" indent="-285750" algn="l" defTabSz="914400" rtl="0" eaLnBrk="1" fontAlgn="auto" latinLnBrk="0" hangingPunct="1">
              <a:lnSpc>
                <a:spcPct val="90000"/>
              </a:lnSpc>
              <a:spcBef>
                <a:spcPts val="1200"/>
              </a:spcBef>
              <a:spcAft>
                <a:spcPts val="0"/>
              </a:spcAft>
              <a:buClr>
                <a:srgbClr val="D34817">
                  <a:lumMod val="75000"/>
                </a:srgbClr>
              </a:buClr>
              <a:buSzPct val="85000"/>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Rockwell" panose="02060603020205020403"/>
                <a:ea typeface="+mn-ea"/>
                <a:cs typeface="+mn-cs"/>
              </a:rPr>
              <a:t>Add 2 new people at the Central Jail (1 days / 1 nights).</a:t>
            </a:r>
          </a:p>
          <a:p>
            <a:pPr marL="285750" marR="0" lvl="0" indent="-285750" algn="l" defTabSz="914400" rtl="0" eaLnBrk="1" fontAlgn="auto" latinLnBrk="0" hangingPunct="1">
              <a:lnSpc>
                <a:spcPct val="90000"/>
              </a:lnSpc>
              <a:spcBef>
                <a:spcPts val="1200"/>
              </a:spcBef>
              <a:spcAft>
                <a:spcPts val="0"/>
              </a:spcAft>
              <a:buClr>
                <a:srgbClr val="D34817">
                  <a:lumMod val="75000"/>
                </a:srgbClr>
              </a:buClr>
              <a:buSzPct val="85000"/>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Rockwell" panose="02060603020205020403"/>
                <a:ea typeface="+mn-ea"/>
                <a:cs typeface="+mn-cs"/>
              </a:rPr>
              <a:t>Add 1 person at the North Jail.</a:t>
            </a:r>
          </a:p>
          <a:p>
            <a:pPr marL="285750" marR="0" lvl="0" indent="-285750" algn="l" defTabSz="914400" rtl="0" eaLnBrk="1" fontAlgn="auto" latinLnBrk="0" hangingPunct="1">
              <a:lnSpc>
                <a:spcPct val="90000"/>
              </a:lnSpc>
              <a:spcBef>
                <a:spcPts val="1200"/>
              </a:spcBef>
              <a:spcAft>
                <a:spcPts val="0"/>
              </a:spcAft>
              <a:buClr>
                <a:srgbClr val="D34817">
                  <a:lumMod val="75000"/>
                </a:srgbClr>
              </a:buClr>
              <a:buSzPct val="85000"/>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Rockwell" panose="02060603020205020403"/>
                <a:ea typeface="+mn-ea"/>
                <a:cs typeface="+mn-cs"/>
              </a:rPr>
              <a:t>Add 1 person and 1 truck to maintain the Courthouse, Evidence &amp; Facility Services.</a:t>
            </a:r>
          </a:p>
          <a:p>
            <a:pPr marL="285750" marR="0" lvl="0" indent="-285750" algn="l" defTabSz="914400" rtl="0" eaLnBrk="1" fontAlgn="auto" latinLnBrk="0" hangingPunct="1">
              <a:lnSpc>
                <a:spcPct val="90000"/>
              </a:lnSpc>
              <a:spcBef>
                <a:spcPts val="1200"/>
              </a:spcBef>
              <a:spcAft>
                <a:spcPts val="0"/>
              </a:spcAft>
              <a:buClr>
                <a:srgbClr val="D34817">
                  <a:lumMod val="75000"/>
                </a:srgbClr>
              </a:buClr>
              <a:buSzPct val="85000"/>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Rockwell" panose="02060603020205020403"/>
                <a:ea typeface="+mn-ea"/>
                <a:cs typeface="+mn-cs"/>
              </a:rPr>
              <a:t>Add 1 person and 1 truck to help maintain the Juvenile, Cotton Belt and EOC.</a:t>
            </a:r>
          </a:p>
          <a:p>
            <a:pPr marL="285750" marR="0" lvl="0" indent="-285750" algn="l" defTabSz="914400" rtl="0" eaLnBrk="1" fontAlgn="auto" latinLnBrk="0" hangingPunct="1">
              <a:lnSpc>
                <a:spcPct val="90000"/>
              </a:lnSpc>
              <a:spcBef>
                <a:spcPts val="1200"/>
              </a:spcBef>
              <a:spcAft>
                <a:spcPts val="0"/>
              </a:spcAft>
              <a:buClr>
                <a:srgbClr val="D34817">
                  <a:lumMod val="75000"/>
                </a:srgbClr>
              </a:buClr>
              <a:buSzPct val="85000"/>
              <a:buFont typeface="Arial" panose="020B0604020202020204" pitchFamily="34" charset="0"/>
              <a:buChar char="•"/>
              <a:tabLst/>
              <a:defRPr/>
            </a:pPr>
            <a:r>
              <a:rPr kumimoji="0" lang="en-US" sz="2400" b="0" i="0" u="none" strike="noStrike" kern="1200" cap="none" spc="0" normalizeH="0" baseline="0" noProof="0" dirty="0">
                <a:ln>
                  <a:noFill/>
                </a:ln>
                <a:solidFill>
                  <a:srgbClr val="FF0000"/>
                </a:solidFill>
                <a:effectLst/>
                <a:uLnTx/>
                <a:uFillTx/>
                <a:latin typeface="Rockwell" panose="02060603020205020403"/>
                <a:ea typeface="+mn-ea"/>
                <a:cs typeface="+mn-cs"/>
              </a:rPr>
              <a:t>Totals:</a:t>
            </a:r>
          </a:p>
          <a:p>
            <a:pPr marL="742950" marR="0" lvl="1" indent="-285750" algn="l" defTabSz="914400" rtl="0" eaLnBrk="1" fontAlgn="auto" latinLnBrk="0" hangingPunct="1">
              <a:lnSpc>
                <a:spcPct val="90000"/>
              </a:lnSpc>
              <a:spcBef>
                <a:spcPts val="1200"/>
              </a:spcBef>
              <a:spcAft>
                <a:spcPts val="0"/>
              </a:spcAft>
              <a:buClr>
                <a:srgbClr val="D34817">
                  <a:lumMod val="75000"/>
                </a:srgbClr>
              </a:buClr>
              <a:buSzPct val="85000"/>
              <a:buFont typeface="Arial" panose="020B0604020202020204" pitchFamily="34" charset="0"/>
              <a:buChar char="•"/>
              <a:tabLst/>
              <a:defRPr/>
            </a:pPr>
            <a:r>
              <a:rPr kumimoji="0" lang="en-US" sz="2400" b="0" i="0" u="none" strike="noStrike" kern="1200" cap="none" spc="0" normalizeH="0" baseline="0" noProof="0" dirty="0">
                <a:ln>
                  <a:noFill/>
                </a:ln>
                <a:solidFill>
                  <a:srgbClr val="FF0000"/>
                </a:solidFill>
                <a:effectLst/>
                <a:uLnTx/>
                <a:uFillTx/>
                <a:latin typeface="Rockwell" panose="02060603020205020403"/>
                <a:ea typeface="+mn-ea"/>
                <a:cs typeface="+mn-cs"/>
              </a:rPr>
              <a:t>6 new Maintenance Mechanics</a:t>
            </a:r>
          </a:p>
          <a:p>
            <a:pPr marL="742950" marR="0" lvl="1" indent="-285750" algn="l" defTabSz="914400" rtl="0" eaLnBrk="1" fontAlgn="auto" latinLnBrk="0" hangingPunct="1">
              <a:lnSpc>
                <a:spcPct val="90000"/>
              </a:lnSpc>
              <a:spcBef>
                <a:spcPts val="1200"/>
              </a:spcBef>
              <a:spcAft>
                <a:spcPts val="0"/>
              </a:spcAft>
              <a:buClr>
                <a:srgbClr val="D34817">
                  <a:lumMod val="75000"/>
                </a:srgbClr>
              </a:buClr>
              <a:buSzPct val="85000"/>
              <a:buFont typeface="Arial" panose="020B0604020202020204" pitchFamily="34" charset="0"/>
              <a:buChar char="•"/>
              <a:tabLst/>
              <a:defRPr/>
            </a:pPr>
            <a:r>
              <a:rPr kumimoji="0" lang="en-US" sz="2400" b="0" i="0" u="none" strike="noStrike" kern="1200" cap="none" spc="0" normalizeH="0" baseline="0" noProof="0" dirty="0">
                <a:ln>
                  <a:noFill/>
                </a:ln>
                <a:solidFill>
                  <a:srgbClr val="FF0000"/>
                </a:solidFill>
                <a:effectLst/>
                <a:uLnTx/>
                <a:uFillTx/>
                <a:latin typeface="Rockwell" panose="02060603020205020403"/>
                <a:ea typeface="+mn-ea"/>
                <a:cs typeface="+mn-cs"/>
              </a:rPr>
              <a:t>3 new trucks.</a:t>
            </a:r>
          </a:p>
        </p:txBody>
      </p:sp>
      <p:sp>
        <p:nvSpPr>
          <p:cNvPr id="2" name="Slide Number Placeholder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35FC2AF-44CB-4375-B807-1A59999D6D49}" type="slidenum">
              <a:rPr kumimoji="0" lang="en-US" sz="14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14</a:t>
            </a:fld>
            <a:endParaRPr kumimoji="0" lang="en-US" sz="1400" b="1" i="0" u="none" strike="noStrike" kern="1200" cap="none" spc="0" normalizeH="0" baseline="0" noProof="0">
              <a:ln>
                <a:noFill/>
              </a:ln>
              <a:solidFill>
                <a:srgbClr val="FFFFFF"/>
              </a:solidFill>
              <a:effectLst/>
              <a:uLnTx/>
              <a:uFillTx/>
              <a:latin typeface="Rockwell Condensed" panose="02060603050405020104"/>
              <a:ea typeface="+mn-ea"/>
              <a:cs typeface="+mn-cs"/>
            </a:endParaRPr>
          </a:p>
        </p:txBody>
      </p:sp>
    </p:spTree>
    <p:extLst>
      <p:ext uri="{BB962C8B-B14F-4D97-AF65-F5344CB8AC3E}">
        <p14:creationId xmlns:p14="http://schemas.microsoft.com/office/powerpoint/2010/main" val="2583015743"/>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17507" y="1316890"/>
            <a:ext cx="4606394" cy="4224216"/>
          </a:xfrm>
        </p:spPr>
        <p:txBody>
          <a:bodyPr>
            <a:normAutofit/>
          </a:bodyPr>
          <a:lstStyle/>
          <a:p>
            <a:pPr algn="ctr"/>
            <a:r>
              <a:rPr lang="en-US" sz="6000" dirty="0">
                <a:solidFill>
                  <a:srgbClr val="FFFFFF"/>
                </a:solidFill>
              </a:rPr>
              <a:t>Grounds Staffing</a:t>
            </a:r>
          </a:p>
        </p:txBody>
      </p:sp>
    </p:spTree>
    <p:extLst>
      <p:ext uri="{BB962C8B-B14F-4D97-AF65-F5344CB8AC3E}">
        <p14:creationId xmlns:p14="http://schemas.microsoft.com/office/powerpoint/2010/main" val="292416387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29469D-3996-5BD2-A934-3AD3E4CAFC3D}"/>
              </a:ext>
            </a:extLst>
          </p:cNvPr>
          <p:cNvSpPr>
            <a:spLocks noGrp="1"/>
          </p:cNvSpPr>
          <p:nvPr>
            <p:ph type="title" idx="4294967295"/>
          </p:nvPr>
        </p:nvSpPr>
        <p:spPr>
          <a:xfrm>
            <a:off x="1261872" y="-1428929"/>
            <a:ext cx="9692640" cy="1428929"/>
          </a:xfrm>
        </p:spPr>
        <p:txBody>
          <a:bodyPr vert="horz" lIns="91440" tIns="27432" rIns="91440" bIns="45720" rtlCol="0" anchor="b">
            <a:normAutofit/>
          </a:bodyPr>
          <a:lstStyle/>
          <a:p>
            <a:r>
              <a:rPr lang="en-US" dirty="0"/>
              <a:t>Property </a:t>
            </a:r>
            <a:r>
              <a:rPr lang="en-US" dirty="0" err="1"/>
              <a:t>Groundkeeping</a:t>
            </a:r>
            <a:endParaRPr lang="en-US" dirty="0"/>
          </a:p>
        </p:txBody>
      </p:sp>
      <p:pic>
        <p:nvPicPr>
          <p:cNvPr id="5" name="Picture 4" descr="Table of Property Acres and Groundskeeping Performed">
            <a:extLst>
              <a:ext uri="{FF2B5EF4-FFF2-40B4-BE49-F238E27FC236}">
                <a16:creationId xmlns:a16="http://schemas.microsoft.com/office/drawing/2014/main" id="{71FFCAF5-9846-8C6D-916C-A8A885914D86}"/>
              </a:ext>
            </a:extLst>
          </p:cNvPr>
          <p:cNvPicPr>
            <a:picLocks noChangeAspect="1"/>
          </p:cNvPicPr>
          <p:nvPr/>
        </p:nvPicPr>
        <p:blipFill>
          <a:blip r:embed="rId2"/>
          <a:stretch>
            <a:fillRect/>
          </a:stretch>
        </p:blipFill>
        <p:spPr>
          <a:xfrm>
            <a:off x="0" y="0"/>
            <a:ext cx="3236832" cy="6858000"/>
          </a:xfrm>
          <a:prstGeom prst="rect">
            <a:avLst/>
          </a:prstGeom>
        </p:spPr>
      </p:pic>
      <p:pic>
        <p:nvPicPr>
          <p:cNvPr id="6" name="Picture 5" descr="Table of Properties and Groundskeeping Acres and if Grounds keeping Performed">
            <a:extLst>
              <a:ext uri="{FF2B5EF4-FFF2-40B4-BE49-F238E27FC236}">
                <a16:creationId xmlns:a16="http://schemas.microsoft.com/office/drawing/2014/main" id="{E521968A-1685-B866-5037-E4C0C8E1FB0E}"/>
              </a:ext>
            </a:extLst>
          </p:cNvPr>
          <p:cNvPicPr>
            <a:picLocks noChangeAspect="1"/>
          </p:cNvPicPr>
          <p:nvPr/>
        </p:nvPicPr>
        <p:blipFill>
          <a:blip r:embed="rId3"/>
          <a:stretch>
            <a:fillRect/>
          </a:stretch>
        </p:blipFill>
        <p:spPr>
          <a:xfrm>
            <a:off x="3236832" y="0"/>
            <a:ext cx="3224821" cy="6858000"/>
          </a:xfrm>
          <a:prstGeom prst="rect">
            <a:avLst/>
          </a:prstGeom>
        </p:spPr>
      </p:pic>
      <p:sp>
        <p:nvSpPr>
          <p:cNvPr id="2" name="Slide Number Placeholder 1">
            <a:extLst>
              <a:ext uri="{FF2B5EF4-FFF2-40B4-BE49-F238E27FC236}">
                <a16:creationId xmlns:a16="http://schemas.microsoft.com/office/drawing/2014/main" id="{3132D154-78F6-51C9-F58E-00E197AA962D}"/>
              </a:ext>
            </a:extLst>
          </p:cNvPr>
          <p:cNvSpPr>
            <a:spLocks noGrp="1"/>
          </p:cNvSpPr>
          <p:nvPr>
            <p:ph type="sldNum" sz="quarter" idx="12"/>
          </p:nvPr>
        </p:nvSpPr>
        <p:spPr/>
        <p:txBody>
          <a:bodyPr>
            <a:normAutofit lnSpcReduction="10000"/>
          </a:bodyPr>
          <a:lstStyle/>
          <a:p>
            <a:fld id="{435FC2AF-44CB-4375-B807-1A59999D6D49}" type="slidenum">
              <a:rPr lang="en-US" smtClean="0"/>
              <a:t>16</a:t>
            </a:fld>
            <a:endParaRPr lang="en-US"/>
          </a:p>
        </p:txBody>
      </p:sp>
    </p:spTree>
    <p:extLst>
      <p:ext uri="{BB962C8B-B14F-4D97-AF65-F5344CB8AC3E}">
        <p14:creationId xmlns:p14="http://schemas.microsoft.com/office/powerpoint/2010/main" val="10727546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68BF9-B2B9-68CC-E0F3-ED9EEEA5783E}"/>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APPA Grounds Standards</a:t>
            </a:r>
          </a:p>
        </p:txBody>
      </p:sp>
      <p:sp>
        <p:nvSpPr>
          <p:cNvPr id="3" name="TextBox 2">
            <a:extLst>
              <a:ext uri="{FF2B5EF4-FFF2-40B4-BE49-F238E27FC236}">
                <a16:creationId xmlns:a16="http://schemas.microsoft.com/office/drawing/2014/main" id="{6187C984-5567-81C5-9771-39AA697B00A3}"/>
              </a:ext>
            </a:extLst>
          </p:cNvPr>
          <p:cNvSpPr txBox="1"/>
          <p:nvPr/>
        </p:nvSpPr>
        <p:spPr>
          <a:xfrm>
            <a:off x="-1" y="0"/>
            <a:ext cx="8822268" cy="6863417"/>
          </a:xfrm>
          <a:prstGeom prst="rect">
            <a:avLst/>
          </a:prstGeom>
          <a:noFill/>
        </p:spPr>
        <p:txBody>
          <a:bodyPr wrap="square">
            <a:spAutoFit/>
          </a:bodyPr>
          <a:lstStyle/>
          <a:p>
            <a:r>
              <a:rPr lang="en-US" sz="1600" b="1" i="0" u="none" strike="noStrike" baseline="0" dirty="0">
                <a:solidFill>
                  <a:srgbClr val="0078AD"/>
                </a:solidFill>
                <a:latin typeface="Arial" panose="020B0604020202020204" pitchFamily="34" charset="0"/>
              </a:rPr>
              <a:t>APPA GROUNDS STANDARDS</a:t>
            </a:r>
          </a:p>
          <a:p>
            <a:r>
              <a:rPr lang="en-US" sz="1600" b="1" dirty="0">
                <a:solidFill>
                  <a:srgbClr val="0078AD"/>
                </a:solidFill>
                <a:latin typeface="Arial" panose="020B0604020202020204" pitchFamily="34" charset="0"/>
              </a:rPr>
              <a:t>(Association of Physical Plant Administrators)</a:t>
            </a:r>
            <a:r>
              <a:rPr lang="en-US" sz="1600" b="1" i="0" u="none" strike="noStrike" baseline="0" dirty="0">
                <a:solidFill>
                  <a:srgbClr val="0078AD"/>
                </a:solidFill>
                <a:latin typeface="Arial" panose="020B0604020202020204" pitchFamily="34" charset="0"/>
              </a:rPr>
              <a:t> </a:t>
            </a:r>
          </a:p>
          <a:p>
            <a:endParaRPr lang="en-US" sz="1600" b="0" i="0" u="none" strike="noStrike" baseline="0" dirty="0">
              <a:solidFill>
                <a:srgbClr val="0078AD"/>
              </a:solidFill>
              <a:latin typeface="Arial" panose="020B0604020202020204" pitchFamily="34" charset="0"/>
            </a:endParaRPr>
          </a:p>
          <a:p>
            <a:r>
              <a:rPr lang="en-US" sz="1400" b="1" i="0" u="none" strike="noStrike" baseline="0" dirty="0">
                <a:solidFill>
                  <a:srgbClr val="000000"/>
                </a:solidFill>
                <a:latin typeface="Arial" panose="020B0604020202020204" pitchFamily="34" charset="0"/>
              </a:rPr>
              <a:t>Standardized Levels of Attention</a:t>
            </a:r>
          </a:p>
          <a:p>
            <a:endParaRPr lang="en-US" sz="1400" b="1" dirty="0">
              <a:solidFill>
                <a:srgbClr val="000000"/>
              </a:solidFill>
              <a:latin typeface="Arial" panose="020B0604020202020204" pitchFamily="34" charset="0"/>
            </a:endParaRPr>
          </a:p>
          <a:p>
            <a:r>
              <a:rPr lang="en-US" sz="1400" b="1" i="0" u="none" strike="noStrike" baseline="0" dirty="0">
                <a:solidFill>
                  <a:srgbClr val="000000"/>
                </a:solidFill>
                <a:latin typeface="Arial" panose="020B0604020202020204" pitchFamily="34" charset="0"/>
              </a:rPr>
              <a:t> </a:t>
            </a:r>
            <a:endParaRPr lang="en-US" sz="1400" b="0" i="0" u="none" strike="noStrike" baseline="0" dirty="0">
              <a:solidFill>
                <a:srgbClr val="000000"/>
              </a:solidFill>
              <a:latin typeface="Arial" panose="020B0604020202020204" pitchFamily="34" charset="0"/>
            </a:endParaRPr>
          </a:p>
          <a:p>
            <a:endParaRPr lang="en-US" sz="1000" b="1" i="0" u="none" strike="noStrike" baseline="0" dirty="0">
              <a:solidFill>
                <a:srgbClr val="000000"/>
              </a:solidFill>
              <a:latin typeface="Arial" panose="020B0604020202020204" pitchFamily="34" charset="0"/>
            </a:endParaRPr>
          </a:p>
          <a:p>
            <a:endParaRPr lang="en-US" sz="1000" b="1" dirty="0">
              <a:solidFill>
                <a:srgbClr val="000000"/>
              </a:solidFill>
              <a:latin typeface="Arial" panose="020B0604020202020204" pitchFamily="34" charset="0"/>
            </a:endParaRPr>
          </a:p>
          <a:p>
            <a:endParaRPr lang="en-US" sz="1000" b="1" dirty="0">
              <a:solidFill>
                <a:srgbClr val="000000"/>
              </a:solidFill>
              <a:latin typeface="Arial" panose="020B0604020202020204" pitchFamily="34" charset="0"/>
            </a:endParaRPr>
          </a:p>
          <a:p>
            <a:endParaRPr lang="en-US" sz="1000" b="1" dirty="0">
              <a:solidFill>
                <a:srgbClr val="000000"/>
              </a:solidFill>
              <a:latin typeface="Arial" panose="020B0604020202020204" pitchFamily="34" charset="0"/>
            </a:endParaRPr>
          </a:p>
          <a:p>
            <a:endParaRPr lang="en-US" sz="1000" b="1" i="0" u="none" strike="noStrike" baseline="0" dirty="0">
              <a:solidFill>
                <a:srgbClr val="000000"/>
              </a:solidFill>
              <a:latin typeface="Arial" panose="020B0604020202020204" pitchFamily="34" charset="0"/>
            </a:endParaRPr>
          </a:p>
          <a:p>
            <a:r>
              <a:rPr lang="en-US" sz="1000" b="1" i="0" u="none" strike="noStrike" baseline="0" dirty="0">
                <a:solidFill>
                  <a:srgbClr val="000000"/>
                </a:solidFill>
                <a:latin typeface="Arial" panose="020B0604020202020204" pitchFamily="34" charset="0"/>
              </a:rPr>
              <a:t>LEVEL 1 </a:t>
            </a:r>
            <a:endParaRPr lang="en-US" sz="1000" b="0" i="0" u="none" strike="noStrike" baseline="0" dirty="0">
              <a:solidFill>
                <a:srgbClr val="000000"/>
              </a:solidFill>
              <a:latin typeface="Arial" panose="020B0604020202020204" pitchFamily="34" charset="0"/>
            </a:endParaRPr>
          </a:p>
          <a:p>
            <a:r>
              <a:rPr lang="en-US" sz="1000" b="1" i="1" u="none" strike="noStrike" baseline="0" dirty="0">
                <a:solidFill>
                  <a:srgbClr val="000000"/>
                </a:solidFill>
                <a:latin typeface="Arial" panose="020B0604020202020204" pitchFamily="34" charset="0"/>
              </a:rPr>
              <a:t>State-of-the-art maintenance applied to a high-quality diverse landscape. Associated with high-traffic urban area, such as public squares, malls, government grounds, or college/university campuses. </a:t>
            </a:r>
            <a:endParaRPr lang="en-US" sz="1000" b="0" i="0" u="none" strike="noStrike" baseline="0" dirty="0">
              <a:solidFill>
                <a:srgbClr val="000000"/>
              </a:solidFill>
              <a:latin typeface="Arial" panose="020B0604020202020204" pitchFamily="34" charset="0"/>
            </a:endParaRPr>
          </a:p>
          <a:p>
            <a:r>
              <a:rPr lang="en-US" sz="1000" b="0" i="0" u="none" strike="noStrike" baseline="0" dirty="0">
                <a:solidFill>
                  <a:srgbClr val="000000"/>
                </a:solidFill>
                <a:latin typeface="Arial" panose="020B0604020202020204" pitchFamily="34" charset="0"/>
              </a:rPr>
              <a:t> </a:t>
            </a:r>
            <a:r>
              <a:rPr lang="en-US" sz="1000" b="1" i="0" u="none" strike="noStrike" baseline="0" dirty="0">
                <a:solidFill>
                  <a:srgbClr val="000000"/>
                </a:solidFill>
                <a:latin typeface="Arial" panose="020B0604020202020204" pitchFamily="34" charset="0"/>
              </a:rPr>
              <a:t>Turf Care: </a:t>
            </a:r>
            <a:r>
              <a:rPr lang="en-US" sz="1000" b="0" i="0" u="none" strike="noStrike" baseline="0" dirty="0">
                <a:solidFill>
                  <a:srgbClr val="000000"/>
                </a:solidFill>
                <a:latin typeface="Arial" panose="020B0604020202020204" pitchFamily="34" charset="0"/>
              </a:rPr>
              <a:t>Grass mowed according to species and variety, at least once every 5 days, as often as every 3 days. Aeration required not least than 4 times per year. Reseeding as needed. Weed control to no more than 1% of surface. </a:t>
            </a:r>
          </a:p>
          <a:p>
            <a:r>
              <a:rPr lang="en-US" sz="1000" b="0" i="0" u="none" strike="noStrike" baseline="0" dirty="0">
                <a:solidFill>
                  <a:srgbClr val="000000"/>
                </a:solidFill>
                <a:latin typeface="Arial" panose="020B0604020202020204" pitchFamily="34" charset="0"/>
              </a:rPr>
              <a:t> </a:t>
            </a:r>
            <a:r>
              <a:rPr lang="en-US" sz="1000" b="1" i="0" u="none" strike="noStrike" baseline="0" dirty="0">
                <a:solidFill>
                  <a:srgbClr val="000000"/>
                </a:solidFill>
                <a:latin typeface="Arial" panose="020B0604020202020204" pitchFamily="34" charset="0"/>
              </a:rPr>
              <a:t>Fertilizer: </a:t>
            </a:r>
            <a:r>
              <a:rPr lang="en-US" sz="1000" b="0" i="0" u="none" strike="noStrike" baseline="0" dirty="0">
                <a:solidFill>
                  <a:srgbClr val="000000"/>
                </a:solidFill>
                <a:latin typeface="Arial" panose="020B0604020202020204" pitchFamily="34" charset="0"/>
              </a:rPr>
              <a:t>Adequate fertilizer applied to plant species according to their optimum requirements. </a:t>
            </a:r>
          </a:p>
          <a:p>
            <a:r>
              <a:rPr lang="en-US" sz="1000" b="0" i="0" u="none" strike="noStrike" baseline="0" dirty="0">
                <a:solidFill>
                  <a:srgbClr val="000000"/>
                </a:solidFill>
                <a:latin typeface="Arial" panose="020B0604020202020204" pitchFamily="34" charset="0"/>
              </a:rPr>
              <a:t> </a:t>
            </a:r>
            <a:r>
              <a:rPr lang="en-US" sz="1000" b="1" i="0" u="none" strike="noStrike" baseline="0" dirty="0">
                <a:solidFill>
                  <a:srgbClr val="000000"/>
                </a:solidFill>
                <a:latin typeface="Arial" panose="020B0604020202020204" pitchFamily="34" charset="0"/>
              </a:rPr>
              <a:t>Irrigation: </a:t>
            </a:r>
            <a:r>
              <a:rPr lang="en-US" sz="1000" b="0" i="0" u="none" strike="noStrike" baseline="0" dirty="0">
                <a:solidFill>
                  <a:srgbClr val="000000"/>
                </a:solidFill>
                <a:latin typeface="Arial" panose="020B0604020202020204" pitchFamily="34" charset="0"/>
              </a:rPr>
              <a:t>Sprinkler irrigated by electronic automatic controls. Frequency follows rain fall, temperature, season length and demands of individual plant species. </a:t>
            </a:r>
          </a:p>
          <a:p>
            <a:r>
              <a:rPr lang="en-US" sz="1000" b="0" i="0" u="none" strike="noStrike" baseline="0" dirty="0">
                <a:solidFill>
                  <a:srgbClr val="000000"/>
                </a:solidFill>
                <a:latin typeface="Arial" panose="020B0604020202020204" pitchFamily="34" charset="0"/>
              </a:rPr>
              <a:t> </a:t>
            </a:r>
            <a:r>
              <a:rPr lang="en-US" sz="1000" b="1" i="0" u="none" strike="noStrike" baseline="0" dirty="0">
                <a:solidFill>
                  <a:srgbClr val="000000"/>
                </a:solidFill>
                <a:latin typeface="Arial" panose="020B0604020202020204" pitchFamily="34" charset="0"/>
              </a:rPr>
              <a:t>Litter Control: </a:t>
            </a:r>
            <a:r>
              <a:rPr lang="en-US" sz="1000" b="0" i="0" u="none" strike="noStrike" baseline="0" dirty="0">
                <a:solidFill>
                  <a:srgbClr val="000000"/>
                </a:solidFill>
                <a:latin typeface="Arial" panose="020B0604020202020204" pitchFamily="34" charset="0"/>
              </a:rPr>
              <a:t>Minimum of once per day, seven days per week. No overflowing receptacles. </a:t>
            </a:r>
          </a:p>
          <a:p>
            <a:r>
              <a:rPr lang="en-US" sz="1000" b="0" i="0" u="none" strike="noStrike" baseline="0" dirty="0">
                <a:solidFill>
                  <a:srgbClr val="000000"/>
                </a:solidFill>
                <a:latin typeface="Arial" panose="020B0604020202020204" pitchFamily="34" charset="0"/>
              </a:rPr>
              <a:t> </a:t>
            </a:r>
            <a:r>
              <a:rPr lang="en-US" sz="1000" b="1" i="0" u="none" strike="noStrike" baseline="0" dirty="0">
                <a:solidFill>
                  <a:srgbClr val="000000"/>
                </a:solidFill>
                <a:latin typeface="Arial" panose="020B0604020202020204" pitchFamily="34" charset="0"/>
              </a:rPr>
              <a:t>Pruning: </a:t>
            </a:r>
            <a:r>
              <a:rPr lang="en-US" sz="1000" b="0" i="0" u="none" strike="noStrike" baseline="0" dirty="0">
                <a:solidFill>
                  <a:srgbClr val="000000"/>
                </a:solidFill>
                <a:latin typeface="Arial" panose="020B0604020202020204" pitchFamily="34" charset="0"/>
              </a:rPr>
              <a:t>Frequency dictated by species, length of growing season, design concept also a controlling factor i.e., using clipped method vs. natural-style hedges. </a:t>
            </a:r>
          </a:p>
          <a:p>
            <a:r>
              <a:rPr lang="en-US" sz="1000" b="0" i="0" u="none" strike="noStrike" baseline="0" dirty="0">
                <a:solidFill>
                  <a:srgbClr val="000000"/>
                </a:solidFill>
                <a:latin typeface="Arial" panose="020B0604020202020204" pitchFamily="34" charset="0"/>
              </a:rPr>
              <a:t> </a:t>
            </a:r>
            <a:r>
              <a:rPr lang="en-US" sz="1000" b="1" i="0" u="none" strike="noStrike" baseline="0" dirty="0">
                <a:solidFill>
                  <a:srgbClr val="000000"/>
                </a:solidFill>
                <a:latin typeface="Arial" panose="020B0604020202020204" pitchFamily="34" charset="0"/>
              </a:rPr>
              <a:t>Disease and Pest: </a:t>
            </a:r>
            <a:r>
              <a:rPr lang="en-US" sz="1000" b="0" i="0" u="none" strike="noStrike" baseline="0" dirty="0">
                <a:solidFill>
                  <a:srgbClr val="000000"/>
                </a:solidFill>
                <a:latin typeface="Arial" panose="020B0604020202020204" pitchFamily="34" charset="0"/>
              </a:rPr>
              <a:t>Controlling objective to anticipate and avoid public awareness of any problem. </a:t>
            </a:r>
          </a:p>
          <a:p>
            <a:r>
              <a:rPr lang="en-US" sz="1000" b="0" i="0" u="none" strike="noStrike" baseline="0" dirty="0">
                <a:solidFill>
                  <a:srgbClr val="000000"/>
                </a:solidFill>
                <a:latin typeface="Arial" panose="020B0604020202020204" pitchFamily="34" charset="0"/>
              </a:rPr>
              <a:t> </a:t>
            </a:r>
            <a:r>
              <a:rPr lang="en-US" sz="1000" b="1" i="0" u="none" strike="noStrike" baseline="0" dirty="0">
                <a:solidFill>
                  <a:srgbClr val="000000"/>
                </a:solidFill>
                <a:latin typeface="Arial" panose="020B0604020202020204" pitchFamily="34" charset="0"/>
              </a:rPr>
              <a:t>Surfaces: </a:t>
            </a:r>
            <a:r>
              <a:rPr lang="en-US" sz="1000" b="0" i="0" u="none" strike="noStrike" baseline="0" dirty="0">
                <a:solidFill>
                  <a:srgbClr val="000000"/>
                </a:solidFill>
                <a:latin typeface="Arial" panose="020B0604020202020204" pitchFamily="34" charset="0"/>
              </a:rPr>
              <a:t>Sweeping and cleaning frequency as such that at no time does accumulation of debris distract from look or safety of the area. </a:t>
            </a:r>
          </a:p>
          <a:p>
            <a:r>
              <a:rPr lang="en-US" sz="1000" b="0" i="0" u="none" strike="noStrike" baseline="0" dirty="0">
                <a:solidFill>
                  <a:srgbClr val="000000"/>
                </a:solidFill>
                <a:latin typeface="Arial" panose="020B0604020202020204" pitchFamily="34" charset="0"/>
              </a:rPr>
              <a:t> </a:t>
            </a:r>
            <a:r>
              <a:rPr lang="en-US" sz="1000" b="1" i="0" u="none" strike="noStrike" baseline="0" dirty="0">
                <a:solidFill>
                  <a:srgbClr val="000000"/>
                </a:solidFill>
                <a:latin typeface="Arial" panose="020B0604020202020204" pitchFamily="34" charset="0"/>
              </a:rPr>
              <a:t>Repairs</a:t>
            </a:r>
            <a:r>
              <a:rPr lang="en-US" sz="1000" b="0" i="0" u="none" strike="noStrike" baseline="0" dirty="0">
                <a:solidFill>
                  <a:srgbClr val="000000"/>
                </a:solidFill>
                <a:latin typeface="Arial" panose="020B0604020202020204" pitchFamily="34" charset="0"/>
              </a:rPr>
              <a:t>: Done immediately when problems are discovered. </a:t>
            </a:r>
          </a:p>
          <a:p>
            <a:r>
              <a:rPr lang="en-US" sz="1000" b="0" i="0" u="none" strike="noStrike" baseline="0" dirty="0">
                <a:solidFill>
                  <a:srgbClr val="000000"/>
                </a:solidFill>
                <a:latin typeface="Arial" panose="020B0604020202020204" pitchFamily="34" charset="0"/>
              </a:rPr>
              <a:t> </a:t>
            </a:r>
            <a:r>
              <a:rPr lang="en-US" sz="1000" b="1" i="0" u="none" strike="noStrike" baseline="0" dirty="0">
                <a:solidFill>
                  <a:srgbClr val="000000"/>
                </a:solidFill>
                <a:latin typeface="Arial" panose="020B0604020202020204" pitchFamily="34" charset="0"/>
              </a:rPr>
              <a:t>Inspections: </a:t>
            </a:r>
            <a:r>
              <a:rPr lang="en-US" sz="1000" b="0" i="0" u="none" strike="noStrike" baseline="0" dirty="0">
                <a:solidFill>
                  <a:srgbClr val="000000"/>
                </a:solidFill>
                <a:latin typeface="Arial" panose="020B0604020202020204" pitchFamily="34" charset="0"/>
              </a:rPr>
              <a:t>A staff member to conduct inspections daily. </a:t>
            </a:r>
          </a:p>
          <a:p>
            <a:endParaRPr lang="en-US" sz="1000" b="0" i="0" u="none" strike="noStrike" baseline="0" dirty="0">
              <a:solidFill>
                <a:srgbClr val="000000"/>
              </a:solidFill>
              <a:latin typeface="Arial" panose="020B0604020202020204" pitchFamily="34" charset="0"/>
            </a:endParaRPr>
          </a:p>
          <a:p>
            <a:r>
              <a:rPr lang="en-US" sz="1000" b="1" i="0" u="none" strike="noStrike" baseline="0" dirty="0">
                <a:latin typeface="Arial" panose="020B0604020202020204" pitchFamily="34" charset="0"/>
              </a:rPr>
              <a:t>LEVEL 2 </a:t>
            </a:r>
            <a:endParaRPr lang="en-US" sz="1000" b="0" i="0" u="none" strike="noStrike" baseline="0" dirty="0">
              <a:latin typeface="Arial" panose="020B0604020202020204" pitchFamily="34" charset="0"/>
            </a:endParaRPr>
          </a:p>
          <a:p>
            <a:r>
              <a:rPr lang="en-US" sz="1000" b="1" i="1" u="none" strike="noStrike" baseline="0" dirty="0">
                <a:latin typeface="Arial" panose="020B0604020202020204" pitchFamily="34" charset="0"/>
              </a:rPr>
              <a:t>High-level maintenance. Associated with well-developed public areas, malls, government grounds, or college/university campuses. Recommended level for most organizations. </a:t>
            </a:r>
            <a:endParaRPr lang="en-US" sz="1000" b="0" i="0" u="none" strike="noStrike" baseline="0" dirty="0">
              <a:latin typeface="Arial" panose="020B0604020202020204" pitchFamily="34" charset="0"/>
            </a:endParaRPr>
          </a:p>
          <a:p>
            <a:r>
              <a:rPr lang="en-US" sz="1000" b="0" i="0" u="none" strike="noStrike" baseline="0" dirty="0">
                <a:latin typeface="Arial" panose="020B0604020202020204" pitchFamily="34" charset="0"/>
              </a:rPr>
              <a:t> </a:t>
            </a:r>
            <a:r>
              <a:rPr lang="en-US" sz="1000" b="1" i="0" u="none" strike="noStrike" baseline="0" dirty="0">
                <a:latin typeface="Arial" panose="020B0604020202020204" pitchFamily="34" charset="0"/>
              </a:rPr>
              <a:t>Turf Care: </a:t>
            </a:r>
            <a:r>
              <a:rPr lang="en-US" sz="1000" b="0" i="0" u="none" strike="noStrike" baseline="0" dirty="0">
                <a:latin typeface="Arial" panose="020B0604020202020204" pitchFamily="34" charset="0"/>
              </a:rPr>
              <a:t>Grass cut once every 5 days. Aeration required no less than 2 times per year. Reseeding when spots are present. Weed control to no more than 5% of surface. </a:t>
            </a:r>
          </a:p>
          <a:p>
            <a:r>
              <a:rPr lang="en-US" sz="1000" b="0" i="0" u="none" strike="noStrike" baseline="0" dirty="0">
                <a:latin typeface="Arial" panose="020B0604020202020204" pitchFamily="34" charset="0"/>
              </a:rPr>
              <a:t> </a:t>
            </a:r>
            <a:r>
              <a:rPr lang="en-US" sz="1000" b="1" i="0" u="none" strike="noStrike" baseline="0" dirty="0">
                <a:latin typeface="Arial" panose="020B0604020202020204" pitchFamily="34" charset="0"/>
              </a:rPr>
              <a:t>Fertilizer: </a:t>
            </a:r>
            <a:r>
              <a:rPr lang="en-US" sz="1000" b="0" i="0" u="none" strike="noStrike" baseline="0" dirty="0">
                <a:latin typeface="Arial" panose="020B0604020202020204" pitchFamily="34" charset="0"/>
              </a:rPr>
              <a:t>Adequate fertilizer level to ensure all plants are healthy and growing vigorously. </a:t>
            </a:r>
          </a:p>
          <a:p>
            <a:r>
              <a:rPr lang="en-US" sz="1000" b="0" i="0" u="none" strike="noStrike" baseline="0" dirty="0">
                <a:latin typeface="Arial" panose="020B0604020202020204" pitchFamily="34" charset="0"/>
              </a:rPr>
              <a:t> </a:t>
            </a:r>
            <a:r>
              <a:rPr lang="en-US" sz="1000" b="1" i="0" u="none" strike="noStrike" baseline="0" dirty="0">
                <a:latin typeface="Arial" panose="020B0604020202020204" pitchFamily="34" charset="0"/>
              </a:rPr>
              <a:t>Irrigation: </a:t>
            </a:r>
            <a:r>
              <a:rPr lang="en-US" sz="1000" b="0" i="0" u="none" strike="noStrike" baseline="0" dirty="0">
                <a:latin typeface="Arial" panose="020B0604020202020204" pitchFamily="34" charset="0"/>
              </a:rPr>
              <a:t>Sprinkler irrigated by electronic automatic controls. Frequency follows rain fall, temperature, season length and demands of individual plant species. </a:t>
            </a:r>
          </a:p>
          <a:p>
            <a:r>
              <a:rPr lang="en-US" sz="1000" b="0" i="0" u="none" strike="noStrike" baseline="0" dirty="0">
                <a:latin typeface="Arial" panose="020B0604020202020204" pitchFamily="34" charset="0"/>
              </a:rPr>
              <a:t> </a:t>
            </a:r>
            <a:r>
              <a:rPr lang="en-US" sz="1000" b="1" i="0" u="none" strike="noStrike" baseline="0" dirty="0">
                <a:latin typeface="Arial" panose="020B0604020202020204" pitchFamily="34" charset="0"/>
              </a:rPr>
              <a:t>Litter Control: </a:t>
            </a:r>
            <a:r>
              <a:rPr lang="en-US" sz="1000" b="0" i="0" u="none" strike="noStrike" baseline="0" dirty="0">
                <a:latin typeface="Arial" panose="020B0604020202020204" pitchFamily="34" charset="0"/>
              </a:rPr>
              <a:t>Minimum of one per day, 5 days per week. Accumulation depends on size of container available to public. </a:t>
            </a:r>
          </a:p>
          <a:p>
            <a:r>
              <a:rPr lang="en-US" sz="1000" b="0" i="0" u="none" strike="noStrike" baseline="0" dirty="0">
                <a:latin typeface="Arial" panose="020B0604020202020204" pitchFamily="34" charset="0"/>
              </a:rPr>
              <a:t> </a:t>
            </a:r>
            <a:r>
              <a:rPr lang="en-US" sz="1000" b="1" i="0" u="none" strike="noStrike" baseline="0" dirty="0">
                <a:latin typeface="Arial" panose="020B0604020202020204" pitchFamily="34" charset="0"/>
              </a:rPr>
              <a:t>Pruning: </a:t>
            </a:r>
            <a:r>
              <a:rPr lang="en-US" sz="1000" b="0" i="0" u="none" strike="noStrike" baseline="0" dirty="0">
                <a:latin typeface="Arial" panose="020B0604020202020204" pitchFamily="34" charset="0"/>
              </a:rPr>
              <a:t>Usually done at least once per season, species planted may dictate more frequent attention. </a:t>
            </a:r>
          </a:p>
          <a:p>
            <a:r>
              <a:rPr lang="en-US" sz="1000" b="0" i="0" u="none" strike="noStrike" baseline="0" dirty="0">
                <a:latin typeface="Arial" panose="020B0604020202020204" pitchFamily="34" charset="0"/>
              </a:rPr>
              <a:t> </a:t>
            </a:r>
            <a:r>
              <a:rPr lang="en-US" sz="1000" b="1" i="0" u="none" strike="noStrike" baseline="0" dirty="0">
                <a:latin typeface="Arial" panose="020B0604020202020204" pitchFamily="34" charset="0"/>
              </a:rPr>
              <a:t>Disease and Pest Control: </a:t>
            </a:r>
            <a:r>
              <a:rPr lang="en-US" sz="1000" b="0" i="0" u="none" strike="noStrike" baseline="0" dirty="0">
                <a:latin typeface="Arial" panose="020B0604020202020204" pitchFamily="34" charset="0"/>
              </a:rPr>
              <a:t>Done when disease or pest are inflicting noticeable damage or reducing vigorous plant material growth. </a:t>
            </a:r>
          </a:p>
          <a:p>
            <a:r>
              <a:rPr lang="en-US" sz="1000" b="0" i="0" u="none" strike="noStrike" baseline="0" dirty="0">
                <a:latin typeface="Arial" panose="020B0604020202020204" pitchFamily="34" charset="0"/>
              </a:rPr>
              <a:t> </a:t>
            </a:r>
            <a:r>
              <a:rPr lang="en-US" sz="1000" b="1" i="0" u="none" strike="noStrike" baseline="0" dirty="0">
                <a:latin typeface="Arial" panose="020B0604020202020204" pitchFamily="34" charset="0"/>
              </a:rPr>
              <a:t>Surfaces: </a:t>
            </a:r>
            <a:r>
              <a:rPr lang="en-US" sz="1000" b="0" i="0" u="none" strike="noStrike" baseline="0" dirty="0">
                <a:latin typeface="Arial" panose="020B0604020202020204" pitchFamily="34" charset="0"/>
              </a:rPr>
              <a:t>Should be kept clean, repaired or replaced when their condition has noticeable deterioration. </a:t>
            </a:r>
          </a:p>
          <a:p>
            <a:r>
              <a:rPr lang="en-US" sz="1000" b="0" i="0" u="none" strike="noStrike" baseline="0" dirty="0">
                <a:latin typeface="Arial" panose="020B0604020202020204" pitchFamily="34" charset="0"/>
              </a:rPr>
              <a:t> </a:t>
            </a:r>
            <a:r>
              <a:rPr lang="en-US" sz="1000" b="1" i="0" u="none" strike="noStrike" baseline="0" dirty="0">
                <a:latin typeface="Arial" panose="020B0604020202020204" pitchFamily="34" charset="0"/>
              </a:rPr>
              <a:t>Repairs: </a:t>
            </a:r>
            <a:r>
              <a:rPr lang="en-US" sz="1000" b="0" i="0" u="none" strike="noStrike" baseline="0" dirty="0">
                <a:latin typeface="Arial" panose="020B0604020202020204" pitchFamily="34" charset="0"/>
              </a:rPr>
              <a:t>Done whenever safety, function or appearance is in question. </a:t>
            </a:r>
          </a:p>
          <a:p>
            <a:r>
              <a:rPr lang="en-US" sz="1000" b="0" i="0" u="none" strike="noStrike" baseline="0" dirty="0">
                <a:latin typeface="Arial" panose="020B0604020202020204" pitchFamily="34" charset="0"/>
              </a:rPr>
              <a:t> </a:t>
            </a:r>
            <a:r>
              <a:rPr lang="en-US" sz="1000" b="1" i="0" u="none" strike="noStrike" baseline="0" dirty="0">
                <a:latin typeface="Arial" panose="020B0604020202020204" pitchFamily="34" charset="0"/>
              </a:rPr>
              <a:t>Inspections: </a:t>
            </a:r>
            <a:r>
              <a:rPr lang="en-US" sz="1000" b="0" i="0" u="none" strike="noStrike" baseline="0" dirty="0">
                <a:latin typeface="Arial" panose="020B0604020202020204" pitchFamily="34" charset="0"/>
              </a:rPr>
              <a:t>A staff member to conduct inspections daily when regular staff is scheduled. </a:t>
            </a:r>
          </a:p>
        </p:txBody>
      </p:sp>
      <p:graphicFrame>
        <p:nvGraphicFramePr>
          <p:cNvPr id="6" name="Table 5">
            <a:extLst>
              <a:ext uri="{FF2B5EF4-FFF2-40B4-BE49-F238E27FC236}">
                <a16:creationId xmlns:a16="http://schemas.microsoft.com/office/drawing/2014/main" id="{381F3B28-C826-E32B-8C81-5EAC29B444CA}"/>
              </a:ext>
            </a:extLst>
          </p:cNvPr>
          <p:cNvGraphicFramePr>
            <a:graphicFrameLocks noGrp="1"/>
          </p:cNvGraphicFramePr>
          <p:nvPr>
            <p:extLst>
              <p:ext uri="{D42A27DB-BD31-4B8C-83A1-F6EECF244321}">
                <p14:modId xmlns:p14="http://schemas.microsoft.com/office/powerpoint/2010/main" val="2732499735"/>
              </p:ext>
            </p:extLst>
          </p:nvPr>
        </p:nvGraphicFramePr>
        <p:xfrm>
          <a:off x="76200" y="1049866"/>
          <a:ext cx="10778068" cy="1010356"/>
        </p:xfrm>
        <a:graphic>
          <a:graphicData uri="http://schemas.openxmlformats.org/drawingml/2006/table">
            <a:tbl>
              <a:tblPr firstRow="1" bandRow="1">
                <a:tableStyleId>{5C22544A-7EE6-4342-B048-85BDC9FD1C3A}</a:tableStyleId>
              </a:tblPr>
              <a:tblGrid>
                <a:gridCol w="1539724">
                  <a:extLst>
                    <a:ext uri="{9D8B030D-6E8A-4147-A177-3AD203B41FA5}">
                      <a16:colId xmlns:a16="http://schemas.microsoft.com/office/drawing/2014/main" val="1504315626"/>
                    </a:ext>
                  </a:extLst>
                </a:gridCol>
                <a:gridCol w="1539724">
                  <a:extLst>
                    <a:ext uri="{9D8B030D-6E8A-4147-A177-3AD203B41FA5}">
                      <a16:colId xmlns:a16="http://schemas.microsoft.com/office/drawing/2014/main" val="2552883308"/>
                    </a:ext>
                  </a:extLst>
                </a:gridCol>
                <a:gridCol w="1539724">
                  <a:extLst>
                    <a:ext uri="{9D8B030D-6E8A-4147-A177-3AD203B41FA5}">
                      <a16:colId xmlns:a16="http://schemas.microsoft.com/office/drawing/2014/main" val="3131994844"/>
                    </a:ext>
                  </a:extLst>
                </a:gridCol>
                <a:gridCol w="1539724">
                  <a:extLst>
                    <a:ext uri="{9D8B030D-6E8A-4147-A177-3AD203B41FA5}">
                      <a16:colId xmlns:a16="http://schemas.microsoft.com/office/drawing/2014/main" val="1219574928"/>
                    </a:ext>
                  </a:extLst>
                </a:gridCol>
                <a:gridCol w="1539724">
                  <a:extLst>
                    <a:ext uri="{9D8B030D-6E8A-4147-A177-3AD203B41FA5}">
                      <a16:colId xmlns:a16="http://schemas.microsoft.com/office/drawing/2014/main" val="3922447485"/>
                    </a:ext>
                  </a:extLst>
                </a:gridCol>
                <a:gridCol w="1539724">
                  <a:extLst>
                    <a:ext uri="{9D8B030D-6E8A-4147-A177-3AD203B41FA5}">
                      <a16:colId xmlns:a16="http://schemas.microsoft.com/office/drawing/2014/main" val="1950276382"/>
                    </a:ext>
                  </a:extLst>
                </a:gridCol>
                <a:gridCol w="1539724">
                  <a:extLst>
                    <a:ext uri="{9D8B030D-6E8A-4147-A177-3AD203B41FA5}">
                      <a16:colId xmlns:a16="http://schemas.microsoft.com/office/drawing/2014/main" val="3139523178"/>
                    </a:ext>
                  </a:extLst>
                </a:gridCol>
              </a:tblGrid>
              <a:tr h="553156">
                <a:tc>
                  <a:txBody>
                    <a:bodyPr/>
                    <a:lstStyle/>
                    <a:p>
                      <a:r>
                        <a:rPr lang="en-US" sz="1200" dirty="0"/>
                        <a:t>APPA Standard Space</a:t>
                      </a:r>
                    </a:p>
                  </a:txBody>
                  <a:tcPr/>
                </a:tc>
                <a:tc>
                  <a:txBody>
                    <a:bodyPr/>
                    <a:lstStyle/>
                    <a:p>
                      <a:r>
                        <a:rPr lang="en-US" sz="1200" dirty="0"/>
                        <a:t>Level 1 State of the Art</a:t>
                      </a:r>
                    </a:p>
                  </a:txBody>
                  <a:tcPr/>
                </a:tc>
                <a:tc>
                  <a:txBody>
                    <a:bodyPr/>
                    <a:lstStyle/>
                    <a:p>
                      <a:r>
                        <a:rPr lang="en-US" sz="1200" dirty="0"/>
                        <a:t>Level 2 High Level</a:t>
                      </a:r>
                    </a:p>
                  </a:txBody>
                  <a:tcPr/>
                </a:tc>
                <a:tc>
                  <a:txBody>
                    <a:bodyPr/>
                    <a:lstStyle/>
                    <a:p>
                      <a:r>
                        <a:rPr lang="en-US" sz="1200" dirty="0"/>
                        <a:t>Level 3 Moderate Level</a:t>
                      </a:r>
                    </a:p>
                  </a:txBody>
                  <a:tcPr/>
                </a:tc>
                <a:tc>
                  <a:txBody>
                    <a:bodyPr/>
                    <a:lstStyle/>
                    <a:p>
                      <a:r>
                        <a:rPr lang="en-US" sz="1200" dirty="0">
                          <a:solidFill>
                            <a:srgbClr val="C00000"/>
                          </a:solidFill>
                        </a:rPr>
                        <a:t>Level 4 Moderate Low Level</a:t>
                      </a:r>
                    </a:p>
                  </a:txBody>
                  <a:tcPr/>
                </a:tc>
                <a:tc>
                  <a:txBody>
                    <a:bodyPr/>
                    <a:lstStyle/>
                    <a:p>
                      <a:r>
                        <a:rPr lang="en-US" sz="1200" dirty="0">
                          <a:solidFill>
                            <a:srgbClr val="C00000"/>
                          </a:solidFill>
                        </a:rPr>
                        <a:t>Level 5 Minimum Level</a:t>
                      </a:r>
                    </a:p>
                  </a:txBody>
                  <a:tcPr/>
                </a:tc>
                <a:tc>
                  <a:txBody>
                    <a:bodyPr/>
                    <a:lstStyle/>
                    <a:p>
                      <a:r>
                        <a:rPr lang="en-US" sz="1200" dirty="0"/>
                        <a:t>Level 6 Natural Area Not Developed</a:t>
                      </a:r>
                    </a:p>
                  </a:txBody>
                  <a:tcPr/>
                </a:tc>
                <a:extLst>
                  <a:ext uri="{0D108BD9-81ED-4DB2-BD59-A6C34878D82A}">
                    <a16:rowId xmlns:a16="http://schemas.microsoft.com/office/drawing/2014/main" val="2505298528"/>
                  </a:ext>
                </a:extLst>
              </a:tr>
              <a:tr h="395111">
                <a:tc>
                  <a:txBody>
                    <a:bodyPr/>
                    <a:lstStyle/>
                    <a:p>
                      <a:r>
                        <a:rPr lang="en-US" sz="1200" dirty="0"/>
                        <a:t>Grounds Acres per person</a:t>
                      </a:r>
                    </a:p>
                  </a:txBody>
                  <a:tcPr/>
                </a:tc>
                <a:tc>
                  <a:txBody>
                    <a:bodyPr/>
                    <a:lstStyle/>
                    <a:p>
                      <a:r>
                        <a:rPr lang="en-US" sz="1200" dirty="0"/>
                        <a:t>7.96 Acres</a:t>
                      </a:r>
                    </a:p>
                  </a:txBody>
                  <a:tcPr/>
                </a:tc>
                <a:tc>
                  <a:txBody>
                    <a:bodyPr/>
                    <a:lstStyle/>
                    <a:p>
                      <a:r>
                        <a:rPr lang="en-US" sz="1200" dirty="0"/>
                        <a:t>10.37 Acres</a:t>
                      </a:r>
                    </a:p>
                  </a:txBody>
                  <a:tcPr/>
                </a:tc>
                <a:tc>
                  <a:txBody>
                    <a:bodyPr/>
                    <a:lstStyle/>
                    <a:p>
                      <a:r>
                        <a:rPr lang="en-US" sz="1200" dirty="0"/>
                        <a:t>13.96 Acres</a:t>
                      </a:r>
                    </a:p>
                  </a:txBody>
                  <a:tcPr/>
                </a:tc>
                <a:tc>
                  <a:txBody>
                    <a:bodyPr/>
                    <a:lstStyle/>
                    <a:p>
                      <a:r>
                        <a:rPr lang="en-US" sz="1200" dirty="0">
                          <a:solidFill>
                            <a:srgbClr val="C00000"/>
                          </a:solidFill>
                        </a:rPr>
                        <a:t>22.42 Acres</a:t>
                      </a:r>
                    </a:p>
                  </a:txBody>
                  <a:tcPr/>
                </a:tc>
                <a:tc>
                  <a:txBody>
                    <a:bodyPr/>
                    <a:lstStyle/>
                    <a:p>
                      <a:r>
                        <a:rPr lang="en-US" sz="1200" dirty="0">
                          <a:solidFill>
                            <a:srgbClr val="C00000"/>
                          </a:solidFill>
                        </a:rPr>
                        <a:t>42.60 Acres</a:t>
                      </a:r>
                    </a:p>
                  </a:txBody>
                  <a:tcPr/>
                </a:tc>
                <a:tc>
                  <a:txBody>
                    <a:bodyPr/>
                    <a:lstStyle/>
                    <a:p>
                      <a:r>
                        <a:rPr lang="en-US" sz="1200" dirty="0"/>
                        <a:t>50+ Acres</a:t>
                      </a:r>
                    </a:p>
                  </a:txBody>
                  <a:tcPr/>
                </a:tc>
                <a:extLst>
                  <a:ext uri="{0D108BD9-81ED-4DB2-BD59-A6C34878D82A}">
                    <a16:rowId xmlns:a16="http://schemas.microsoft.com/office/drawing/2014/main" val="796187748"/>
                  </a:ext>
                </a:extLst>
              </a:tr>
            </a:tbl>
          </a:graphicData>
        </a:graphic>
      </p:graphicFrame>
    </p:spTree>
    <p:extLst>
      <p:ext uri="{BB962C8B-B14F-4D97-AF65-F5344CB8AC3E}">
        <p14:creationId xmlns:p14="http://schemas.microsoft.com/office/powerpoint/2010/main" val="461674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0EFC3-C6EE-05DB-2A38-C4757CC14A1F}"/>
              </a:ext>
            </a:extLst>
          </p:cNvPr>
          <p:cNvSpPr>
            <a:spLocks noGrp="1"/>
          </p:cNvSpPr>
          <p:nvPr>
            <p:ph type="title" idx="4294967295"/>
          </p:nvPr>
        </p:nvSpPr>
        <p:spPr>
          <a:xfrm>
            <a:off x="1261872" y="-1428929"/>
            <a:ext cx="9692640" cy="1428929"/>
          </a:xfrm>
        </p:spPr>
        <p:txBody>
          <a:bodyPr vert="horz" lIns="91440" tIns="27432" rIns="91440" bIns="45720" rtlCol="0" anchor="b">
            <a:normAutofit/>
          </a:bodyPr>
          <a:lstStyle/>
          <a:p>
            <a:r>
              <a:rPr lang="en-US" dirty="0"/>
              <a:t>Levels of Maintenance</a:t>
            </a:r>
          </a:p>
        </p:txBody>
      </p:sp>
      <p:sp>
        <p:nvSpPr>
          <p:cNvPr id="3" name="TextBox 2">
            <a:extLst>
              <a:ext uri="{FF2B5EF4-FFF2-40B4-BE49-F238E27FC236}">
                <a16:creationId xmlns:a16="http://schemas.microsoft.com/office/drawing/2014/main" id="{7634DE11-42A9-E96B-9E43-ACA34AE26801}"/>
              </a:ext>
            </a:extLst>
          </p:cNvPr>
          <p:cNvSpPr txBox="1"/>
          <p:nvPr/>
        </p:nvSpPr>
        <p:spPr>
          <a:xfrm>
            <a:off x="0" y="151179"/>
            <a:ext cx="7857067" cy="6555641"/>
          </a:xfrm>
          <a:prstGeom prst="rect">
            <a:avLst/>
          </a:prstGeom>
          <a:noFill/>
        </p:spPr>
        <p:txBody>
          <a:bodyPr wrap="square">
            <a:spAutoFit/>
          </a:bodyPr>
          <a:lstStyle/>
          <a:p>
            <a:r>
              <a:rPr lang="en-US" sz="1000" b="1" i="0" u="none" strike="noStrike" baseline="0" dirty="0">
                <a:latin typeface="Arial" panose="020B0604020202020204" pitchFamily="34" charset="0"/>
              </a:rPr>
              <a:t>LEVEL 3 </a:t>
            </a:r>
            <a:endParaRPr lang="en-US" sz="1000" b="0" i="0" u="none" strike="noStrike" baseline="0" dirty="0">
              <a:latin typeface="Arial" panose="020B0604020202020204" pitchFamily="34" charset="0"/>
            </a:endParaRPr>
          </a:p>
          <a:p>
            <a:r>
              <a:rPr lang="en-US" sz="1000" b="1" i="1" u="none" strike="noStrike" baseline="0" dirty="0">
                <a:latin typeface="Arial" panose="020B0604020202020204" pitchFamily="34" charset="0"/>
              </a:rPr>
              <a:t>Moderate-level maintenance. Associated with locations that have moderate to low levels of development or visitation, or with operations that, because of budget restrictions, cannot afford a high level of maintenance. </a:t>
            </a:r>
            <a:endParaRPr lang="en-US" sz="1000" b="0" i="0" u="none" strike="noStrike" baseline="0" dirty="0">
              <a:latin typeface="Arial" panose="020B0604020202020204" pitchFamily="34" charset="0"/>
            </a:endParaRPr>
          </a:p>
          <a:p>
            <a:r>
              <a:rPr lang="en-US" sz="1000" b="0" i="0" u="none" strike="noStrike" baseline="0" dirty="0">
                <a:latin typeface="Arial" panose="020B0604020202020204" pitchFamily="34" charset="0"/>
              </a:rPr>
              <a:t> </a:t>
            </a:r>
            <a:r>
              <a:rPr lang="en-US" sz="1000" b="1" i="0" u="none" strike="noStrike" baseline="0" dirty="0">
                <a:latin typeface="Arial" panose="020B0604020202020204" pitchFamily="34" charset="0"/>
              </a:rPr>
              <a:t>Turf Care: </a:t>
            </a:r>
            <a:r>
              <a:rPr lang="en-US" sz="1000" b="0" i="0" u="none" strike="noStrike" baseline="0" dirty="0">
                <a:latin typeface="Arial" panose="020B0604020202020204" pitchFamily="34" charset="0"/>
              </a:rPr>
              <a:t>Grass cut at least once every 10 days. Normally not aerated unless turf indicates need. Reseeding done only when major bare spots appear. Weed control to no more than 15% of surface. </a:t>
            </a:r>
          </a:p>
          <a:p>
            <a:endParaRPr lang="en-US" sz="1000" b="0" i="0" u="none" strike="noStrike" baseline="0" dirty="0">
              <a:latin typeface="Arial" panose="020B0604020202020204" pitchFamily="34" charset="0"/>
            </a:endParaRPr>
          </a:p>
          <a:p>
            <a:r>
              <a:rPr lang="en-US" sz="1000" b="0" i="0" u="none" strike="noStrike" baseline="0" dirty="0">
                <a:latin typeface="Arial" panose="020B0604020202020204" pitchFamily="34" charset="0"/>
              </a:rPr>
              <a:t> </a:t>
            </a:r>
            <a:r>
              <a:rPr lang="en-US" sz="1000" b="1" i="0" u="none" strike="noStrike" baseline="0" dirty="0">
                <a:latin typeface="Arial" panose="020B0604020202020204" pitchFamily="34" charset="0"/>
              </a:rPr>
              <a:t>Fertilizer: </a:t>
            </a:r>
            <a:r>
              <a:rPr lang="en-US" sz="1000" b="0" i="0" u="none" strike="noStrike" baseline="0" dirty="0">
                <a:latin typeface="Arial" panose="020B0604020202020204" pitchFamily="34" charset="0"/>
              </a:rPr>
              <a:t>Applied only when plant vigor seems to be low. Low-level application done once per year. </a:t>
            </a:r>
          </a:p>
          <a:p>
            <a:r>
              <a:rPr lang="en-US" sz="1000" b="0" i="0" u="none" strike="noStrike" baseline="0" dirty="0">
                <a:latin typeface="Arial" panose="020B0604020202020204" pitchFamily="34" charset="0"/>
              </a:rPr>
              <a:t> </a:t>
            </a:r>
            <a:r>
              <a:rPr lang="en-US" sz="1000" b="1" i="0" u="none" strike="noStrike" baseline="0" dirty="0">
                <a:latin typeface="Arial" panose="020B0604020202020204" pitchFamily="34" charset="0"/>
              </a:rPr>
              <a:t>Irrigation: </a:t>
            </a:r>
            <a:r>
              <a:rPr lang="en-US" sz="1000" b="0" i="0" u="none" strike="noStrike" baseline="0" dirty="0">
                <a:latin typeface="Arial" panose="020B0604020202020204" pitchFamily="34" charset="0"/>
              </a:rPr>
              <a:t>Depends on climate. Areas with more than 25 inches per year rely on natural rainfall. Areas with less than 25 inches per year have some form of supplemental irrigation, normally 2 to 3 times per week. </a:t>
            </a:r>
          </a:p>
          <a:p>
            <a:r>
              <a:rPr lang="en-US" sz="1000" b="0" i="0" u="none" strike="noStrike" baseline="0" dirty="0">
                <a:latin typeface="Arial" panose="020B0604020202020204" pitchFamily="34" charset="0"/>
              </a:rPr>
              <a:t> </a:t>
            </a:r>
            <a:r>
              <a:rPr lang="en-US" sz="1000" b="1" i="0" u="none" strike="noStrike" baseline="0" dirty="0">
                <a:latin typeface="Arial" panose="020B0604020202020204" pitchFamily="34" charset="0"/>
              </a:rPr>
              <a:t>Litter Control: </a:t>
            </a:r>
            <a:r>
              <a:rPr lang="en-US" sz="1000" b="0" i="0" u="none" strike="noStrike" baseline="0" dirty="0">
                <a:latin typeface="Arial" panose="020B0604020202020204" pitchFamily="34" charset="0"/>
              </a:rPr>
              <a:t>Minimum service of 2 to 3 times per week. </a:t>
            </a:r>
          </a:p>
          <a:p>
            <a:r>
              <a:rPr lang="en-US" sz="1000" b="0" i="0" u="none" strike="noStrike" baseline="0" dirty="0">
                <a:latin typeface="Arial" panose="020B0604020202020204" pitchFamily="34" charset="0"/>
              </a:rPr>
              <a:t> </a:t>
            </a:r>
            <a:r>
              <a:rPr lang="en-US" sz="1000" b="1" i="0" u="none" strike="noStrike" baseline="0" dirty="0">
                <a:latin typeface="Arial" panose="020B0604020202020204" pitchFamily="34" charset="0"/>
              </a:rPr>
              <a:t>Pruning: </a:t>
            </a:r>
            <a:r>
              <a:rPr lang="en-US" sz="1000" b="0" i="0" u="none" strike="noStrike" baseline="0" dirty="0">
                <a:latin typeface="Arial" panose="020B0604020202020204" pitchFamily="34" charset="0"/>
              </a:rPr>
              <a:t>When required for health of reasonable appearance. </a:t>
            </a:r>
          </a:p>
          <a:p>
            <a:r>
              <a:rPr lang="en-US" sz="1000" b="0" i="0" u="none" strike="noStrike" baseline="0" dirty="0">
                <a:latin typeface="Arial" panose="020B0604020202020204" pitchFamily="34" charset="0"/>
              </a:rPr>
              <a:t> </a:t>
            </a:r>
            <a:r>
              <a:rPr lang="en-US" sz="1000" b="1" i="0" u="none" strike="noStrike" baseline="0" dirty="0">
                <a:latin typeface="Arial" panose="020B0604020202020204" pitchFamily="34" charset="0"/>
              </a:rPr>
              <a:t>Disease and Pest Control: </a:t>
            </a:r>
            <a:r>
              <a:rPr lang="en-US" sz="1000" b="0" i="0" u="none" strike="noStrike" baseline="0" dirty="0">
                <a:latin typeface="Arial" panose="020B0604020202020204" pitchFamily="34" charset="0"/>
              </a:rPr>
              <a:t>Done only to address epidemics or serious complaints. </a:t>
            </a:r>
          </a:p>
          <a:p>
            <a:r>
              <a:rPr lang="en-US" sz="1000" b="0" i="0" u="none" strike="noStrike" baseline="0" dirty="0">
                <a:latin typeface="Arial" panose="020B0604020202020204" pitchFamily="34" charset="0"/>
              </a:rPr>
              <a:t> </a:t>
            </a:r>
            <a:r>
              <a:rPr lang="en-US" sz="1000" b="1" i="0" u="none" strike="noStrike" baseline="0" dirty="0">
                <a:latin typeface="Arial" panose="020B0604020202020204" pitchFamily="34" charset="0"/>
              </a:rPr>
              <a:t>Surfaces: </a:t>
            </a:r>
            <a:r>
              <a:rPr lang="en-US" sz="1000" b="0" i="0" u="none" strike="noStrike" baseline="0" dirty="0">
                <a:latin typeface="Arial" panose="020B0604020202020204" pitchFamily="34" charset="0"/>
              </a:rPr>
              <a:t>Cleaned on complaint basis. Repaired or replaced as budget allows. </a:t>
            </a:r>
          </a:p>
          <a:p>
            <a:r>
              <a:rPr lang="en-US" sz="1000" b="0" i="0" u="none" strike="noStrike" baseline="0" dirty="0">
                <a:latin typeface="Arial" panose="020B0604020202020204" pitchFamily="34" charset="0"/>
              </a:rPr>
              <a:t> </a:t>
            </a:r>
            <a:r>
              <a:rPr lang="en-US" sz="1000" b="1" i="0" u="none" strike="noStrike" baseline="0" dirty="0">
                <a:latin typeface="Arial" panose="020B0604020202020204" pitchFamily="34" charset="0"/>
              </a:rPr>
              <a:t>Repairs: </a:t>
            </a:r>
            <a:r>
              <a:rPr lang="en-US" sz="1000" b="0" i="0" u="none" strike="noStrike" baseline="0" dirty="0">
                <a:latin typeface="Arial" panose="020B0604020202020204" pitchFamily="34" charset="0"/>
              </a:rPr>
              <a:t>Done whenever safety or function is in question. </a:t>
            </a:r>
          </a:p>
          <a:p>
            <a:r>
              <a:rPr lang="en-US" sz="1000" b="0" i="0" u="none" strike="noStrike" baseline="0" dirty="0">
                <a:latin typeface="Arial" panose="020B0604020202020204" pitchFamily="34" charset="0"/>
              </a:rPr>
              <a:t> </a:t>
            </a:r>
            <a:r>
              <a:rPr lang="en-US" sz="1000" b="1" i="0" u="none" strike="noStrike" baseline="0" dirty="0">
                <a:latin typeface="Arial" panose="020B0604020202020204" pitchFamily="34" charset="0"/>
              </a:rPr>
              <a:t>Inspections: </a:t>
            </a:r>
            <a:r>
              <a:rPr lang="en-US" sz="1000" b="0" i="0" u="none" strike="noStrike" baseline="0" dirty="0">
                <a:latin typeface="Arial" panose="020B0604020202020204" pitchFamily="34" charset="0"/>
              </a:rPr>
              <a:t>Inspections are conducted once per week. </a:t>
            </a:r>
          </a:p>
          <a:p>
            <a:endParaRPr lang="en-US" sz="1000" b="0" i="0" u="none" strike="noStrike" baseline="0" dirty="0">
              <a:latin typeface="Arial" panose="020B0604020202020204" pitchFamily="34" charset="0"/>
            </a:endParaRPr>
          </a:p>
          <a:p>
            <a:r>
              <a:rPr lang="en-US" sz="1000" b="1" i="0" u="none" strike="noStrike" baseline="0" dirty="0">
                <a:solidFill>
                  <a:srgbClr val="C00000"/>
                </a:solidFill>
                <a:latin typeface="Arial" panose="020B0604020202020204" pitchFamily="34" charset="0"/>
              </a:rPr>
              <a:t>LEVEL 4 </a:t>
            </a:r>
            <a:endParaRPr lang="en-US" sz="1000" b="0" i="0" u="none" strike="noStrike" baseline="0" dirty="0">
              <a:solidFill>
                <a:srgbClr val="C00000"/>
              </a:solidFill>
              <a:latin typeface="Arial" panose="020B0604020202020204" pitchFamily="34" charset="0"/>
            </a:endParaRPr>
          </a:p>
          <a:p>
            <a:r>
              <a:rPr lang="en-US" sz="1000" b="1" i="1" u="none" strike="noStrike" baseline="0" dirty="0">
                <a:solidFill>
                  <a:srgbClr val="C00000"/>
                </a:solidFill>
                <a:latin typeface="Arial" panose="020B0604020202020204" pitchFamily="34" charset="0"/>
              </a:rPr>
              <a:t>Moderate to low-level maintenance. Associated with locations affected by budget restrictions that cannot afford a high level of maintenance. </a:t>
            </a:r>
            <a:endParaRPr lang="en-US" sz="1000" b="0" i="0" u="none" strike="noStrike" baseline="0" dirty="0">
              <a:solidFill>
                <a:srgbClr val="C00000"/>
              </a:solidFill>
              <a:latin typeface="Arial" panose="020B0604020202020204" pitchFamily="34" charset="0"/>
            </a:endParaRPr>
          </a:p>
          <a:p>
            <a:r>
              <a:rPr lang="en-US" sz="1000" b="0" i="0" u="none" strike="noStrike" baseline="0" dirty="0">
                <a:solidFill>
                  <a:srgbClr val="C00000"/>
                </a:solidFill>
                <a:latin typeface="Arial" panose="020B0604020202020204" pitchFamily="34" charset="0"/>
              </a:rPr>
              <a:t> </a:t>
            </a:r>
            <a:r>
              <a:rPr lang="en-US" sz="1000" b="1" i="0" u="none" strike="noStrike" baseline="0" dirty="0">
                <a:solidFill>
                  <a:srgbClr val="C00000"/>
                </a:solidFill>
                <a:latin typeface="Arial" panose="020B0604020202020204" pitchFamily="34" charset="0"/>
              </a:rPr>
              <a:t>Turf Care: </a:t>
            </a:r>
            <a:r>
              <a:rPr lang="en-US" sz="1000" b="0" i="0" u="none" strike="noStrike" baseline="0" dirty="0">
                <a:solidFill>
                  <a:srgbClr val="C00000"/>
                </a:solidFill>
                <a:latin typeface="Arial" panose="020B0604020202020204" pitchFamily="34" charset="0"/>
              </a:rPr>
              <a:t>Low-frequency mowing schedule based on species. Low growing grasses may not be mowed, high grasses receive periodic mowing. Weed control limited to legal requirements for noxious weeds. </a:t>
            </a:r>
          </a:p>
          <a:p>
            <a:r>
              <a:rPr lang="en-US" sz="1000" b="0" i="0" u="none" strike="noStrike" baseline="0" dirty="0">
                <a:solidFill>
                  <a:srgbClr val="C00000"/>
                </a:solidFill>
                <a:latin typeface="Arial" panose="020B0604020202020204" pitchFamily="34" charset="0"/>
              </a:rPr>
              <a:t> </a:t>
            </a:r>
            <a:r>
              <a:rPr lang="en-US" sz="1000" b="1" i="0" u="none" strike="noStrike" baseline="0" dirty="0">
                <a:solidFill>
                  <a:srgbClr val="C00000"/>
                </a:solidFill>
                <a:latin typeface="Arial" panose="020B0604020202020204" pitchFamily="34" charset="0"/>
              </a:rPr>
              <a:t>Fertilizer: </a:t>
            </a:r>
            <a:r>
              <a:rPr lang="en-US" sz="1000" b="0" i="0" u="none" strike="noStrike" baseline="0" dirty="0">
                <a:solidFill>
                  <a:srgbClr val="C00000"/>
                </a:solidFill>
                <a:latin typeface="Arial" panose="020B0604020202020204" pitchFamily="34" charset="0"/>
              </a:rPr>
              <a:t>No fertilization. </a:t>
            </a:r>
          </a:p>
          <a:p>
            <a:r>
              <a:rPr lang="en-US" sz="1000" b="0" i="0" u="none" strike="noStrike" baseline="0" dirty="0">
                <a:solidFill>
                  <a:srgbClr val="C00000"/>
                </a:solidFill>
                <a:latin typeface="Arial" panose="020B0604020202020204" pitchFamily="34" charset="0"/>
              </a:rPr>
              <a:t> </a:t>
            </a:r>
            <a:r>
              <a:rPr lang="en-US" sz="1000" b="1" i="0" u="none" strike="noStrike" baseline="0" dirty="0">
                <a:solidFill>
                  <a:srgbClr val="C00000"/>
                </a:solidFill>
                <a:latin typeface="Arial" panose="020B0604020202020204" pitchFamily="34" charset="0"/>
              </a:rPr>
              <a:t>Irrigation: </a:t>
            </a:r>
            <a:r>
              <a:rPr lang="en-US" sz="1000" b="0" i="0" u="none" strike="noStrike" baseline="0" dirty="0">
                <a:solidFill>
                  <a:srgbClr val="C00000"/>
                </a:solidFill>
                <a:latin typeface="Arial" panose="020B0604020202020204" pitchFamily="34" charset="0"/>
              </a:rPr>
              <a:t>no irrigation. </a:t>
            </a:r>
          </a:p>
          <a:p>
            <a:r>
              <a:rPr lang="en-US" sz="1000" b="0" i="0" u="none" strike="noStrike" baseline="0" dirty="0">
                <a:solidFill>
                  <a:srgbClr val="C00000"/>
                </a:solidFill>
                <a:latin typeface="Arial" panose="020B0604020202020204" pitchFamily="34" charset="0"/>
              </a:rPr>
              <a:t> </a:t>
            </a:r>
            <a:r>
              <a:rPr lang="en-US" sz="1000" b="1" i="0" u="none" strike="noStrike" baseline="0" dirty="0">
                <a:solidFill>
                  <a:srgbClr val="C00000"/>
                </a:solidFill>
                <a:latin typeface="Arial" panose="020B0604020202020204" pitchFamily="34" charset="0"/>
              </a:rPr>
              <a:t>Litter Control</a:t>
            </a:r>
            <a:r>
              <a:rPr lang="en-US" sz="1000" b="0" i="0" u="none" strike="noStrike" baseline="0" dirty="0">
                <a:solidFill>
                  <a:srgbClr val="C00000"/>
                </a:solidFill>
                <a:latin typeface="Arial" panose="020B0604020202020204" pitchFamily="34" charset="0"/>
              </a:rPr>
              <a:t>: Once per week or less, complaints may increase level above one servicing. </a:t>
            </a:r>
          </a:p>
          <a:p>
            <a:r>
              <a:rPr lang="en-US" sz="1000" b="0" i="0" u="none" strike="noStrike" baseline="0" dirty="0">
                <a:solidFill>
                  <a:srgbClr val="C00000"/>
                </a:solidFill>
                <a:latin typeface="Arial" panose="020B0604020202020204" pitchFamily="34" charset="0"/>
              </a:rPr>
              <a:t> </a:t>
            </a:r>
            <a:r>
              <a:rPr lang="en-US" sz="1000" b="1" i="0" u="none" strike="noStrike" baseline="0" dirty="0">
                <a:solidFill>
                  <a:srgbClr val="C00000"/>
                </a:solidFill>
                <a:latin typeface="Arial" panose="020B0604020202020204" pitchFamily="34" charset="0"/>
              </a:rPr>
              <a:t>Pruning: </a:t>
            </a:r>
            <a:r>
              <a:rPr lang="en-US" sz="1000" b="0" i="0" u="none" strike="noStrike" baseline="0" dirty="0">
                <a:solidFill>
                  <a:srgbClr val="C00000"/>
                </a:solidFill>
                <a:latin typeface="Arial" panose="020B0604020202020204" pitchFamily="34" charset="0"/>
              </a:rPr>
              <a:t>No regular trimming. Safety or damage from weather may dictate actual work schedule. </a:t>
            </a:r>
          </a:p>
          <a:p>
            <a:r>
              <a:rPr lang="en-US" sz="1000" b="0" i="0" u="none" strike="noStrike" baseline="0" dirty="0">
                <a:solidFill>
                  <a:srgbClr val="C00000"/>
                </a:solidFill>
                <a:latin typeface="Arial" panose="020B0604020202020204" pitchFamily="34" charset="0"/>
              </a:rPr>
              <a:t> </a:t>
            </a:r>
            <a:r>
              <a:rPr lang="en-US" sz="1000" b="1" i="0" u="none" strike="noStrike" baseline="0" dirty="0">
                <a:solidFill>
                  <a:srgbClr val="C00000"/>
                </a:solidFill>
                <a:latin typeface="Arial" panose="020B0604020202020204" pitchFamily="34" charset="0"/>
              </a:rPr>
              <a:t>Disease and Pest Control: </a:t>
            </a:r>
            <a:r>
              <a:rPr lang="en-US" sz="1000" b="0" i="0" u="none" strike="noStrike" baseline="0" dirty="0">
                <a:solidFill>
                  <a:srgbClr val="C00000"/>
                </a:solidFill>
                <a:latin typeface="Arial" panose="020B0604020202020204" pitchFamily="34" charset="0"/>
              </a:rPr>
              <a:t>None, except where the problem is epidemic and epidemic conditions threaten resources or the public. </a:t>
            </a:r>
          </a:p>
          <a:p>
            <a:r>
              <a:rPr lang="en-US" sz="1000" b="0" i="0" u="none" strike="noStrike" baseline="0" dirty="0">
                <a:solidFill>
                  <a:srgbClr val="C00000"/>
                </a:solidFill>
                <a:latin typeface="Arial" panose="020B0604020202020204" pitchFamily="34" charset="0"/>
              </a:rPr>
              <a:t> </a:t>
            </a:r>
            <a:r>
              <a:rPr lang="en-US" sz="1000" b="1" i="0" u="none" strike="noStrike" baseline="0" dirty="0">
                <a:solidFill>
                  <a:srgbClr val="C00000"/>
                </a:solidFill>
                <a:latin typeface="Arial" panose="020B0604020202020204" pitchFamily="34" charset="0"/>
              </a:rPr>
              <a:t>Surfaces: </a:t>
            </a:r>
            <a:r>
              <a:rPr lang="en-US" sz="1000" b="0" i="0" u="none" strike="noStrike" baseline="0" dirty="0">
                <a:solidFill>
                  <a:srgbClr val="C00000"/>
                </a:solidFill>
                <a:latin typeface="Arial" panose="020B0604020202020204" pitchFamily="34" charset="0"/>
              </a:rPr>
              <a:t>Replaced or repaired when safety is a concern and budget is available. </a:t>
            </a:r>
          </a:p>
          <a:p>
            <a:r>
              <a:rPr lang="en-US" sz="1000" b="0" i="0" u="none" strike="noStrike" baseline="0" dirty="0">
                <a:solidFill>
                  <a:srgbClr val="C00000"/>
                </a:solidFill>
                <a:latin typeface="Arial" panose="020B0604020202020204" pitchFamily="34" charset="0"/>
              </a:rPr>
              <a:t> </a:t>
            </a:r>
            <a:r>
              <a:rPr lang="en-US" sz="1000" b="1" i="0" u="none" strike="noStrike" baseline="0" dirty="0">
                <a:solidFill>
                  <a:srgbClr val="C00000"/>
                </a:solidFill>
                <a:latin typeface="Arial" panose="020B0604020202020204" pitchFamily="34" charset="0"/>
              </a:rPr>
              <a:t>Repairs: </a:t>
            </a:r>
            <a:r>
              <a:rPr lang="en-US" sz="1000" b="0" i="0" u="none" strike="noStrike" baseline="0" dirty="0">
                <a:solidFill>
                  <a:srgbClr val="C00000"/>
                </a:solidFill>
                <a:latin typeface="Arial" panose="020B0604020202020204" pitchFamily="34" charset="0"/>
              </a:rPr>
              <a:t>Done whenever safety or function is in question. </a:t>
            </a:r>
          </a:p>
          <a:p>
            <a:r>
              <a:rPr lang="en-US" sz="1000" b="0" i="0" u="none" strike="noStrike" baseline="0" dirty="0">
                <a:solidFill>
                  <a:srgbClr val="C00000"/>
                </a:solidFill>
                <a:latin typeface="Arial" panose="020B0604020202020204" pitchFamily="34" charset="0"/>
              </a:rPr>
              <a:t> </a:t>
            </a:r>
            <a:r>
              <a:rPr lang="en-US" sz="1000" b="1" i="0" u="none" strike="noStrike" baseline="0" dirty="0">
                <a:solidFill>
                  <a:srgbClr val="C00000"/>
                </a:solidFill>
                <a:latin typeface="Arial" panose="020B0604020202020204" pitchFamily="34" charset="0"/>
              </a:rPr>
              <a:t>Inspections: </a:t>
            </a:r>
            <a:r>
              <a:rPr lang="en-US" sz="1000" b="0" i="0" u="none" strike="noStrike" baseline="0" dirty="0">
                <a:solidFill>
                  <a:srgbClr val="C00000"/>
                </a:solidFill>
                <a:latin typeface="Arial" panose="020B0604020202020204" pitchFamily="34" charset="0"/>
              </a:rPr>
              <a:t>Conducted once per month. </a:t>
            </a:r>
          </a:p>
          <a:p>
            <a:endParaRPr lang="en-US" sz="1000" b="0" i="0" u="none" strike="noStrike" baseline="0" dirty="0">
              <a:solidFill>
                <a:srgbClr val="C00000"/>
              </a:solidFill>
              <a:latin typeface="Arial" panose="020B0604020202020204" pitchFamily="34" charset="0"/>
            </a:endParaRPr>
          </a:p>
          <a:p>
            <a:r>
              <a:rPr lang="en-US" sz="1000" b="1" i="0" u="none" strike="noStrike" baseline="0" dirty="0">
                <a:solidFill>
                  <a:srgbClr val="C00000"/>
                </a:solidFill>
                <a:latin typeface="Arial" panose="020B0604020202020204" pitchFamily="34" charset="0"/>
              </a:rPr>
              <a:t>LEVEL 5 </a:t>
            </a:r>
            <a:endParaRPr lang="en-US" sz="1000" b="0" i="0" u="none" strike="noStrike" baseline="0" dirty="0">
              <a:solidFill>
                <a:srgbClr val="C00000"/>
              </a:solidFill>
              <a:latin typeface="Arial" panose="020B0604020202020204" pitchFamily="34" charset="0"/>
            </a:endParaRPr>
          </a:p>
          <a:p>
            <a:r>
              <a:rPr lang="en-US" sz="1000" b="1" i="1" u="none" strike="noStrike" baseline="0" dirty="0">
                <a:solidFill>
                  <a:srgbClr val="C00000"/>
                </a:solidFill>
                <a:latin typeface="Arial" panose="020B0604020202020204" pitchFamily="34" charset="0"/>
              </a:rPr>
              <a:t>Minimum-level maintenance. Associated with locations that have severe budget restrictions. </a:t>
            </a:r>
            <a:endParaRPr lang="en-US" sz="1000" b="0" i="0" u="none" strike="noStrike" baseline="0" dirty="0">
              <a:solidFill>
                <a:srgbClr val="C00000"/>
              </a:solidFill>
              <a:latin typeface="Arial" panose="020B0604020202020204" pitchFamily="34" charset="0"/>
            </a:endParaRPr>
          </a:p>
          <a:p>
            <a:r>
              <a:rPr lang="en-US" sz="1000" b="0" i="0" u="none" strike="noStrike" baseline="0" dirty="0">
                <a:solidFill>
                  <a:srgbClr val="C00000"/>
                </a:solidFill>
                <a:latin typeface="Arial" panose="020B0604020202020204" pitchFamily="34" charset="0"/>
              </a:rPr>
              <a:t> </a:t>
            </a:r>
            <a:r>
              <a:rPr lang="en-US" sz="1000" b="1" i="0" u="none" strike="noStrike" baseline="0" dirty="0">
                <a:solidFill>
                  <a:srgbClr val="C00000"/>
                </a:solidFill>
                <a:latin typeface="Arial" panose="020B0604020202020204" pitchFamily="34" charset="0"/>
              </a:rPr>
              <a:t>Turf Care: </a:t>
            </a:r>
            <a:r>
              <a:rPr lang="en-US" sz="1000" b="0" i="0" u="none" strike="noStrike" baseline="0" dirty="0">
                <a:solidFill>
                  <a:srgbClr val="C00000"/>
                </a:solidFill>
                <a:latin typeface="Arial" panose="020B0604020202020204" pitchFamily="34" charset="0"/>
              </a:rPr>
              <a:t>Low-frequency mowing schedule based on species. Low growing grasses may not be mowed, high grasses receive periodic mowing. Weed control limited to legal requirements for noxious weeds. </a:t>
            </a:r>
          </a:p>
          <a:p>
            <a:r>
              <a:rPr lang="en-US" sz="1000" b="0" i="0" u="none" strike="noStrike" baseline="0" dirty="0">
                <a:solidFill>
                  <a:srgbClr val="C00000"/>
                </a:solidFill>
                <a:latin typeface="Arial" panose="020B0604020202020204" pitchFamily="34" charset="0"/>
              </a:rPr>
              <a:t> </a:t>
            </a:r>
            <a:r>
              <a:rPr lang="en-US" sz="1000" b="1" i="0" u="none" strike="noStrike" baseline="0" dirty="0">
                <a:solidFill>
                  <a:srgbClr val="C00000"/>
                </a:solidFill>
                <a:latin typeface="Arial" panose="020B0604020202020204" pitchFamily="34" charset="0"/>
              </a:rPr>
              <a:t>Fertilizer: </a:t>
            </a:r>
            <a:r>
              <a:rPr lang="en-US" sz="1000" b="0" i="0" u="none" strike="noStrike" baseline="0" dirty="0">
                <a:solidFill>
                  <a:srgbClr val="C00000"/>
                </a:solidFill>
                <a:latin typeface="Arial" panose="020B0604020202020204" pitchFamily="34" charset="0"/>
              </a:rPr>
              <a:t>No fertilization. </a:t>
            </a:r>
          </a:p>
          <a:p>
            <a:r>
              <a:rPr lang="en-US" sz="1000" b="0" i="0" u="none" strike="noStrike" baseline="0" dirty="0">
                <a:solidFill>
                  <a:srgbClr val="C00000"/>
                </a:solidFill>
                <a:latin typeface="Arial" panose="020B0604020202020204" pitchFamily="34" charset="0"/>
              </a:rPr>
              <a:t> </a:t>
            </a:r>
            <a:r>
              <a:rPr lang="en-US" sz="1000" b="1" i="0" u="none" strike="noStrike" baseline="0" dirty="0">
                <a:solidFill>
                  <a:srgbClr val="C00000"/>
                </a:solidFill>
                <a:latin typeface="Arial" panose="020B0604020202020204" pitchFamily="34" charset="0"/>
              </a:rPr>
              <a:t>Irrigation: </a:t>
            </a:r>
            <a:r>
              <a:rPr lang="en-US" sz="1000" b="0" i="0" u="none" strike="noStrike" baseline="0" dirty="0">
                <a:solidFill>
                  <a:srgbClr val="C00000"/>
                </a:solidFill>
                <a:latin typeface="Arial" panose="020B0604020202020204" pitchFamily="34" charset="0"/>
              </a:rPr>
              <a:t>no irrigation. </a:t>
            </a:r>
          </a:p>
          <a:p>
            <a:r>
              <a:rPr lang="en-US" sz="1000" b="0" i="0" u="none" strike="noStrike" baseline="0" dirty="0">
                <a:solidFill>
                  <a:srgbClr val="C00000"/>
                </a:solidFill>
                <a:latin typeface="Arial" panose="020B0604020202020204" pitchFamily="34" charset="0"/>
              </a:rPr>
              <a:t> </a:t>
            </a:r>
            <a:r>
              <a:rPr lang="en-US" sz="1000" b="1" i="0" u="none" strike="noStrike" baseline="0" dirty="0">
                <a:solidFill>
                  <a:srgbClr val="C00000"/>
                </a:solidFill>
                <a:latin typeface="Arial" panose="020B0604020202020204" pitchFamily="34" charset="0"/>
              </a:rPr>
              <a:t>Litter Control: </a:t>
            </a:r>
            <a:r>
              <a:rPr lang="en-US" sz="1000" b="0" i="0" u="none" strike="noStrike" baseline="0" dirty="0">
                <a:solidFill>
                  <a:srgbClr val="C00000"/>
                </a:solidFill>
                <a:latin typeface="Arial" panose="020B0604020202020204" pitchFamily="34" charset="0"/>
              </a:rPr>
              <a:t>On demand or complaint basis. </a:t>
            </a:r>
          </a:p>
          <a:p>
            <a:r>
              <a:rPr lang="en-US" sz="1000" b="0" i="0" u="none" strike="noStrike" baseline="0" dirty="0">
                <a:solidFill>
                  <a:srgbClr val="C00000"/>
                </a:solidFill>
                <a:latin typeface="Arial" panose="020B0604020202020204" pitchFamily="34" charset="0"/>
              </a:rPr>
              <a:t> </a:t>
            </a:r>
            <a:r>
              <a:rPr lang="en-US" sz="1000" b="1" i="0" u="none" strike="noStrike" baseline="0" dirty="0">
                <a:solidFill>
                  <a:srgbClr val="C00000"/>
                </a:solidFill>
                <a:latin typeface="Arial" panose="020B0604020202020204" pitchFamily="34" charset="0"/>
              </a:rPr>
              <a:t>Pruning: </a:t>
            </a:r>
            <a:r>
              <a:rPr lang="en-US" sz="1000" b="0" i="0" u="none" strike="noStrike" baseline="0" dirty="0">
                <a:solidFill>
                  <a:srgbClr val="C00000"/>
                </a:solidFill>
                <a:latin typeface="Arial" panose="020B0604020202020204" pitchFamily="34" charset="0"/>
              </a:rPr>
              <a:t>No pruning unless safety is involved. </a:t>
            </a:r>
          </a:p>
          <a:p>
            <a:r>
              <a:rPr lang="en-US" sz="1000" b="0" i="0" u="none" strike="noStrike" baseline="0" dirty="0">
                <a:solidFill>
                  <a:srgbClr val="C00000"/>
                </a:solidFill>
                <a:latin typeface="Arial" panose="020B0604020202020204" pitchFamily="34" charset="0"/>
              </a:rPr>
              <a:t> </a:t>
            </a:r>
            <a:r>
              <a:rPr lang="en-US" sz="1000" b="1" i="0" u="none" strike="noStrike" baseline="0" dirty="0">
                <a:solidFill>
                  <a:srgbClr val="C00000"/>
                </a:solidFill>
                <a:latin typeface="Arial" panose="020B0604020202020204" pitchFamily="34" charset="0"/>
              </a:rPr>
              <a:t>Disease and Pest Control: </a:t>
            </a:r>
            <a:r>
              <a:rPr lang="en-US" sz="1000" b="0" i="0" u="none" strike="noStrike" baseline="0" dirty="0">
                <a:solidFill>
                  <a:srgbClr val="C00000"/>
                </a:solidFill>
                <a:latin typeface="Arial" panose="020B0604020202020204" pitchFamily="34" charset="0"/>
              </a:rPr>
              <a:t>No control except in epidemic or safety situations. </a:t>
            </a:r>
          </a:p>
          <a:p>
            <a:r>
              <a:rPr lang="en-US" sz="1000" b="0" i="0" u="none" strike="noStrike" baseline="0" dirty="0">
                <a:solidFill>
                  <a:srgbClr val="C00000"/>
                </a:solidFill>
                <a:latin typeface="Arial" panose="020B0604020202020204" pitchFamily="34" charset="0"/>
              </a:rPr>
              <a:t> </a:t>
            </a:r>
            <a:r>
              <a:rPr lang="en-US" sz="1000" b="1" i="0" u="none" strike="noStrike" baseline="0" dirty="0">
                <a:solidFill>
                  <a:srgbClr val="C00000"/>
                </a:solidFill>
                <a:latin typeface="Arial" panose="020B0604020202020204" pitchFamily="34" charset="0"/>
              </a:rPr>
              <a:t>Surfaces: </a:t>
            </a:r>
            <a:r>
              <a:rPr lang="en-US" sz="1000" b="0" i="0" u="none" strike="noStrike" baseline="0" dirty="0">
                <a:solidFill>
                  <a:srgbClr val="C00000"/>
                </a:solidFill>
                <a:latin typeface="Arial" panose="020B0604020202020204" pitchFamily="34" charset="0"/>
              </a:rPr>
              <a:t>Serviced only when safety is a consideration. </a:t>
            </a:r>
          </a:p>
          <a:p>
            <a:r>
              <a:rPr lang="en-US" sz="1000" b="0" i="0" u="none" strike="noStrike" baseline="0" dirty="0">
                <a:solidFill>
                  <a:srgbClr val="C00000"/>
                </a:solidFill>
                <a:latin typeface="Arial" panose="020B0604020202020204" pitchFamily="34" charset="0"/>
              </a:rPr>
              <a:t> </a:t>
            </a:r>
            <a:r>
              <a:rPr lang="en-US" sz="1000" b="1" i="0" u="none" strike="noStrike" baseline="0" dirty="0">
                <a:solidFill>
                  <a:srgbClr val="C00000"/>
                </a:solidFill>
                <a:latin typeface="Arial" panose="020B0604020202020204" pitchFamily="34" charset="0"/>
              </a:rPr>
              <a:t>Repairs: </a:t>
            </a:r>
            <a:r>
              <a:rPr lang="en-US" sz="1000" b="0" i="0" u="none" strike="noStrike" baseline="0" dirty="0">
                <a:solidFill>
                  <a:srgbClr val="C00000"/>
                </a:solidFill>
                <a:latin typeface="Arial" panose="020B0604020202020204" pitchFamily="34" charset="0"/>
              </a:rPr>
              <a:t>Done whenever safety or function is in question. </a:t>
            </a:r>
          </a:p>
          <a:p>
            <a:r>
              <a:rPr lang="en-US" sz="1000" b="0" i="0" u="none" strike="noStrike" baseline="0" dirty="0">
                <a:solidFill>
                  <a:srgbClr val="C00000"/>
                </a:solidFill>
                <a:latin typeface="Arial" panose="020B0604020202020204" pitchFamily="34" charset="0"/>
              </a:rPr>
              <a:t> </a:t>
            </a:r>
            <a:r>
              <a:rPr lang="en-US" sz="1000" b="1" i="0" u="none" strike="noStrike" baseline="0" dirty="0">
                <a:solidFill>
                  <a:srgbClr val="C00000"/>
                </a:solidFill>
                <a:latin typeface="Arial" panose="020B0604020202020204" pitchFamily="34" charset="0"/>
              </a:rPr>
              <a:t>Inspections: </a:t>
            </a:r>
            <a:r>
              <a:rPr lang="en-US" sz="1000" b="0" i="0" u="none" strike="noStrike" baseline="0" dirty="0">
                <a:solidFill>
                  <a:srgbClr val="C00000"/>
                </a:solidFill>
                <a:latin typeface="Arial" panose="020B0604020202020204" pitchFamily="34" charset="0"/>
              </a:rPr>
              <a:t>Inspections are conducted once per month. </a:t>
            </a:r>
          </a:p>
        </p:txBody>
      </p:sp>
    </p:spTree>
    <p:extLst>
      <p:ext uri="{BB962C8B-B14F-4D97-AF65-F5344CB8AC3E}">
        <p14:creationId xmlns:p14="http://schemas.microsoft.com/office/powerpoint/2010/main" val="1044935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1A606F-EC19-E5D0-D9F4-2B1F79823B60}"/>
              </a:ext>
            </a:extLst>
          </p:cNvPr>
          <p:cNvSpPr txBox="1">
            <a:spLocks noGrp="1"/>
          </p:cNvSpPr>
          <p:nvPr>
            <p:ph type="title" idx="4294967295"/>
          </p:nvPr>
        </p:nvSpPr>
        <p:spPr>
          <a:xfrm>
            <a:off x="-1" y="94734"/>
            <a:ext cx="6409267"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all" spc="0" normalizeH="0" baseline="0" noProof="0" dirty="0">
                <a:ln>
                  <a:noFill/>
                </a:ln>
                <a:blipFill>
                  <a:blip r:embed="rId2">
                    <a:extLst>
                      <a:ext uri="{28A0092B-C50C-407E-A947-70E740481C1C}">
                        <a14:useLocalDpi xmlns:a14="http://schemas.microsoft.com/office/drawing/2010/main" val="0"/>
                      </a:ext>
                    </a:extLst>
                  </a:blip>
                  <a:tile tx="6350" ty="-127000" sx="65000" sy="64000" flip="none" algn="tl"/>
                </a:blipFill>
                <a:effectLst/>
                <a:uLnTx/>
                <a:uFillTx/>
                <a:latin typeface="Rockwell Condensed" panose="02060603050405020104"/>
                <a:ea typeface="+mn-ea"/>
                <a:cs typeface="+mn-cs"/>
              </a:rPr>
              <a:t>Grounds request: </a:t>
            </a:r>
            <a:endParaRPr kumimoji="0" lang="en-US" sz="5400" b="0"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
        <p:nvSpPr>
          <p:cNvPr id="5" name="TextBox 4">
            <a:extLst>
              <a:ext uri="{FF2B5EF4-FFF2-40B4-BE49-F238E27FC236}">
                <a16:creationId xmlns:a16="http://schemas.microsoft.com/office/drawing/2014/main" id="{77492E42-89A1-7A50-8F62-9B0D23C0A15C}"/>
              </a:ext>
            </a:extLst>
          </p:cNvPr>
          <p:cNvSpPr txBox="1"/>
          <p:nvPr/>
        </p:nvSpPr>
        <p:spPr>
          <a:xfrm>
            <a:off x="228485" y="1109134"/>
            <a:ext cx="4732982" cy="5967788"/>
          </a:xfrm>
          <a:prstGeom prst="rect">
            <a:avLst/>
          </a:prstGeom>
          <a:noFill/>
        </p:spPr>
        <p:txBody>
          <a:bodyPr wrap="square" rtlCol="0">
            <a:spAutoFit/>
          </a:bodyPr>
          <a:lstStyle/>
          <a:p>
            <a:pPr marL="0" marR="0" lvl="0" indent="0" algn="l" defTabSz="914400" rtl="0" eaLnBrk="1" fontAlgn="auto" latinLnBrk="0" hangingPunct="1">
              <a:lnSpc>
                <a:spcPct val="90000"/>
              </a:lnSpc>
              <a:spcBef>
                <a:spcPts val="1200"/>
              </a:spcBef>
              <a:spcAft>
                <a:spcPts val="0"/>
              </a:spcAft>
              <a:buClr>
                <a:srgbClr val="D34817">
                  <a:lumMod val="75000"/>
                </a:srgbClr>
              </a:buClr>
              <a:buSzPct val="85000"/>
              <a:buFontTx/>
              <a:buNone/>
              <a:tabLst/>
              <a:defRPr/>
            </a:pPr>
            <a:r>
              <a:rPr kumimoji="0" lang="en-US" sz="1400" b="0" i="0" u="none" strike="noStrike" kern="1200" cap="none" spc="0" normalizeH="0" baseline="0" noProof="0" dirty="0">
                <a:ln>
                  <a:noFill/>
                </a:ln>
                <a:solidFill>
                  <a:prstClr val="black"/>
                </a:solidFill>
                <a:effectLst/>
                <a:uLnTx/>
                <a:uFillTx/>
                <a:latin typeface="Rockwell" panose="02060603020205020403"/>
                <a:ea typeface="+mn-ea"/>
                <a:cs typeface="+mn-cs"/>
              </a:rPr>
              <a:t>Notes:</a:t>
            </a:r>
          </a:p>
          <a:p>
            <a:pPr marL="285750" marR="0" lvl="0" indent="-285750" algn="l" defTabSz="914400" rtl="0" eaLnBrk="1" fontAlgn="auto" latinLnBrk="0" hangingPunct="1">
              <a:lnSpc>
                <a:spcPct val="90000"/>
              </a:lnSpc>
              <a:spcBef>
                <a:spcPts val="1200"/>
              </a:spcBef>
              <a:spcAft>
                <a:spcPts val="0"/>
              </a:spcAft>
              <a:buClr>
                <a:srgbClr val="D34817">
                  <a:lumMod val="75000"/>
                </a:srgbClr>
              </a:buClr>
              <a:buSzPct val="85000"/>
              <a:buFont typeface="Arial" panose="020B0604020202020204" pitchFamily="34" charset="0"/>
              <a:buChar char="•"/>
              <a:tabLst/>
              <a:defRPr/>
            </a:pPr>
            <a:r>
              <a:rPr lang="en-US" sz="1200" dirty="0">
                <a:solidFill>
                  <a:prstClr val="black"/>
                </a:solidFill>
                <a:latin typeface="Rockwell" panose="02060603020205020403"/>
              </a:rPr>
              <a:t>Currently we have two groundskeepers to maintain all county properties.</a:t>
            </a:r>
          </a:p>
          <a:p>
            <a:pPr marL="285750" marR="0" lvl="0" indent="-285750" algn="l" defTabSz="914400" rtl="0" eaLnBrk="1" fontAlgn="auto" latinLnBrk="0" hangingPunct="1">
              <a:lnSpc>
                <a:spcPct val="90000"/>
              </a:lnSpc>
              <a:spcBef>
                <a:spcPts val="1200"/>
              </a:spcBef>
              <a:spcAft>
                <a:spcPts val="0"/>
              </a:spcAft>
              <a:buClr>
                <a:srgbClr val="D34817">
                  <a:lumMod val="75000"/>
                </a:srgbClr>
              </a:buClr>
              <a:buSzPct val="85000"/>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Rockwell" panose="02060603020205020403"/>
                <a:ea typeface="+mn-ea"/>
                <a:cs typeface="+mn-cs"/>
              </a:rPr>
              <a:t>There are currently approximately 38 properties being maintained across the county.</a:t>
            </a:r>
          </a:p>
          <a:p>
            <a:pPr marL="285750" marR="0" lvl="0" indent="-285750" algn="l" defTabSz="914400" rtl="0" eaLnBrk="1" fontAlgn="auto" latinLnBrk="0" hangingPunct="1">
              <a:lnSpc>
                <a:spcPct val="90000"/>
              </a:lnSpc>
              <a:spcBef>
                <a:spcPts val="1200"/>
              </a:spcBef>
              <a:spcAft>
                <a:spcPts val="0"/>
              </a:spcAft>
              <a:buClr>
                <a:srgbClr val="D34817">
                  <a:lumMod val="75000"/>
                </a:srgbClr>
              </a:buClr>
              <a:buSzPct val="85000"/>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Rockwell" panose="02060603020205020403"/>
                <a:ea typeface="+mn-ea"/>
                <a:cs typeface="+mn-cs"/>
              </a:rPr>
              <a:t>We’ve acquired and constructed many new properties adding to their workload with no additional personnel.</a:t>
            </a:r>
          </a:p>
          <a:p>
            <a:pPr marL="742950" lvl="1" indent="-285750">
              <a:lnSpc>
                <a:spcPct val="90000"/>
              </a:lnSpc>
              <a:spcBef>
                <a:spcPts val="1200"/>
              </a:spcBef>
              <a:buClr>
                <a:srgbClr val="D34817">
                  <a:lumMod val="75000"/>
                </a:srgbClr>
              </a:buClr>
              <a:buSzPct val="85000"/>
              <a:buFont typeface="Arial" panose="020B0604020202020204" pitchFamily="34" charset="0"/>
              <a:buChar char="•"/>
              <a:defRPr/>
            </a:pPr>
            <a:r>
              <a:rPr lang="en-US" sz="1200" dirty="0">
                <a:solidFill>
                  <a:prstClr val="black"/>
                </a:solidFill>
                <a:latin typeface="Rockwell" panose="02060603020205020403"/>
              </a:rPr>
              <a:t>New parking garage will require groundskeeping to maintain.</a:t>
            </a:r>
          </a:p>
          <a:p>
            <a:pPr marL="742950" lvl="1" indent="-285750">
              <a:lnSpc>
                <a:spcPct val="90000"/>
              </a:lnSpc>
              <a:spcBef>
                <a:spcPts val="1200"/>
              </a:spcBef>
              <a:buClr>
                <a:srgbClr val="D34817">
                  <a:lumMod val="75000"/>
                </a:srgbClr>
              </a:buClr>
              <a:buSzPct val="85000"/>
              <a:buFont typeface="Arial" panose="020B0604020202020204" pitchFamily="34" charset="0"/>
              <a:buChar char="•"/>
              <a:defRPr/>
            </a:pPr>
            <a:r>
              <a:rPr lang="en-US" sz="1200" dirty="0">
                <a:solidFill>
                  <a:prstClr val="black"/>
                </a:solidFill>
                <a:latin typeface="Rockwell" panose="02060603020205020403"/>
              </a:rPr>
              <a:t>FCIC was acquired and workload doesn’t permit sufficient work.</a:t>
            </a:r>
          </a:p>
          <a:p>
            <a:pPr marL="742950" lvl="1" indent="-285750">
              <a:lnSpc>
                <a:spcPct val="90000"/>
              </a:lnSpc>
              <a:spcBef>
                <a:spcPts val="1200"/>
              </a:spcBef>
              <a:buClr>
                <a:srgbClr val="D34817">
                  <a:lumMod val="75000"/>
                </a:srgbClr>
              </a:buClr>
              <a:buSzPct val="85000"/>
              <a:buFont typeface="Arial" panose="020B0604020202020204" pitchFamily="34" charset="0"/>
              <a:buChar char="•"/>
              <a:defRPr/>
            </a:pPr>
            <a:r>
              <a:rPr kumimoji="0" lang="en-US" sz="1200" b="0" i="0" u="none" strike="noStrike" kern="1200" cap="none" spc="0" normalizeH="0" baseline="0" noProof="0" dirty="0">
                <a:ln>
                  <a:noFill/>
                </a:ln>
                <a:solidFill>
                  <a:prstClr val="black"/>
                </a:solidFill>
                <a:effectLst/>
                <a:uLnTx/>
                <a:uFillTx/>
                <a:latin typeface="Rockwell" panose="02060603020205020403"/>
                <a:ea typeface="+mn-ea"/>
                <a:cs typeface="+mn-cs"/>
              </a:rPr>
              <a:t>New Courthouse will </a:t>
            </a:r>
            <a:r>
              <a:rPr lang="en-US" sz="1200" dirty="0">
                <a:solidFill>
                  <a:prstClr val="black"/>
                </a:solidFill>
                <a:latin typeface="Rockwell" panose="02060603020205020403"/>
              </a:rPr>
              <a:t>increase the size of the square and require a high level of groundskeeping.</a:t>
            </a:r>
          </a:p>
          <a:p>
            <a:pPr marL="742950" lvl="1" indent="-285750">
              <a:lnSpc>
                <a:spcPct val="90000"/>
              </a:lnSpc>
              <a:spcBef>
                <a:spcPts val="1200"/>
              </a:spcBef>
              <a:buClr>
                <a:srgbClr val="D34817">
                  <a:lumMod val="75000"/>
                </a:srgbClr>
              </a:buClr>
              <a:buSzPct val="85000"/>
              <a:buFont typeface="Arial" panose="020B0604020202020204" pitchFamily="34" charset="0"/>
              <a:buChar char="•"/>
              <a:defRPr/>
            </a:pPr>
            <a:r>
              <a:rPr kumimoji="0" lang="en-US" sz="1200" b="0" i="0" u="none" strike="noStrike" kern="1200" cap="none" spc="0" normalizeH="0" baseline="0" noProof="0" dirty="0">
                <a:ln>
                  <a:noFill/>
                </a:ln>
                <a:solidFill>
                  <a:prstClr val="black"/>
                </a:solidFill>
                <a:effectLst/>
                <a:uLnTx/>
                <a:uFillTx/>
                <a:latin typeface="Rockwell" panose="02060603020205020403"/>
                <a:ea typeface="+mn-ea"/>
                <a:cs typeface="+mn-cs"/>
              </a:rPr>
              <a:t>New Road and Bridge will require a higher level of groundskeeping that the old Road and Bridge location.</a:t>
            </a:r>
          </a:p>
          <a:p>
            <a:pPr marL="285750" marR="0" lvl="0" indent="-285750" algn="l" defTabSz="914400" rtl="0" eaLnBrk="1" fontAlgn="auto" latinLnBrk="0" hangingPunct="1">
              <a:lnSpc>
                <a:spcPct val="90000"/>
              </a:lnSpc>
              <a:spcBef>
                <a:spcPts val="1200"/>
              </a:spcBef>
              <a:spcAft>
                <a:spcPts val="0"/>
              </a:spcAft>
              <a:buClr>
                <a:srgbClr val="D34817">
                  <a:lumMod val="75000"/>
                </a:srgbClr>
              </a:buClr>
              <a:buSzPct val="85000"/>
              <a:buFont typeface="Arial" panose="020B0604020202020204" pitchFamily="34" charset="0"/>
              <a:buChar char="•"/>
              <a:tabLst/>
              <a:defRPr/>
            </a:pPr>
            <a:r>
              <a:rPr lang="en-US" sz="1200" dirty="0">
                <a:solidFill>
                  <a:prstClr val="black"/>
                </a:solidFill>
                <a:latin typeface="Rockwell" panose="02060603020205020403"/>
              </a:rPr>
              <a:t>Anytime that one of the two current employees is sick, injured, on vacation, etc.  Only one groundskeeper is on staff attempting to maintain all our properties.</a:t>
            </a:r>
          </a:p>
          <a:p>
            <a:pPr marL="285750" indent="-285750">
              <a:lnSpc>
                <a:spcPct val="90000"/>
              </a:lnSpc>
              <a:spcBef>
                <a:spcPts val="1200"/>
              </a:spcBef>
              <a:buClr>
                <a:srgbClr val="D34817">
                  <a:lumMod val="75000"/>
                </a:srgbClr>
              </a:buClr>
              <a:buSzPct val="85000"/>
              <a:buFont typeface="Arial" panose="020B0604020202020204" pitchFamily="34" charset="0"/>
              <a:buChar char="•"/>
              <a:defRPr/>
            </a:pPr>
            <a:r>
              <a:rPr lang="en-US" sz="1200" dirty="0">
                <a:latin typeface="Rockwell" panose="02060603020205020403"/>
              </a:rPr>
              <a:t>Diversity of</a:t>
            </a:r>
            <a:r>
              <a:rPr kumimoji="0" lang="en-US" sz="1200" b="0" i="0" u="none" strike="noStrike" kern="1200" cap="none" spc="0" normalizeH="0" baseline="0" noProof="0" dirty="0">
                <a:ln>
                  <a:noFill/>
                </a:ln>
                <a:effectLst/>
                <a:uLnTx/>
                <a:uFillTx/>
                <a:latin typeface="Rockwell" panose="02060603020205020403"/>
                <a:ea typeface="+mn-ea"/>
                <a:cs typeface="+mn-cs"/>
              </a:rPr>
              <a:t> properties, maintenance schedules and landscape types weigh upon the </a:t>
            </a:r>
            <a:r>
              <a:rPr lang="en-US" sz="1200" dirty="0">
                <a:latin typeface="Rockwell" panose="02060603020205020403"/>
              </a:rPr>
              <a:t>level of service required</a:t>
            </a:r>
            <a:r>
              <a:rPr kumimoji="0" lang="en-US" sz="1200" b="0" i="0" u="none" strike="noStrike" kern="1200" cap="none" spc="0" normalizeH="0" baseline="0" noProof="0" dirty="0">
                <a:ln>
                  <a:noFill/>
                </a:ln>
                <a:effectLst/>
                <a:uLnTx/>
                <a:uFillTx/>
                <a:latin typeface="Rockwell" panose="02060603020205020403"/>
                <a:ea typeface="+mn-ea"/>
                <a:cs typeface="+mn-cs"/>
              </a:rPr>
              <a:t>.</a:t>
            </a:r>
          </a:p>
          <a:p>
            <a:pPr marL="285750" indent="-285750">
              <a:lnSpc>
                <a:spcPct val="90000"/>
              </a:lnSpc>
              <a:spcBef>
                <a:spcPts val="1200"/>
              </a:spcBef>
              <a:buClr>
                <a:srgbClr val="D34817">
                  <a:lumMod val="75000"/>
                </a:srgbClr>
              </a:buClr>
              <a:buSzPct val="85000"/>
              <a:buFont typeface="Arial" panose="020B0604020202020204" pitchFamily="34" charset="0"/>
              <a:buChar char="•"/>
              <a:defRPr/>
            </a:pPr>
            <a:r>
              <a:rPr lang="en-US" sz="1200" dirty="0">
                <a:latin typeface="Rockwell" panose="02060603020205020403"/>
              </a:rPr>
              <a:t>Proximity of properties also weighs upon our ability to get to all areas in a timely fashion.</a:t>
            </a:r>
          </a:p>
          <a:p>
            <a:pPr marL="285750" marR="0" lvl="0" indent="-285750" algn="l" defTabSz="914400" rtl="0" eaLnBrk="1" fontAlgn="auto" latinLnBrk="0" hangingPunct="1">
              <a:lnSpc>
                <a:spcPct val="90000"/>
              </a:lnSpc>
              <a:spcBef>
                <a:spcPts val="1200"/>
              </a:spcBef>
              <a:spcAft>
                <a:spcPts val="0"/>
              </a:spcAft>
              <a:buClr>
                <a:srgbClr val="D34817">
                  <a:lumMod val="75000"/>
                </a:srgbClr>
              </a:buClr>
              <a:buSzPct val="85000"/>
              <a:buFont typeface="Arial" panose="020B0604020202020204" pitchFamily="34" charset="0"/>
              <a:buChar char="•"/>
              <a:tabLst/>
              <a:defRPr/>
            </a:pPr>
            <a:endParaRPr lang="en-US" sz="1200" dirty="0">
              <a:solidFill>
                <a:prstClr val="black"/>
              </a:solidFill>
              <a:latin typeface="Rockwell" panose="02060603020205020403"/>
            </a:endParaRPr>
          </a:p>
        </p:txBody>
      </p:sp>
      <p:sp>
        <p:nvSpPr>
          <p:cNvPr id="6" name="TextBox 5">
            <a:extLst>
              <a:ext uri="{FF2B5EF4-FFF2-40B4-BE49-F238E27FC236}">
                <a16:creationId xmlns:a16="http://schemas.microsoft.com/office/drawing/2014/main" id="{C4497C30-83F2-E9FB-5705-5C8F87D2FCA8}"/>
              </a:ext>
            </a:extLst>
          </p:cNvPr>
          <p:cNvSpPr txBox="1"/>
          <p:nvPr/>
        </p:nvSpPr>
        <p:spPr>
          <a:xfrm>
            <a:off x="5944559" y="768143"/>
            <a:ext cx="4732982" cy="4225772"/>
          </a:xfrm>
          <a:prstGeom prst="rect">
            <a:avLst/>
          </a:prstGeom>
          <a:noFill/>
        </p:spPr>
        <p:txBody>
          <a:bodyPr wrap="square" rtlCol="0">
            <a:spAutoFit/>
          </a:bodyPr>
          <a:lstStyle/>
          <a:p>
            <a:pPr marL="0" marR="0" lvl="0" indent="0" algn="l" defTabSz="914400" rtl="0" eaLnBrk="1" fontAlgn="auto" latinLnBrk="0" hangingPunct="1">
              <a:lnSpc>
                <a:spcPct val="90000"/>
              </a:lnSpc>
              <a:spcBef>
                <a:spcPts val="1200"/>
              </a:spcBef>
              <a:spcAft>
                <a:spcPts val="0"/>
              </a:spcAft>
              <a:buClr>
                <a:srgbClr val="D34817">
                  <a:lumMod val="75000"/>
                </a:srgbClr>
              </a:buClr>
              <a:buSzPct val="85000"/>
              <a:buFontTx/>
              <a:buNone/>
              <a:tabLst/>
              <a:defRPr/>
            </a:pPr>
            <a:endParaRPr lang="en-US" sz="1400" b="1" u="sng" dirty="0">
              <a:solidFill>
                <a:prstClr val="black"/>
              </a:solidFill>
              <a:latin typeface="Rockwell" panose="02060603020205020403"/>
            </a:endParaRPr>
          </a:p>
          <a:p>
            <a:pPr marL="0" marR="0" lvl="0" indent="0" algn="l" defTabSz="914400" rtl="0" eaLnBrk="1" fontAlgn="auto" latinLnBrk="0" hangingPunct="1">
              <a:lnSpc>
                <a:spcPct val="90000"/>
              </a:lnSpc>
              <a:spcBef>
                <a:spcPts val="1200"/>
              </a:spcBef>
              <a:spcAft>
                <a:spcPts val="0"/>
              </a:spcAft>
              <a:buClr>
                <a:srgbClr val="D34817">
                  <a:lumMod val="75000"/>
                </a:srgbClr>
              </a:buClr>
              <a:buSzPct val="85000"/>
              <a:buFontTx/>
              <a:buNone/>
              <a:tabLst/>
              <a:defRPr/>
            </a:pPr>
            <a:r>
              <a:rPr lang="en-US" sz="2400" b="1" u="sng" dirty="0">
                <a:solidFill>
                  <a:prstClr val="black"/>
                </a:solidFill>
                <a:latin typeface="Rockwell" panose="02060603020205020403"/>
              </a:rPr>
              <a:t>Grounds staff requested:</a:t>
            </a:r>
            <a:endParaRPr kumimoji="0" lang="en-US" sz="2400" b="1" i="0" u="sng" strike="noStrike" kern="1200" cap="none" spc="0" normalizeH="0" baseline="0" noProof="0" dirty="0">
              <a:ln>
                <a:noFill/>
              </a:ln>
              <a:solidFill>
                <a:prstClr val="black"/>
              </a:solidFill>
              <a:effectLst/>
              <a:uLnTx/>
              <a:uFillTx/>
              <a:latin typeface="Rockwell" panose="02060603020205020403"/>
              <a:ea typeface="+mn-ea"/>
              <a:cs typeface="+mn-cs"/>
            </a:endParaRPr>
          </a:p>
          <a:p>
            <a:pPr marL="285750" marR="0" lvl="0" indent="-285750" algn="l" defTabSz="914400" rtl="0" eaLnBrk="1" fontAlgn="auto" latinLnBrk="0" hangingPunct="1">
              <a:lnSpc>
                <a:spcPct val="90000"/>
              </a:lnSpc>
              <a:spcBef>
                <a:spcPts val="1200"/>
              </a:spcBef>
              <a:spcAft>
                <a:spcPts val="0"/>
              </a:spcAft>
              <a:buClr>
                <a:srgbClr val="D34817">
                  <a:lumMod val="75000"/>
                </a:srgbClr>
              </a:buClr>
              <a:buSzPct val="85000"/>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Rockwell" panose="02060603020205020403"/>
                <a:ea typeface="+mn-ea"/>
                <a:cs typeface="+mn-cs"/>
              </a:rPr>
              <a:t>The standard</a:t>
            </a:r>
            <a:r>
              <a:rPr lang="en-US" sz="2400" dirty="0">
                <a:solidFill>
                  <a:prstClr val="black"/>
                </a:solidFill>
                <a:latin typeface="Rockwell" panose="02060603020205020403"/>
              </a:rPr>
              <a:t> is 30 acres of property per groundskeeper.</a:t>
            </a:r>
          </a:p>
          <a:p>
            <a:pPr marL="285750" marR="0" lvl="0" indent="-285750" algn="l" defTabSz="914400" rtl="0" eaLnBrk="1" fontAlgn="auto" latinLnBrk="0" hangingPunct="1">
              <a:lnSpc>
                <a:spcPct val="90000"/>
              </a:lnSpc>
              <a:spcBef>
                <a:spcPts val="1200"/>
              </a:spcBef>
              <a:spcAft>
                <a:spcPts val="0"/>
              </a:spcAft>
              <a:buClr>
                <a:srgbClr val="D34817">
                  <a:lumMod val="75000"/>
                </a:srgbClr>
              </a:buClr>
              <a:buSzPct val="85000"/>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Rockwell" panose="02060603020205020403"/>
                <a:ea typeface="+mn-ea"/>
                <a:cs typeface="+mn-cs"/>
              </a:rPr>
              <a:t>We have approx.</a:t>
            </a:r>
            <a:r>
              <a:rPr lang="en-US" sz="2400" dirty="0">
                <a:latin typeface="Rockwell" panose="02060603020205020403"/>
              </a:rPr>
              <a:t> 79 acres of property, which is 39.5 acres per groundskeeper.</a:t>
            </a:r>
          </a:p>
          <a:p>
            <a:pPr marL="285750" marR="0" lvl="0" indent="-285750" algn="l" defTabSz="914400" rtl="0" eaLnBrk="1" fontAlgn="auto" latinLnBrk="0" hangingPunct="1">
              <a:lnSpc>
                <a:spcPct val="90000"/>
              </a:lnSpc>
              <a:spcBef>
                <a:spcPts val="1200"/>
              </a:spcBef>
              <a:spcAft>
                <a:spcPts val="0"/>
              </a:spcAft>
              <a:buClr>
                <a:srgbClr val="D34817">
                  <a:lumMod val="75000"/>
                </a:srgbClr>
              </a:buClr>
              <a:buSzPct val="85000"/>
              <a:buFont typeface="Arial" panose="020B0604020202020204" pitchFamily="34" charset="0"/>
              <a:buChar char="•"/>
              <a:tabLst/>
              <a:defRPr/>
            </a:pPr>
            <a:r>
              <a:rPr lang="en-US" sz="2400" dirty="0">
                <a:solidFill>
                  <a:srgbClr val="FF0000"/>
                </a:solidFill>
                <a:latin typeface="Rockwell" panose="02060603020205020403"/>
              </a:rPr>
              <a:t>I am requesting 1 Groundskeeper and 1 truck to primarily focus on the downtown area.</a:t>
            </a:r>
          </a:p>
        </p:txBody>
      </p:sp>
      <p:sp>
        <p:nvSpPr>
          <p:cNvPr id="2" name="Slide Number Placeholder 1">
            <a:extLst>
              <a:ext uri="{FF2B5EF4-FFF2-40B4-BE49-F238E27FC236}">
                <a16:creationId xmlns:a16="http://schemas.microsoft.com/office/drawing/2014/main" id="{B6FABA1A-EB9D-3224-E6AE-CE83BB34B7C9}"/>
              </a:ext>
            </a:extLst>
          </p:cNvPr>
          <p:cNvSpPr>
            <a:spLocks noGrp="1"/>
          </p:cNvSpPr>
          <p:nvPr>
            <p:ph type="sldNum" sz="quarter" idx="12"/>
          </p:nvPr>
        </p:nvSpPr>
        <p:spPr/>
        <p:txBody>
          <a:bodyPr>
            <a:normAutofit lnSpcReduction="10000"/>
          </a:bodyPr>
          <a:lstStyle/>
          <a:p>
            <a:fld id="{435FC2AF-44CB-4375-B807-1A59999D6D49}" type="slidenum">
              <a:rPr lang="en-US" smtClean="0"/>
              <a:t>19</a:t>
            </a:fld>
            <a:endParaRPr lang="en-US"/>
          </a:p>
        </p:txBody>
      </p:sp>
    </p:spTree>
    <p:extLst>
      <p:ext uri="{BB962C8B-B14F-4D97-AF65-F5344CB8AC3E}">
        <p14:creationId xmlns:p14="http://schemas.microsoft.com/office/powerpoint/2010/main" val="527515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81891"/>
            <a:ext cx="2331718" cy="1348509"/>
          </a:xfrm>
        </p:spPr>
        <p:txBody>
          <a:bodyPr>
            <a:normAutofit fontScale="90000"/>
          </a:bodyPr>
          <a:lstStyle/>
          <a:p>
            <a:r>
              <a:rPr lang="en-US" dirty="0"/>
              <a:t>28 Year Staff History</a:t>
            </a:r>
          </a:p>
        </p:txBody>
      </p:sp>
      <p:graphicFrame>
        <p:nvGraphicFramePr>
          <p:cNvPr id="4" name="Object 3" descr="Table of 1997 thru 2024 Position count and Staffing Changes Made">
            <a:extLst>
              <a:ext uri="{FF2B5EF4-FFF2-40B4-BE49-F238E27FC236}">
                <a16:creationId xmlns:a16="http://schemas.microsoft.com/office/drawing/2014/main" id="{5343526B-275B-9A1F-D957-E4493A6EA10C}"/>
              </a:ext>
            </a:extLst>
          </p:cNvPr>
          <p:cNvGraphicFramePr>
            <a:graphicFrameLocks noChangeAspect="1"/>
          </p:cNvGraphicFramePr>
          <p:nvPr>
            <p:extLst>
              <p:ext uri="{D42A27DB-BD31-4B8C-83A1-F6EECF244321}">
                <p14:modId xmlns:p14="http://schemas.microsoft.com/office/powerpoint/2010/main" val="3021272080"/>
              </p:ext>
            </p:extLst>
          </p:nvPr>
        </p:nvGraphicFramePr>
        <p:xfrm>
          <a:off x="3136900" y="237067"/>
          <a:ext cx="5916613" cy="6400841"/>
        </p:xfrm>
        <a:graphic>
          <a:graphicData uri="http://schemas.openxmlformats.org/presentationml/2006/ole">
            <mc:AlternateContent xmlns:mc="http://schemas.openxmlformats.org/markup-compatibility/2006">
              <mc:Choice xmlns:v="urn:schemas-microsoft-com:vml" Requires="v">
                <p:oleObj name="Worksheet" r:id="rId2" imgW="7572342" imgH="6934342" progId="Excel.Sheet.12">
                  <p:embed/>
                </p:oleObj>
              </mc:Choice>
              <mc:Fallback>
                <p:oleObj name="Worksheet" r:id="rId2" imgW="7572342" imgH="6934342" progId="Excel.Sheet.12">
                  <p:embed/>
                  <p:pic>
                    <p:nvPicPr>
                      <p:cNvPr id="0" name=""/>
                      <p:cNvPicPr/>
                      <p:nvPr/>
                    </p:nvPicPr>
                    <p:blipFill>
                      <a:blip r:embed="rId3"/>
                      <a:stretch>
                        <a:fillRect/>
                      </a:stretch>
                    </p:blipFill>
                    <p:spPr>
                      <a:xfrm>
                        <a:off x="3136900" y="237067"/>
                        <a:ext cx="5916613" cy="6400841"/>
                      </a:xfrm>
                      <a:prstGeom prst="rect">
                        <a:avLst/>
                      </a:prstGeom>
                    </p:spPr>
                  </p:pic>
                </p:oleObj>
              </mc:Fallback>
            </mc:AlternateContent>
          </a:graphicData>
        </a:graphic>
      </p:graphicFrame>
      <p:sp>
        <p:nvSpPr>
          <p:cNvPr id="3" name="Slide Number Placeholder 2"/>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35FC2AF-44CB-4375-B807-1A59999D6D49}" type="slidenum">
              <a:rPr kumimoji="0" lang="en-US" sz="14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a:t>
            </a:fld>
            <a:endParaRPr kumimoji="0" lang="en-US" sz="1400" b="1" i="0" u="none" strike="noStrike" kern="1200" cap="none" spc="0" normalizeH="0" baseline="0" noProof="0">
              <a:ln>
                <a:noFill/>
              </a:ln>
              <a:solidFill>
                <a:srgbClr val="FFFFFF"/>
              </a:solidFill>
              <a:effectLst/>
              <a:uLnTx/>
              <a:uFillTx/>
              <a:latin typeface="Rockwell Condensed" panose="02060603050405020104"/>
              <a:ea typeface="+mn-ea"/>
              <a:cs typeface="+mn-cs"/>
            </a:endParaRPr>
          </a:p>
        </p:txBody>
      </p:sp>
    </p:spTree>
    <p:extLst>
      <p:ext uri="{BB962C8B-B14F-4D97-AF65-F5344CB8AC3E}">
        <p14:creationId xmlns:p14="http://schemas.microsoft.com/office/powerpoint/2010/main" val="985353299"/>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17507" y="1316890"/>
            <a:ext cx="4606394" cy="4224216"/>
          </a:xfrm>
        </p:spPr>
        <p:txBody>
          <a:bodyPr>
            <a:normAutofit/>
          </a:bodyPr>
          <a:lstStyle/>
          <a:p>
            <a:pPr algn="ctr"/>
            <a:r>
              <a:rPr lang="en-US" sz="6000" dirty="0">
                <a:solidFill>
                  <a:srgbClr val="FFFFFF"/>
                </a:solidFill>
              </a:rPr>
              <a:t>Summary</a:t>
            </a:r>
          </a:p>
        </p:txBody>
      </p:sp>
    </p:spTree>
    <p:extLst>
      <p:ext uri="{BB962C8B-B14F-4D97-AF65-F5344CB8AC3E}">
        <p14:creationId xmlns:p14="http://schemas.microsoft.com/office/powerpoint/2010/main" val="413622106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noGrp="1"/>
          </p:cNvSpPr>
          <p:nvPr>
            <p:ph type="title" idx="4294967295"/>
          </p:nvPr>
        </p:nvSpPr>
        <p:spPr>
          <a:xfrm>
            <a:off x="74814" y="133003"/>
            <a:ext cx="11113645" cy="126353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all" spc="0" normalizeH="0" baseline="0" noProof="0" dirty="0">
                <a:ln>
                  <a:noFill/>
                </a:ln>
                <a:solidFill>
                  <a:schemeClr val="tx1"/>
                </a:solidFill>
                <a:effectLst/>
                <a:uLnTx/>
                <a:uFillTx/>
                <a:latin typeface="Rockwell Condensed" panose="02060603050405020104"/>
                <a:ea typeface="+mj-ea"/>
                <a:cs typeface="+mj-cs"/>
              </a:rPr>
              <a:t>Staffing required to be able to effectively handle our current workload.</a:t>
            </a:r>
          </a:p>
        </p:txBody>
      </p:sp>
      <p:sp>
        <p:nvSpPr>
          <p:cNvPr id="5" name="TextBox 4"/>
          <p:cNvSpPr txBox="1"/>
          <p:nvPr/>
        </p:nvSpPr>
        <p:spPr>
          <a:xfrm>
            <a:off x="392878" y="1640441"/>
            <a:ext cx="4732982" cy="4801314"/>
          </a:xfrm>
          <a:prstGeom prst="rect">
            <a:avLst/>
          </a:prstGeom>
          <a:noFill/>
        </p:spPr>
        <p:txBody>
          <a:bodyPr wrap="square" rtlCol="0">
            <a:spAutoFit/>
          </a:bodyPr>
          <a:lstStyle/>
          <a:p>
            <a:pPr marL="0" marR="0" lvl="0" indent="0" algn="l" defTabSz="914400" rtl="0" eaLnBrk="1" fontAlgn="auto" latinLnBrk="0" hangingPunct="1">
              <a:lnSpc>
                <a:spcPct val="90000"/>
              </a:lnSpc>
              <a:spcBef>
                <a:spcPts val="1200"/>
              </a:spcBef>
              <a:spcAft>
                <a:spcPts val="0"/>
              </a:spcAft>
              <a:buClr>
                <a:srgbClr val="D34817">
                  <a:lumMod val="75000"/>
                </a:srgbClr>
              </a:buClr>
              <a:buSzPct val="85000"/>
              <a:buFontTx/>
              <a:buNone/>
              <a:tabLst/>
              <a:defRPr/>
            </a:pPr>
            <a:r>
              <a:rPr lang="en-US" sz="1600" b="1" u="sng" dirty="0">
                <a:solidFill>
                  <a:prstClr val="black"/>
                </a:solidFill>
                <a:latin typeface="Rockwell" panose="02060603020205020403"/>
              </a:rPr>
              <a:t>Maintenance Request</a:t>
            </a:r>
            <a:r>
              <a:rPr kumimoji="0" lang="en-US" sz="1600" b="1" i="0" u="sng" strike="noStrike" kern="1200" cap="none" spc="0" normalizeH="0" baseline="0" noProof="0" dirty="0">
                <a:ln>
                  <a:noFill/>
                </a:ln>
                <a:solidFill>
                  <a:prstClr val="black"/>
                </a:solidFill>
                <a:effectLst/>
                <a:uLnTx/>
                <a:uFillTx/>
                <a:latin typeface="Rockwell" panose="02060603020205020403"/>
              </a:rPr>
              <a:t>: (In order of priority)</a:t>
            </a:r>
          </a:p>
          <a:p>
            <a:pPr marL="285750" marR="0" lvl="0" indent="-285750" algn="l" defTabSz="914400" rtl="0" eaLnBrk="1" fontAlgn="auto" latinLnBrk="0" hangingPunct="1">
              <a:lnSpc>
                <a:spcPct val="90000"/>
              </a:lnSpc>
              <a:spcBef>
                <a:spcPts val="1200"/>
              </a:spcBef>
              <a:spcAft>
                <a:spcPts val="0"/>
              </a:spcAft>
              <a:buClr>
                <a:srgbClr val="D34817">
                  <a:lumMod val="75000"/>
                </a:srgbClr>
              </a:buClr>
              <a:buSzPct val="85000"/>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Rockwell" panose="02060603020205020403"/>
                <a:ea typeface="+mn-ea"/>
                <a:cs typeface="+mn-cs"/>
              </a:rPr>
              <a:t>Add 1 person to the Central Jail night shift.</a:t>
            </a:r>
          </a:p>
          <a:p>
            <a:pPr marL="285750" marR="0" lvl="0" indent="-285750" algn="l" defTabSz="914400" rtl="0" eaLnBrk="1" fontAlgn="auto" latinLnBrk="0" hangingPunct="1">
              <a:lnSpc>
                <a:spcPct val="90000"/>
              </a:lnSpc>
              <a:spcBef>
                <a:spcPts val="1200"/>
              </a:spcBef>
              <a:spcAft>
                <a:spcPts val="0"/>
              </a:spcAft>
              <a:buClr>
                <a:srgbClr val="D34817">
                  <a:lumMod val="75000"/>
                </a:srgbClr>
              </a:buClr>
              <a:buSzPct val="85000"/>
              <a:buFont typeface="Arial" panose="020B0604020202020204" pitchFamily="34" charset="0"/>
              <a:buChar char="•"/>
              <a:tabLst/>
              <a:defRPr/>
            </a:pPr>
            <a:r>
              <a:rPr lang="en-US" sz="1600" dirty="0">
                <a:solidFill>
                  <a:prstClr val="black"/>
                </a:solidFill>
                <a:latin typeface="Rockwell" panose="02060603020205020403"/>
              </a:rPr>
              <a:t>Add 1 person to the North Jail</a:t>
            </a:r>
          </a:p>
          <a:p>
            <a:pPr marL="285750" marR="0" lvl="0" indent="-285750" algn="l" defTabSz="914400" rtl="0" eaLnBrk="1" fontAlgn="auto" latinLnBrk="0" hangingPunct="1">
              <a:lnSpc>
                <a:spcPct val="90000"/>
              </a:lnSpc>
              <a:spcBef>
                <a:spcPts val="1200"/>
              </a:spcBef>
              <a:spcAft>
                <a:spcPts val="0"/>
              </a:spcAft>
              <a:buClr>
                <a:srgbClr val="D34817">
                  <a:lumMod val="75000"/>
                </a:srgbClr>
              </a:buClr>
              <a:buSzPct val="85000"/>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Rockwell" panose="02060603020205020403"/>
                <a:ea typeface="+mn-ea"/>
                <a:cs typeface="+mn-cs"/>
              </a:rPr>
              <a:t>Add 1 person and </a:t>
            </a:r>
            <a:r>
              <a:rPr kumimoji="0" lang="en-US" sz="1600" b="1" i="0" u="none" strike="noStrike" kern="1200" cap="none" spc="0" normalizeH="0" baseline="0" noProof="0" dirty="0">
                <a:ln>
                  <a:noFill/>
                </a:ln>
                <a:solidFill>
                  <a:prstClr val="black"/>
                </a:solidFill>
                <a:effectLst/>
                <a:uLnTx/>
                <a:uFillTx/>
                <a:latin typeface="Rockwell" panose="02060603020205020403"/>
                <a:ea typeface="+mn-ea"/>
                <a:cs typeface="+mn-cs"/>
              </a:rPr>
              <a:t>1 truck </a:t>
            </a:r>
            <a:r>
              <a:rPr kumimoji="0" lang="en-US" sz="1600" b="0" i="0" u="none" strike="noStrike" kern="1200" cap="none" spc="0" normalizeH="0" baseline="0" noProof="0" dirty="0">
                <a:ln>
                  <a:noFill/>
                </a:ln>
                <a:solidFill>
                  <a:prstClr val="black"/>
                </a:solidFill>
                <a:effectLst/>
                <a:uLnTx/>
                <a:uFillTx/>
                <a:latin typeface="Rockwell" panose="02060603020205020403"/>
                <a:ea typeface="+mn-ea"/>
                <a:cs typeface="+mn-cs"/>
              </a:rPr>
              <a:t>to help maintain the  Juvenile, Cotton Belt and EOC.</a:t>
            </a:r>
          </a:p>
          <a:p>
            <a:pPr marL="285750" marR="0" lvl="0" indent="-285750" algn="l" defTabSz="914400" rtl="0" eaLnBrk="1" fontAlgn="auto" latinLnBrk="0" hangingPunct="1">
              <a:lnSpc>
                <a:spcPct val="90000"/>
              </a:lnSpc>
              <a:spcBef>
                <a:spcPts val="1200"/>
              </a:spcBef>
              <a:spcAft>
                <a:spcPts val="0"/>
              </a:spcAft>
              <a:buClr>
                <a:srgbClr val="D34817">
                  <a:lumMod val="75000"/>
                </a:srgbClr>
              </a:buClr>
              <a:buSzPct val="85000"/>
              <a:buFont typeface="Arial" panose="020B0604020202020204" pitchFamily="34" charset="0"/>
              <a:buChar char="•"/>
              <a:tabLst/>
              <a:defRPr/>
            </a:pPr>
            <a:r>
              <a:rPr lang="en-US" sz="1600" dirty="0">
                <a:solidFill>
                  <a:prstClr val="black"/>
                </a:solidFill>
                <a:latin typeface="Rockwell" panose="02060603020205020403"/>
              </a:rPr>
              <a:t>Add 1 person to the Central Jail day shift.</a:t>
            </a:r>
          </a:p>
          <a:p>
            <a:pPr marL="285750" marR="0" lvl="0" indent="-285750" algn="l" defTabSz="914400" rtl="0" eaLnBrk="1" fontAlgn="auto" latinLnBrk="0" hangingPunct="1">
              <a:lnSpc>
                <a:spcPct val="90000"/>
              </a:lnSpc>
              <a:spcBef>
                <a:spcPts val="1200"/>
              </a:spcBef>
              <a:spcAft>
                <a:spcPts val="0"/>
              </a:spcAft>
              <a:buClr>
                <a:srgbClr val="D34817">
                  <a:lumMod val="75000"/>
                </a:srgbClr>
              </a:buClr>
              <a:buSzPct val="85000"/>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Rockwell" panose="02060603020205020403"/>
                <a:ea typeface="+mn-ea"/>
                <a:cs typeface="+mn-cs"/>
              </a:rPr>
              <a:t>Add 1 person and </a:t>
            </a:r>
            <a:r>
              <a:rPr kumimoji="0" lang="en-US" sz="1600" b="1" i="0" u="none" strike="noStrike" kern="1200" cap="none" spc="0" normalizeH="0" baseline="0" noProof="0" dirty="0">
                <a:ln>
                  <a:noFill/>
                </a:ln>
                <a:solidFill>
                  <a:prstClr val="black"/>
                </a:solidFill>
                <a:effectLst/>
                <a:uLnTx/>
                <a:uFillTx/>
                <a:latin typeface="Rockwell" panose="02060603020205020403"/>
                <a:ea typeface="+mn-ea"/>
                <a:cs typeface="+mn-cs"/>
              </a:rPr>
              <a:t>1 truck </a:t>
            </a:r>
            <a:r>
              <a:rPr kumimoji="0" lang="en-US" sz="1600" b="0" i="0" u="none" strike="noStrike" kern="1200" cap="none" spc="0" normalizeH="0" baseline="0" noProof="0" dirty="0">
                <a:ln>
                  <a:noFill/>
                </a:ln>
                <a:solidFill>
                  <a:prstClr val="black"/>
                </a:solidFill>
                <a:effectLst/>
                <a:uLnTx/>
                <a:uFillTx/>
                <a:latin typeface="Rockwell" panose="02060603020205020403"/>
                <a:ea typeface="+mn-ea"/>
                <a:cs typeface="+mn-cs"/>
              </a:rPr>
              <a:t>to help maintain the Animal Shelter, Annex, S.O. Admin, CSCD and Elections buildings.</a:t>
            </a:r>
          </a:p>
          <a:p>
            <a:pPr marL="285750" marR="0" lvl="0" indent="-285750" algn="l" defTabSz="914400" rtl="0" eaLnBrk="1" fontAlgn="auto" latinLnBrk="0" hangingPunct="1">
              <a:lnSpc>
                <a:spcPct val="90000"/>
              </a:lnSpc>
              <a:spcBef>
                <a:spcPts val="1200"/>
              </a:spcBef>
              <a:spcAft>
                <a:spcPts val="0"/>
              </a:spcAft>
              <a:buClr>
                <a:srgbClr val="D34817">
                  <a:lumMod val="75000"/>
                </a:srgbClr>
              </a:buClr>
              <a:buSzPct val="85000"/>
              <a:buFont typeface="Arial" panose="020B0604020202020204" pitchFamily="34" charset="0"/>
              <a:buChar char="•"/>
              <a:tabLst/>
              <a:defRPr/>
            </a:pPr>
            <a:r>
              <a:rPr lang="en-US" sz="1600" dirty="0">
                <a:solidFill>
                  <a:prstClr val="black"/>
                </a:solidFill>
                <a:latin typeface="Rockwell" panose="02060603020205020403"/>
              </a:rPr>
              <a:t>Add 1 person and </a:t>
            </a:r>
            <a:r>
              <a:rPr lang="en-US" sz="1600" b="1" dirty="0">
                <a:solidFill>
                  <a:prstClr val="black"/>
                </a:solidFill>
                <a:latin typeface="Rockwell" panose="02060603020205020403"/>
              </a:rPr>
              <a:t>1 truck </a:t>
            </a:r>
            <a:r>
              <a:rPr lang="en-US" sz="1600" dirty="0">
                <a:solidFill>
                  <a:prstClr val="black"/>
                </a:solidFill>
                <a:latin typeface="Rockwell" panose="02060603020205020403"/>
              </a:rPr>
              <a:t>to help maintain the Courthouse, Evidence and Facility Services buildings.</a:t>
            </a:r>
            <a:endParaRPr kumimoji="0" lang="en-US" sz="16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285750" marR="0" lvl="0" indent="-285750" algn="l" defTabSz="914400" rtl="0" eaLnBrk="1" fontAlgn="auto" latinLnBrk="0" hangingPunct="1">
              <a:lnSpc>
                <a:spcPct val="90000"/>
              </a:lnSpc>
              <a:spcBef>
                <a:spcPts val="1200"/>
              </a:spcBef>
              <a:spcAft>
                <a:spcPts val="0"/>
              </a:spcAft>
              <a:buClr>
                <a:srgbClr val="D34817">
                  <a:lumMod val="75000"/>
                </a:srgbClr>
              </a:buClr>
              <a:buSzPct val="85000"/>
              <a:buFont typeface="Arial" panose="020B0604020202020204" pitchFamily="34" charset="0"/>
              <a:buChar char="•"/>
              <a:tabLst/>
              <a:defRPr/>
            </a:pPr>
            <a:r>
              <a:rPr kumimoji="0" lang="en-US" sz="1600" b="0" i="0" u="none" strike="noStrike" kern="1200" cap="none" spc="0" normalizeH="0" baseline="0" noProof="0" dirty="0">
                <a:ln>
                  <a:noFill/>
                </a:ln>
                <a:solidFill>
                  <a:srgbClr val="C00000"/>
                </a:solidFill>
                <a:effectLst/>
                <a:uLnTx/>
                <a:uFillTx/>
                <a:latin typeface="Rockwell" panose="02060603020205020403"/>
                <a:ea typeface="+mn-ea"/>
                <a:cs typeface="+mn-cs"/>
              </a:rPr>
              <a:t>Totals:</a:t>
            </a:r>
          </a:p>
          <a:p>
            <a:pPr marL="742950" marR="0" lvl="1" indent="-285750" algn="l" defTabSz="914400" rtl="0" eaLnBrk="1" fontAlgn="auto" latinLnBrk="0" hangingPunct="1">
              <a:lnSpc>
                <a:spcPct val="90000"/>
              </a:lnSpc>
              <a:spcBef>
                <a:spcPts val="1200"/>
              </a:spcBef>
              <a:spcAft>
                <a:spcPts val="0"/>
              </a:spcAft>
              <a:buClr>
                <a:srgbClr val="D34817">
                  <a:lumMod val="75000"/>
                </a:srgbClr>
              </a:buClr>
              <a:buSzPct val="85000"/>
              <a:buFont typeface="Arial" panose="020B0604020202020204" pitchFamily="34" charset="0"/>
              <a:buChar char="•"/>
              <a:tabLst/>
              <a:defRPr/>
            </a:pPr>
            <a:r>
              <a:rPr kumimoji="0" lang="en-US" sz="1600" b="0" i="0" u="none" strike="noStrike" kern="1200" cap="none" spc="0" normalizeH="0" baseline="0" noProof="0" dirty="0">
                <a:ln>
                  <a:noFill/>
                </a:ln>
                <a:solidFill>
                  <a:srgbClr val="C00000"/>
                </a:solidFill>
                <a:effectLst/>
                <a:uLnTx/>
                <a:uFillTx/>
                <a:latin typeface="Rockwell" panose="02060603020205020403"/>
                <a:ea typeface="+mn-ea"/>
                <a:cs typeface="+mn-cs"/>
              </a:rPr>
              <a:t>6 Maintenance Mechanics</a:t>
            </a:r>
          </a:p>
          <a:p>
            <a:pPr marL="742950" marR="0" lvl="1" indent="-285750" algn="l" defTabSz="914400" rtl="0" eaLnBrk="1" fontAlgn="auto" latinLnBrk="0" hangingPunct="1">
              <a:lnSpc>
                <a:spcPct val="90000"/>
              </a:lnSpc>
              <a:spcBef>
                <a:spcPts val="1200"/>
              </a:spcBef>
              <a:spcAft>
                <a:spcPts val="0"/>
              </a:spcAft>
              <a:buClr>
                <a:srgbClr val="D34817">
                  <a:lumMod val="75000"/>
                </a:srgbClr>
              </a:buClr>
              <a:buSzPct val="85000"/>
              <a:buFont typeface="Arial" panose="020B0604020202020204" pitchFamily="34" charset="0"/>
              <a:buChar char="•"/>
              <a:tabLst/>
              <a:defRPr/>
            </a:pPr>
            <a:r>
              <a:rPr kumimoji="0" lang="en-US" sz="1600" b="0" i="0" u="none" strike="noStrike" kern="1200" cap="none" spc="0" normalizeH="0" baseline="0" noProof="0" dirty="0">
                <a:ln>
                  <a:noFill/>
                </a:ln>
                <a:solidFill>
                  <a:srgbClr val="C00000"/>
                </a:solidFill>
                <a:effectLst/>
                <a:uLnTx/>
                <a:uFillTx/>
                <a:latin typeface="Rockwell" panose="02060603020205020403"/>
                <a:ea typeface="+mn-ea"/>
                <a:cs typeface="+mn-cs"/>
              </a:rPr>
              <a:t>3 trucks</a:t>
            </a:r>
          </a:p>
        </p:txBody>
      </p:sp>
      <p:sp>
        <p:nvSpPr>
          <p:cNvPr id="4" name="TextBox 3">
            <a:extLst>
              <a:ext uri="{FF2B5EF4-FFF2-40B4-BE49-F238E27FC236}">
                <a16:creationId xmlns:a16="http://schemas.microsoft.com/office/drawing/2014/main" id="{BAB87A94-21FC-364A-90FB-927CD140C421}"/>
              </a:ext>
            </a:extLst>
          </p:cNvPr>
          <p:cNvSpPr txBox="1"/>
          <p:nvPr/>
        </p:nvSpPr>
        <p:spPr>
          <a:xfrm>
            <a:off x="5349034" y="1640441"/>
            <a:ext cx="4732982" cy="2037481"/>
          </a:xfrm>
          <a:prstGeom prst="rect">
            <a:avLst/>
          </a:prstGeom>
          <a:noFill/>
        </p:spPr>
        <p:txBody>
          <a:bodyPr wrap="square" rtlCol="0">
            <a:spAutoFit/>
          </a:bodyPr>
          <a:lstStyle/>
          <a:p>
            <a:pPr marL="0" marR="0" lvl="0" indent="0" algn="l" defTabSz="914400" rtl="0" eaLnBrk="1" fontAlgn="auto" latinLnBrk="0" hangingPunct="1">
              <a:lnSpc>
                <a:spcPct val="90000"/>
              </a:lnSpc>
              <a:spcBef>
                <a:spcPts val="1200"/>
              </a:spcBef>
              <a:spcAft>
                <a:spcPts val="0"/>
              </a:spcAft>
              <a:buClr>
                <a:srgbClr val="D34817">
                  <a:lumMod val="75000"/>
                </a:srgbClr>
              </a:buClr>
              <a:buSzPct val="85000"/>
              <a:buFontTx/>
              <a:buNone/>
              <a:tabLst/>
              <a:defRPr/>
            </a:pPr>
            <a:r>
              <a:rPr lang="en-US" sz="1600" b="1" u="sng" dirty="0">
                <a:solidFill>
                  <a:prstClr val="black"/>
                </a:solidFill>
                <a:latin typeface="Rockwell" panose="02060603020205020403"/>
              </a:rPr>
              <a:t>Grounds Request</a:t>
            </a:r>
            <a:r>
              <a:rPr kumimoji="0" lang="en-US" sz="1600" b="1" i="0" u="sng" strike="noStrike" kern="1200" cap="none" spc="0" normalizeH="0" baseline="0" noProof="0" dirty="0">
                <a:ln>
                  <a:noFill/>
                </a:ln>
                <a:solidFill>
                  <a:prstClr val="black"/>
                </a:solidFill>
                <a:effectLst/>
                <a:uLnTx/>
                <a:uFillTx/>
                <a:latin typeface="Rockwell" panose="02060603020205020403"/>
              </a:rPr>
              <a:t>:</a:t>
            </a:r>
          </a:p>
          <a:p>
            <a:pPr marL="285750" marR="0" lvl="0" indent="-285750" algn="l" defTabSz="914400" rtl="0" eaLnBrk="1" fontAlgn="auto" latinLnBrk="0" hangingPunct="1">
              <a:lnSpc>
                <a:spcPct val="90000"/>
              </a:lnSpc>
              <a:spcBef>
                <a:spcPts val="1200"/>
              </a:spcBef>
              <a:spcAft>
                <a:spcPts val="0"/>
              </a:spcAft>
              <a:buClr>
                <a:srgbClr val="D34817">
                  <a:lumMod val="75000"/>
                </a:srgbClr>
              </a:buClr>
              <a:buSzPct val="85000"/>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Rockwell" panose="02060603020205020403"/>
                <a:ea typeface="+mn-ea"/>
                <a:cs typeface="+mn-cs"/>
              </a:rPr>
              <a:t>Add 1 person and 1 truck to </a:t>
            </a:r>
            <a:r>
              <a:rPr lang="en-US" sz="1600" dirty="0">
                <a:solidFill>
                  <a:prstClr val="black"/>
                </a:solidFill>
                <a:latin typeface="Rockwell" panose="02060603020205020403"/>
              </a:rPr>
              <a:t>focus primarily on the downtown area.</a:t>
            </a:r>
          </a:p>
          <a:p>
            <a:pPr marL="285750" marR="0" lvl="0" indent="-285750" algn="l" defTabSz="914400" rtl="0" eaLnBrk="1" fontAlgn="auto" latinLnBrk="0" hangingPunct="1">
              <a:lnSpc>
                <a:spcPct val="90000"/>
              </a:lnSpc>
              <a:spcBef>
                <a:spcPts val="1200"/>
              </a:spcBef>
              <a:spcAft>
                <a:spcPts val="0"/>
              </a:spcAft>
              <a:buClr>
                <a:srgbClr val="D34817">
                  <a:lumMod val="75000"/>
                </a:srgbClr>
              </a:buClr>
              <a:buSzPct val="85000"/>
              <a:buFont typeface="Arial" panose="020B0604020202020204" pitchFamily="34" charset="0"/>
              <a:buChar char="•"/>
              <a:tabLst/>
              <a:defRPr/>
            </a:pPr>
            <a:r>
              <a:rPr kumimoji="0" lang="en-US" sz="1600" b="0" i="0" u="none" strike="noStrike" kern="1200" cap="none" spc="0" normalizeH="0" baseline="0" noProof="0" dirty="0">
                <a:ln>
                  <a:noFill/>
                </a:ln>
                <a:solidFill>
                  <a:srgbClr val="C00000"/>
                </a:solidFill>
                <a:effectLst/>
                <a:uLnTx/>
                <a:uFillTx/>
                <a:latin typeface="Rockwell" panose="02060603020205020403"/>
                <a:ea typeface="+mn-ea"/>
                <a:cs typeface="+mn-cs"/>
              </a:rPr>
              <a:t>Totals:</a:t>
            </a:r>
          </a:p>
          <a:p>
            <a:pPr marL="742950" marR="0" lvl="1" indent="-285750" algn="l" defTabSz="914400" rtl="0" eaLnBrk="1" fontAlgn="auto" latinLnBrk="0" hangingPunct="1">
              <a:lnSpc>
                <a:spcPct val="90000"/>
              </a:lnSpc>
              <a:spcBef>
                <a:spcPts val="1200"/>
              </a:spcBef>
              <a:spcAft>
                <a:spcPts val="0"/>
              </a:spcAft>
              <a:buClr>
                <a:srgbClr val="D34817">
                  <a:lumMod val="75000"/>
                </a:srgbClr>
              </a:buClr>
              <a:buSzPct val="85000"/>
              <a:buFont typeface="Arial" panose="020B0604020202020204" pitchFamily="34" charset="0"/>
              <a:buChar char="•"/>
              <a:tabLst/>
              <a:defRPr/>
            </a:pPr>
            <a:r>
              <a:rPr lang="en-US" sz="1600" dirty="0">
                <a:solidFill>
                  <a:srgbClr val="C00000"/>
                </a:solidFill>
                <a:latin typeface="Rockwell" panose="02060603020205020403"/>
              </a:rPr>
              <a:t>1 Groundskeeper</a:t>
            </a:r>
            <a:endParaRPr kumimoji="0" lang="en-US" sz="1600" b="0" i="0" u="none" strike="noStrike" kern="1200" cap="none" spc="0" normalizeH="0" baseline="0" noProof="0" dirty="0">
              <a:ln>
                <a:noFill/>
              </a:ln>
              <a:solidFill>
                <a:srgbClr val="C00000"/>
              </a:solidFill>
              <a:effectLst/>
              <a:uLnTx/>
              <a:uFillTx/>
              <a:latin typeface="Rockwell" panose="02060603020205020403"/>
              <a:ea typeface="+mn-ea"/>
              <a:cs typeface="+mn-cs"/>
            </a:endParaRPr>
          </a:p>
          <a:p>
            <a:pPr marL="742950" marR="0" lvl="1" indent="-285750" algn="l" defTabSz="914400" rtl="0" eaLnBrk="1" fontAlgn="auto" latinLnBrk="0" hangingPunct="1">
              <a:lnSpc>
                <a:spcPct val="90000"/>
              </a:lnSpc>
              <a:spcBef>
                <a:spcPts val="1200"/>
              </a:spcBef>
              <a:spcAft>
                <a:spcPts val="0"/>
              </a:spcAft>
              <a:buClr>
                <a:srgbClr val="D34817">
                  <a:lumMod val="75000"/>
                </a:srgbClr>
              </a:buClr>
              <a:buSzPct val="85000"/>
              <a:buFont typeface="Arial" panose="020B0604020202020204" pitchFamily="34" charset="0"/>
              <a:buChar char="•"/>
              <a:tabLst/>
              <a:defRPr/>
            </a:pPr>
            <a:r>
              <a:rPr lang="en-US" sz="1600" dirty="0">
                <a:solidFill>
                  <a:srgbClr val="C00000"/>
                </a:solidFill>
                <a:latin typeface="Rockwell" panose="02060603020205020403"/>
              </a:rPr>
              <a:t>1</a:t>
            </a:r>
            <a:r>
              <a:rPr kumimoji="0" lang="en-US" sz="1600" b="0" i="0" u="none" strike="noStrike" kern="1200" cap="none" spc="0" normalizeH="0" baseline="0" noProof="0" dirty="0">
                <a:ln>
                  <a:noFill/>
                </a:ln>
                <a:solidFill>
                  <a:srgbClr val="C00000"/>
                </a:solidFill>
                <a:effectLst/>
                <a:uLnTx/>
                <a:uFillTx/>
                <a:latin typeface="Rockwell" panose="02060603020205020403"/>
                <a:ea typeface="+mn-ea"/>
                <a:cs typeface="+mn-cs"/>
              </a:rPr>
              <a:t> truck</a:t>
            </a:r>
          </a:p>
        </p:txBody>
      </p:sp>
      <p:sp>
        <p:nvSpPr>
          <p:cNvPr id="2" name="Slide Number Placeholder 1"/>
          <p:cNvSpPr>
            <a:spLocks noGrp="1"/>
          </p:cNvSpPr>
          <p:nvPr>
            <p:ph type="sldNum" sz="quarter" idx="12"/>
          </p:nvPr>
        </p:nvSpPr>
        <p:spPr/>
        <p:txBody>
          <a:bodyPr>
            <a:normAutofit lnSpcReduction="10000"/>
          </a:bodyPr>
          <a:lstStyle/>
          <a:p>
            <a:fld id="{435FC2AF-44CB-4375-B807-1A59999D6D49}" type="slidenum">
              <a:rPr lang="en-US" smtClean="0"/>
              <a:t>21</a:t>
            </a:fld>
            <a:endParaRPr lang="en-US"/>
          </a:p>
        </p:txBody>
      </p:sp>
    </p:spTree>
    <p:extLst>
      <p:ext uri="{BB962C8B-B14F-4D97-AF65-F5344CB8AC3E}">
        <p14:creationId xmlns:p14="http://schemas.microsoft.com/office/powerpoint/2010/main" val="4381267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 y="92075"/>
            <a:ext cx="12192000" cy="1441507"/>
          </a:xfrm>
        </p:spPr>
        <p:txBody>
          <a:bodyPr>
            <a:noAutofit/>
          </a:bodyPr>
          <a:lstStyle/>
          <a:p>
            <a:r>
              <a:rPr lang="en-US" sz="5400" dirty="0">
                <a:solidFill>
                  <a:schemeClr val="tx1"/>
                </a:solidFill>
                <a:latin typeface="Rockwell Condensed" panose="02060603050405020104" pitchFamily="18" charset="0"/>
              </a:rPr>
              <a:t>Estimated fiscal Impact for requested additions</a:t>
            </a:r>
          </a:p>
        </p:txBody>
      </p:sp>
      <p:sp>
        <p:nvSpPr>
          <p:cNvPr id="14" name="Text Placeholder 13"/>
          <p:cNvSpPr>
            <a:spLocks noGrp="1"/>
          </p:cNvSpPr>
          <p:nvPr>
            <p:ph type="body" idx="1"/>
          </p:nvPr>
        </p:nvSpPr>
        <p:spPr>
          <a:xfrm>
            <a:off x="899160" y="1424678"/>
            <a:ext cx="2023533" cy="640080"/>
          </a:xfrm>
        </p:spPr>
        <p:txBody>
          <a:bodyPr>
            <a:normAutofit/>
          </a:bodyPr>
          <a:lstStyle/>
          <a:p>
            <a:pPr algn="ctr"/>
            <a:r>
              <a:rPr lang="en-US" b="1" u="sng" dirty="0">
                <a:solidFill>
                  <a:schemeClr val="tx1"/>
                </a:solidFill>
              </a:rPr>
              <a:t>Maintenance</a:t>
            </a:r>
            <a:r>
              <a:rPr lang="en-US" dirty="0"/>
              <a:t>	</a:t>
            </a:r>
          </a:p>
        </p:txBody>
      </p:sp>
      <p:sp>
        <p:nvSpPr>
          <p:cNvPr id="4" name="Content Placeholder 3"/>
          <p:cNvSpPr>
            <a:spLocks noGrp="1"/>
          </p:cNvSpPr>
          <p:nvPr>
            <p:ph sz="half" idx="2"/>
          </p:nvPr>
        </p:nvSpPr>
        <p:spPr>
          <a:xfrm>
            <a:off x="164529" y="2184499"/>
            <a:ext cx="3310191" cy="4146672"/>
          </a:xfrm>
          <a:ln w="25400">
            <a:solidFill>
              <a:schemeClr val="tx1"/>
            </a:solidFill>
          </a:ln>
        </p:spPr>
        <p:txBody>
          <a:bodyPr>
            <a:normAutofit fontScale="55000" lnSpcReduction="20000"/>
          </a:bodyPr>
          <a:lstStyle/>
          <a:p>
            <a:r>
              <a:rPr lang="en-US" dirty="0"/>
              <a:t>Positions (Salary &amp; Benefits)</a:t>
            </a:r>
          </a:p>
          <a:p>
            <a:pPr lvl="1"/>
            <a:r>
              <a:rPr lang="en-US" dirty="0"/>
              <a:t>$45,881 Ea. (Qty.6)</a:t>
            </a:r>
          </a:p>
          <a:p>
            <a:pPr lvl="2"/>
            <a:r>
              <a:rPr lang="en-US" dirty="0"/>
              <a:t>Maintenance Mechanic Step 1 </a:t>
            </a:r>
          </a:p>
          <a:p>
            <a:r>
              <a:rPr lang="en-US" dirty="0"/>
              <a:t>Vehicles</a:t>
            </a:r>
          </a:p>
          <a:p>
            <a:pPr lvl="1"/>
            <a:r>
              <a:rPr lang="en-US" dirty="0"/>
              <a:t>$42,000 Ea.(Qty.3)</a:t>
            </a:r>
          </a:p>
          <a:p>
            <a:r>
              <a:rPr lang="en-US" dirty="0"/>
              <a:t>Uniforms</a:t>
            </a:r>
          </a:p>
          <a:p>
            <a:pPr lvl="1"/>
            <a:r>
              <a:rPr lang="en-US" dirty="0"/>
              <a:t>$460.20 Ea. Annually (Qty.6)</a:t>
            </a:r>
          </a:p>
          <a:p>
            <a:r>
              <a:rPr lang="en-US" b="1" dirty="0">
                <a:solidFill>
                  <a:schemeClr val="accent2"/>
                </a:solidFill>
              </a:rPr>
              <a:t>FY25- First Year</a:t>
            </a:r>
          </a:p>
          <a:p>
            <a:pPr lvl="1"/>
            <a:r>
              <a:rPr lang="en-US" dirty="0"/>
              <a:t>6 Positions – $275,286  </a:t>
            </a:r>
          </a:p>
          <a:p>
            <a:pPr lvl="2"/>
            <a:r>
              <a:rPr lang="en-US" dirty="0"/>
              <a:t>Maintenance Mechanic Step 1 </a:t>
            </a:r>
          </a:p>
          <a:p>
            <a:pPr lvl="1"/>
            <a:r>
              <a:rPr lang="en-US" dirty="0"/>
              <a:t>3 Vehicles- $126,000 </a:t>
            </a:r>
          </a:p>
          <a:p>
            <a:pPr lvl="1"/>
            <a:r>
              <a:rPr lang="en-US" dirty="0"/>
              <a:t>6 Uniforms- $2,761.20 </a:t>
            </a:r>
          </a:p>
          <a:p>
            <a:pPr lvl="1"/>
            <a:r>
              <a:rPr lang="en-US" b="1" dirty="0">
                <a:solidFill>
                  <a:schemeClr val="accent2"/>
                </a:solidFill>
              </a:rPr>
              <a:t>Combined Total- $404,047.20 </a:t>
            </a:r>
          </a:p>
          <a:p>
            <a:r>
              <a:rPr lang="en-US" b="1" dirty="0">
                <a:solidFill>
                  <a:schemeClr val="accent2"/>
                </a:solidFill>
              </a:rPr>
              <a:t>FY26-Subsequent Years</a:t>
            </a:r>
          </a:p>
          <a:p>
            <a:pPr lvl="1"/>
            <a:r>
              <a:rPr lang="en-US" dirty="0"/>
              <a:t>6 Positions- $275,286 </a:t>
            </a:r>
          </a:p>
          <a:p>
            <a:pPr lvl="2"/>
            <a:r>
              <a:rPr lang="en-US" dirty="0"/>
              <a:t>Maintenance Mechanic Step 1 </a:t>
            </a:r>
          </a:p>
          <a:p>
            <a:pPr lvl="1"/>
            <a:r>
              <a:rPr lang="en-US" dirty="0"/>
              <a:t>6 Uniforms- $2,761.20</a:t>
            </a:r>
          </a:p>
          <a:p>
            <a:pPr lvl="1"/>
            <a:r>
              <a:rPr lang="en-US" b="1" dirty="0">
                <a:solidFill>
                  <a:schemeClr val="accent2"/>
                </a:solidFill>
              </a:rPr>
              <a:t>Combined Total- $278,047.20</a:t>
            </a:r>
          </a:p>
          <a:p>
            <a:pPr lvl="1"/>
            <a:r>
              <a:rPr lang="en-US" b="1" dirty="0">
                <a:solidFill>
                  <a:schemeClr val="accent2"/>
                </a:solidFill>
              </a:rPr>
              <a:t>Salaries estimated on current FY24 scale.</a:t>
            </a:r>
          </a:p>
          <a:p>
            <a:pPr marL="274320" lvl="1" indent="0">
              <a:buNone/>
            </a:pPr>
            <a:endParaRPr lang="en-US" b="1" dirty="0">
              <a:solidFill>
                <a:schemeClr val="accent2"/>
              </a:solidFill>
            </a:endParaRPr>
          </a:p>
        </p:txBody>
      </p:sp>
      <p:sp>
        <p:nvSpPr>
          <p:cNvPr id="5" name="Text Placeholder 13">
            <a:extLst>
              <a:ext uri="{FF2B5EF4-FFF2-40B4-BE49-F238E27FC236}">
                <a16:creationId xmlns:a16="http://schemas.microsoft.com/office/drawing/2014/main" id="{3961F785-2C7F-F85B-B7D0-0D2D2AF611DA}"/>
              </a:ext>
            </a:extLst>
          </p:cNvPr>
          <p:cNvSpPr txBox="1">
            <a:spLocks/>
          </p:cNvSpPr>
          <p:nvPr/>
        </p:nvSpPr>
        <p:spPr>
          <a:xfrm>
            <a:off x="5039988" y="1610021"/>
            <a:ext cx="2023533" cy="64008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200"/>
              </a:spcBef>
              <a:buClr>
                <a:schemeClr val="accent1">
                  <a:lumMod val="75000"/>
                </a:schemeClr>
              </a:buClr>
              <a:buSzPct val="85000"/>
              <a:buFont typeface="Wingdings" pitchFamily="2" charset="2"/>
              <a:buNone/>
              <a:defRPr sz="2000" b="1" kern="1200">
                <a:solidFill>
                  <a:schemeClr val="accent1">
                    <a:lumMod val="75000"/>
                  </a:schemeClr>
                </a:solidFill>
                <a:latin typeface="+mn-lt"/>
                <a:ea typeface="+mn-ea"/>
                <a:cs typeface="+mn-cs"/>
              </a:defRPr>
            </a:lvl1pPr>
            <a:lvl2pPr marL="457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600" b="1" kern="1200">
                <a:solidFill>
                  <a:schemeClr val="tx1"/>
                </a:solidFill>
                <a:latin typeface="+mn-lt"/>
                <a:ea typeface="+mn-ea"/>
                <a:cs typeface="+mn-cs"/>
              </a:defRPr>
            </a:lvl9pPr>
          </a:lstStyle>
          <a:p>
            <a:pPr algn="ctr"/>
            <a:r>
              <a:rPr lang="en-US" u="sng" dirty="0">
                <a:solidFill>
                  <a:schemeClr val="tx1"/>
                </a:solidFill>
              </a:rPr>
              <a:t>Grounds</a:t>
            </a:r>
            <a:r>
              <a:rPr lang="en-US" dirty="0"/>
              <a:t>	</a:t>
            </a:r>
          </a:p>
        </p:txBody>
      </p:sp>
      <p:sp>
        <p:nvSpPr>
          <p:cNvPr id="7" name="Content Placeholder 3">
            <a:extLst>
              <a:ext uri="{FF2B5EF4-FFF2-40B4-BE49-F238E27FC236}">
                <a16:creationId xmlns:a16="http://schemas.microsoft.com/office/drawing/2014/main" id="{51EAE4C7-F33E-4C49-97A0-56FAA45F389E}"/>
              </a:ext>
            </a:extLst>
          </p:cNvPr>
          <p:cNvSpPr txBox="1">
            <a:spLocks/>
          </p:cNvSpPr>
          <p:nvPr/>
        </p:nvSpPr>
        <p:spPr>
          <a:xfrm>
            <a:off x="4005402" y="2184499"/>
            <a:ext cx="3310191" cy="4146672"/>
          </a:xfrm>
          <a:prstGeom prst="rect">
            <a:avLst/>
          </a:prstGeom>
          <a:ln w="25400">
            <a:solidFill>
              <a:schemeClr val="tx1"/>
            </a:solidFill>
          </a:ln>
        </p:spPr>
        <p:txBody>
          <a:bodyPr vert="horz" lIns="91440" tIns="45720" rIns="91440" bIns="45720" rtlCol="0">
            <a:normAutofit fontScale="55000" lnSpcReduction="2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en-US" dirty="0"/>
              <a:t>Positions (Salary &amp; Benefits)</a:t>
            </a:r>
          </a:p>
          <a:p>
            <a:pPr lvl="1"/>
            <a:r>
              <a:rPr lang="en-US" dirty="0"/>
              <a:t>$32,080 Ea. (Qty.1)</a:t>
            </a:r>
          </a:p>
          <a:p>
            <a:pPr lvl="2"/>
            <a:r>
              <a:rPr lang="en-US" dirty="0"/>
              <a:t>Groundskeeper Step 1 </a:t>
            </a:r>
          </a:p>
          <a:p>
            <a:r>
              <a:rPr lang="en-US" dirty="0"/>
              <a:t>Vehicles</a:t>
            </a:r>
          </a:p>
          <a:p>
            <a:pPr lvl="1"/>
            <a:r>
              <a:rPr lang="en-US" dirty="0"/>
              <a:t>$42,000 Ea.(Qty.1)</a:t>
            </a:r>
          </a:p>
          <a:p>
            <a:r>
              <a:rPr lang="en-US" dirty="0"/>
              <a:t>Uniforms</a:t>
            </a:r>
          </a:p>
          <a:p>
            <a:pPr lvl="1"/>
            <a:r>
              <a:rPr lang="en-US" dirty="0"/>
              <a:t>$460.20 Ea. Annually (Qty.1)</a:t>
            </a:r>
          </a:p>
          <a:p>
            <a:r>
              <a:rPr lang="en-US" b="1" dirty="0">
                <a:solidFill>
                  <a:schemeClr val="accent2"/>
                </a:solidFill>
              </a:rPr>
              <a:t>FY25- First Year</a:t>
            </a:r>
          </a:p>
          <a:p>
            <a:pPr lvl="1"/>
            <a:r>
              <a:rPr lang="en-US" dirty="0"/>
              <a:t>1 Position – $32,080 </a:t>
            </a:r>
          </a:p>
          <a:p>
            <a:pPr lvl="2"/>
            <a:r>
              <a:rPr lang="en-US" dirty="0"/>
              <a:t>Groundskeeper Step 1 </a:t>
            </a:r>
          </a:p>
          <a:p>
            <a:pPr lvl="1"/>
            <a:r>
              <a:rPr lang="en-US" dirty="0"/>
              <a:t>1 Vehicles- $42,000 </a:t>
            </a:r>
          </a:p>
          <a:p>
            <a:pPr lvl="1"/>
            <a:r>
              <a:rPr lang="en-US" dirty="0"/>
              <a:t>1 Uniforms- $460.20 </a:t>
            </a:r>
          </a:p>
          <a:p>
            <a:pPr lvl="1"/>
            <a:r>
              <a:rPr lang="en-US" b="1" dirty="0">
                <a:solidFill>
                  <a:schemeClr val="accent2"/>
                </a:solidFill>
              </a:rPr>
              <a:t>Combined Total- $74,540.20</a:t>
            </a:r>
          </a:p>
          <a:p>
            <a:r>
              <a:rPr lang="en-US" b="1" dirty="0">
                <a:solidFill>
                  <a:schemeClr val="accent2"/>
                </a:solidFill>
              </a:rPr>
              <a:t>FY26-Subsequent Years</a:t>
            </a:r>
          </a:p>
          <a:p>
            <a:pPr lvl="1"/>
            <a:r>
              <a:rPr lang="en-US" dirty="0"/>
              <a:t>1 Position- $32,080 </a:t>
            </a:r>
          </a:p>
          <a:p>
            <a:pPr lvl="2"/>
            <a:r>
              <a:rPr lang="en-US" dirty="0"/>
              <a:t>Groundskeeper Step 1 </a:t>
            </a:r>
          </a:p>
          <a:p>
            <a:pPr lvl="1"/>
            <a:r>
              <a:rPr lang="en-US" dirty="0"/>
              <a:t>1 Uniform- $460.20</a:t>
            </a:r>
          </a:p>
          <a:p>
            <a:pPr lvl="1"/>
            <a:r>
              <a:rPr lang="en-US" b="1" dirty="0">
                <a:solidFill>
                  <a:schemeClr val="accent2"/>
                </a:solidFill>
              </a:rPr>
              <a:t>Combined Total- $32,540.20</a:t>
            </a:r>
          </a:p>
          <a:p>
            <a:pPr lvl="1"/>
            <a:r>
              <a:rPr lang="en-US" b="1" dirty="0">
                <a:solidFill>
                  <a:schemeClr val="accent2"/>
                </a:solidFill>
              </a:rPr>
              <a:t>Salaries estimated on current FY24 scale.</a:t>
            </a:r>
          </a:p>
        </p:txBody>
      </p:sp>
      <p:sp>
        <p:nvSpPr>
          <p:cNvPr id="6" name="TextBox 5"/>
          <p:cNvSpPr txBox="1"/>
          <p:nvPr/>
        </p:nvSpPr>
        <p:spPr>
          <a:xfrm>
            <a:off x="7315593" y="1744718"/>
            <a:ext cx="3977247" cy="369332"/>
          </a:xfrm>
          <a:prstGeom prst="rect">
            <a:avLst/>
          </a:prstGeom>
          <a:solidFill>
            <a:schemeClr val="bg1"/>
          </a:solidFill>
        </p:spPr>
        <p:txBody>
          <a:bodyPr wrap="square" rtlCol="0">
            <a:spAutoFit/>
          </a:bodyPr>
          <a:lstStyle/>
          <a:p>
            <a:pPr algn="ctr"/>
            <a:r>
              <a:rPr lang="en-US" b="1" u="sng" dirty="0"/>
              <a:t>FY24 Department Totals </a:t>
            </a:r>
          </a:p>
        </p:txBody>
      </p:sp>
      <p:sp>
        <p:nvSpPr>
          <p:cNvPr id="9" name="Content Placeholder 15"/>
          <p:cNvSpPr txBox="1">
            <a:spLocks/>
          </p:cNvSpPr>
          <p:nvPr/>
        </p:nvSpPr>
        <p:spPr>
          <a:xfrm>
            <a:off x="7705336" y="2249424"/>
            <a:ext cx="3411398" cy="2771309"/>
          </a:xfrm>
          <a:prstGeom prst="rect">
            <a:avLst/>
          </a:prstGeom>
          <a:ln w="25400">
            <a:solidFill>
              <a:schemeClr val="tx1"/>
            </a:solidFill>
          </a:ln>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lang="en-US" sz="1800" b="1" noProof="0" dirty="0">
                <a:solidFill>
                  <a:srgbClr val="9B2D1F"/>
                </a:solidFill>
                <a:latin typeface="Rockwell" panose="02060603020205020403"/>
              </a:rPr>
              <a:t>Annual Salaries - </a:t>
            </a:r>
            <a:r>
              <a:rPr kumimoji="0" lang="en-US" sz="1800" b="1" i="0" u="none" strike="noStrike" kern="1200" cap="none" spc="0" normalizeH="0" baseline="0" noProof="0" dirty="0">
                <a:ln>
                  <a:noFill/>
                </a:ln>
                <a:solidFill>
                  <a:srgbClr val="9B2D1F"/>
                </a:solidFill>
                <a:effectLst/>
                <a:uLnTx/>
                <a:uFillTx/>
                <a:latin typeface="Rockwell" panose="02060603020205020403"/>
                <a:ea typeface="+mn-ea"/>
                <a:cs typeface="+mn-cs"/>
              </a:rPr>
              <a:t>$1,982,767.00</a:t>
            </a:r>
          </a:p>
          <a:p>
            <a:pPr lvl="1">
              <a:spcBef>
                <a:spcPts val="1200"/>
              </a:spcBef>
              <a:spcAft>
                <a:spcPts val="0"/>
              </a:spcAft>
              <a:buClr>
                <a:srgbClr val="D34817">
                  <a:lumMod val="75000"/>
                </a:srgbClr>
              </a:buClr>
              <a:defRPr/>
            </a:pPr>
            <a:r>
              <a:rPr lang="en-US" sz="1600" b="1" dirty="0">
                <a:solidFill>
                  <a:srgbClr val="9B2D1F"/>
                </a:solidFill>
                <a:latin typeface="Rockwell" panose="02060603020205020403"/>
              </a:rPr>
              <a:t>32 Staff</a:t>
            </a:r>
            <a:endParaRPr kumimoji="0" lang="en-US" sz="1600" b="1" i="0" u="none" strike="noStrike" kern="1200" cap="none" spc="0" normalizeH="0" baseline="0" noProof="0" dirty="0">
              <a:ln>
                <a:noFill/>
              </a:ln>
              <a:solidFill>
                <a:srgbClr val="9B2D1F"/>
              </a:solidFill>
              <a:effectLst/>
              <a:uLnTx/>
              <a:uFillTx/>
              <a:latin typeface="Rockwell" panose="02060603020205020403"/>
              <a:ea typeface="+mn-ea"/>
              <a:cs typeface="+mn-cs"/>
            </a:endParaRP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lang="en-US" sz="1800" b="1" dirty="0">
                <a:solidFill>
                  <a:srgbClr val="9B2D1F"/>
                </a:solidFill>
                <a:latin typeface="Rockwell" panose="02060603020205020403"/>
              </a:rPr>
              <a:t>Uniforms - $16,041.48</a:t>
            </a:r>
          </a:p>
          <a:p>
            <a:pPr lvl="1">
              <a:spcBef>
                <a:spcPts val="1200"/>
              </a:spcBef>
              <a:spcAft>
                <a:spcPts val="0"/>
              </a:spcAft>
              <a:buClr>
                <a:srgbClr val="D34817">
                  <a:lumMod val="75000"/>
                </a:srgbClr>
              </a:buClr>
              <a:defRPr/>
            </a:pPr>
            <a:r>
              <a:rPr lang="en-US" sz="1600" b="1" dirty="0">
                <a:solidFill>
                  <a:srgbClr val="9B2D1F"/>
                </a:solidFill>
                <a:latin typeface="Rockwell" panose="02060603020205020403"/>
              </a:rPr>
              <a:t>31 Uniforms</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1800" b="1" i="0" u="none" strike="noStrike" kern="1200" cap="none" spc="0" normalizeH="0" baseline="0" noProof="0" dirty="0">
                <a:ln>
                  <a:noFill/>
                </a:ln>
                <a:solidFill>
                  <a:srgbClr val="9B2D1F"/>
                </a:solidFill>
                <a:effectLst/>
                <a:uLnTx/>
                <a:uFillTx/>
                <a:latin typeface="Rockwell" panose="02060603020205020403"/>
                <a:ea typeface="+mn-ea"/>
                <a:cs typeface="+mn-cs"/>
              </a:rPr>
              <a:t>Combined</a:t>
            </a:r>
            <a:r>
              <a:rPr kumimoji="0" lang="en-US" sz="1800" b="1" i="0" u="none" strike="noStrike" kern="1200" cap="none" spc="0" normalizeH="0" noProof="0" dirty="0">
                <a:ln>
                  <a:noFill/>
                </a:ln>
                <a:solidFill>
                  <a:srgbClr val="9B2D1F"/>
                </a:solidFill>
                <a:effectLst/>
                <a:uLnTx/>
                <a:uFillTx/>
                <a:latin typeface="Rockwell" panose="02060603020205020403"/>
                <a:ea typeface="+mn-ea"/>
                <a:cs typeface="+mn-cs"/>
              </a:rPr>
              <a:t> Total - </a:t>
            </a:r>
            <a:r>
              <a:rPr kumimoji="0" lang="en-US" sz="2600" b="1" i="0" u="none" strike="noStrike" kern="1200" cap="none" spc="0" normalizeH="0" noProof="0" dirty="0">
                <a:ln>
                  <a:noFill/>
                </a:ln>
                <a:solidFill>
                  <a:srgbClr val="9B2D1F"/>
                </a:solidFill>
                <a:effectLst/>
                <a:uLnTx/>
                <a:uFillTx/>
                <a:latin typeface="Rockwell" panose="02060603020205020403"/>
                <a:ea typeface="+mn-ea"/>
                <a:cs typeface="+mn-cs"/>
              </a:rPr>
              <a:t>$1,998,808.48</a:t>
            </a:r>
            <a:endParaRPr kumimoji="0" lang="en-US" sz="2600" b="1" i="0" u="none" strike="noStrike" kern="1200" cap="none" spc="0" normalizeH="0" baseline="0" noProof="0" dirty="0">
              <a:ln>
                <a:noFill/>
              </a:ln>
              <a:solidFill>
                <a:srgbClr val="9B2D1F"/>
              </a:solidFill>
              <a:effectLst/>
              <a:uLnTx/>
              <a:uFillTx/>
              <a:latin typeface="Rockwell" panose="02060603020205020403"/>
              <a:ea typeface="+mn-ea"/>
              <a:cs typeface="+mn-cs"/>
            </a:endParaRP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endParaRPr kumimoji="0" lang="en-US" sz="2000" b="0"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
        <p:nvSpPr>
          <p:cNvPr id="3" name="Slide Number Placeholder 2"/>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35FC2AF-44CB-4375-B807-1A59999D6D49}" type="slidenum">
              <a:rPr kumimoji="0" lang="en-US" sz="14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22</a:t>
            </a:fld>
            <a:endParaRPr kumimoji="0" lang="en-US" sz="1400" b="1" i="0" u="none" strike="noStrike" kern="1200" cap="none" spc="0" normalizeH="0" baseline="0" noProof="0">
              <a:ln>
                <a:noFill/>
              </a:ln>
              <a:solidFill>
                <a:srgbClr val="FFFFFF"/>
              </a:solidFill>
              <a:effectLst/>
              <a:uLnTx/>
              <a:uFillTx/>
              <a:latin typeface="Rockwell Condensed" panose="02060603050405020104"/>
              <a:ea typeface="+mn-ea"/>
              <a:cs typeface="+mn-cs"/>
            </a:endParaRPr>
          </a:p>
        </p:txBody>
      </p:sp>
    </p:spTree>
    <p:extLst>
      <p:ext uri="{BB962C8B-B14F-4D97-AF65-F5344CB8AC3E}">
        <p14:creationId xmlns:p14="http://schemas.microsoft.com/office/powerpoint/2010/main" val="27378106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20873"/>
            <a:ext cx="10123941" cy="860722"/>
          </a:xfrm>
        </p:spPr>
        <p:txBody>
          <a:bodyPr>
            <a:noAutofit/>
          </a:bodyPr>
          <a:lstStyle/>
          <a:p>
            <a:r>
              <a:rPr lang="en-US" sz="5400" dirty="0">
                <a:solidFill>
                  <a:schemeClr val="tx1"/>
                </a:solidFill>
                <a:latin typeface="Rockwell Condensed" panose="02060603050405020104" pitchFamily="18" charset="0"/>
              </a:rPr>
              <a:t>STAFFING REQUIRED JUST FOR THE NEW COURTHOUSE (FY26 BUDGET)</a:t>
            </a:r>
          </a:p>
        </p:txBody>
      </p:sp>
      <p:sp>
        <p:nvSpPr>
          <p:cNvPr id="14" name="Text Placeholder 13"/>
          <p:cNvSpPr>
            <a:spLocks noGrp="1"/>
          </p:cNvSpPr>
          <p:nvPr>
            <p:ph type="body" idx="1"/>
          </p:nvPr>
        </p:nvSpPr>
        <p:spPr>
          <a:xfrm>
            <a:off x="807857" y="1375386"/>
            <a:ext cx="2023533" cy="640080"/>
          </a:xfrm>
        </p:spPr>
        <p:txBody>
          <a:bodyPr>
            <a:normAutofit/>
          </a:bodyPr>
          <a:lstStyle/>
          <a:p>
            <a:pPr algn="ctr"/>
            <a:r>
              <a:rPr lang="en-US" b="1" u="sng" dirty="0">
                <a:solidFill>
                  <a:schemeClr val="tx1"/>
                </a:solidFill>
              </a:rPr>
              <a:t>Existing</a:t>
            </a:r>
            <a:r>
              <a:rPr lang="en-US" dirty="0"/>
              <a:t>	</a:t>
            </a:r>
          </a:p>
        </p:txBody>
      </p:sp>
      <p:sp>
        <p:nvSpPr>
          <p:cNvPr id="4" name="Content Placeholder 3"/>
          <p:cNvSpPr>
            <a:spLocks noGrp="1"/>
          </p:cNvSpPr>
          <p:nvPr>
            <p:ph sz="half" idx="2"/>
          </p:nvPr>
        </p:nvSpPr>
        <p:spPr>
          <a:xfrm>
            <a:off x="164529" y="2184499"/>
            <a:ext cx="3310191" cy="4146672"/>
          </a:xfrm>
          <a:ln w="25400">
            <a:solidFill>
              <a:schemeClr val="tx1"/>
            </a:solidFill>
          </a:ln>
        </p:spPr>
        <p:txBody>
          <a:bodyPr>
            <a:normAutofit/>
          </a:bodyPr>
          <a:lstStyle/>
          <a:p>
            <a:pPr marL="274320" lvl="1" indent="0">
              <a:buNone/>
            </a:pPr>
            <a:endParaRPr lang="en-US" dirty="0"/>
          </a:p>
          <a:p>
            <a:pPr marL="285750" indent="-285750">
              <a:buFont typeface="Arial" panose="020B0604020202020204" pitchFamily="34" charset="0"/>
              <a:buChar char="•"/>
            </a:pPr>
            <a:r>
              <a:rPr lang="en-US" dirty="0"/>
              <a:t>67,632 Square Feet</a:t>
            </a:r>
          </a:p>
          <a:p>
            <a:pPr marL="285750" indent="-285750">
              <a:buFont typeface="Arial" panose="020B0604020202020204" pitchFamily="34" charset="0"/>
              <a:buChar char="•"/>
            </a:pPr>
            <a:r>
              <a:rPr lang="en-US" dirty="0"/>
              <a:t>3 – Custodians at 22,544 </a:t>
            </a:r>
            <a:r>
              <a:rPr lang="en-US" dirty="0" err="1"/>
              <a:t>sqft</a:t>
            </a:r>
            <a:r>
              <a:rPr lang="en-US" dirty="0"/>
              <a:t> each.</a:t>
            </a:r>
          </a:p>
          <a:p>
            <a:pPr marL="285750" indent="-285750">
              <a:buFont typeface="Arial" panose="020B0604020202020204" pitchFamily="34" charset="0"/>
              <a:buChar char="•"/>
            </a:pPr>
            <a:r>
              <a:rPr lang="en-US" dirty="0"/>
              <a:t>1 – Maintenance Mechanic assigned that is also assigned to 77,789 with several other buildings assigned due to current short staffing.</a:t>
            </a:r>
          </a:p>
          <a:p>
            <a:pPr marL="274320" lvl="1" indent="0">
              <a:buNone/>
            </a:pPr>
            <a:endParaRPr lang="en-US" b="1" dirty="0">
              <a:solidFill>
                <a:schemeClr val="accent2"/>
              </a:solidFill>
            </a:endParaRPr>
          </a:p>
        </p:txBody>
      </p:sp>
      <p:sp>
        <p:nvSpPr>
          <p:cNvPr id="5" name="Text Placeholder 13">
            <a:extLst>
              <a:ext uri="{FF2B5EF4-FFF2-40B4-BE49-F238E27FC236}">
                <a16:creationId xmlns:a16="http://schemas.microsoft.com/office/drawing/2014/main" id="{3961F785-2C7F-F85B-B7D0-0D2D2AF611DA}"/>
              </a:ext>
            </a:extLst>
          </p:cNvPr>
          <p:cNvSpPr txBox="1">
            <a:spLocks/>
          </p:cNvSpPr>
          <p:nvPr/>
        </p:nvSpPr>
        <p:spPr>
          <a:xfrm>
            <a:off x="4648730" y="1544419"/>
            <a:ext cx="2023533" cy="64008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200"/>
              </a:spcBef>
              <a:buClr>
                <a:schemeClr val="accent1">
                  <a:lumMod val="75000"/>
                </a:schemeClr>
              </a:buClr>
              <a:buSzPct val="85000"/>
              <a:buFont typeface="Wingdings" pitchFamily="2" charset="2"/>
              <a:buNone/>
              <a:defRPr sz="2000" b="1" kern="1200">
                <a:solidFill>
                  <a:schemeClr val="accent1">
                    <a:lumMod val="75000"/>
                  </a:schemeClr>
                </a:solidFill>
                <a:latin typeface="+mn-lt"/>
                <a:ea typeface="+mn-ea"/>
                <a:cs typeface="+mn-cs"/>
              </a:defRPr>
            </a:lvl1pPr>
            <a:lvl2pPr marL="457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600" b="1" kern="1200">
                <a:solidFill>
                  <a:schemeClr val="tx1"/>
                </a:solidFill>
                <a:latin typeface="+mn-lt"/>
                <a:ea typeface="+mn-ea"/>
                <a:cs typeface="+mn-cs"/>
              </a:defRPr>
            </a:lvl9pPr>
          </a:lstStyle>
          <a:p>
            <a:pPr algn="ctr"/>
            <a:r>
              <a:rPr lang="en-US" u="sng" dirty="0">
                <a:solidFill>
                  <a:schemeClr val="tx1"/>
                </a:solidFill>
              </a:rPr>
              <a:t>New</a:t>
            </a:r>
            <a:r>
              <a:rPr lang="en-US" dirty="0"/>
              <a:t>	</a:t>
            </a:r>
          </a:p>
        </p:txBody>
      </p:sp>
      <p:sp>
        <p:nvSpPr>
          <p:cNvPr id="7" name="Content Placeholder 3" descr="List of Staffing Required just for the New Courthouse">
            <a:extLst>
              <a:ext uri="{FF2B5EF4-FFF2-40B4-BE49-F238E27FC236}">
                <a16:creationId xmlns:a16="http://schemas.microsoft.com/office/drawing/2014/main" id="{51EAE4C7-F33E-4C49-97A0-56FAA45F389E}"/>
              </a:ext>
            </a:extLst>
          </p:cNvPr>
          <p:cNvSpPr txBox="1">
            <a:spLocks/>
          </p:cNvSpPr>
          <p:nvPr/>
        </p:nvSpPr>
        <p:spPr>
          <a:xfrm>
            <a:off x="4005402" y="2184499"/>
            <a:ext cx="3310191" cy="4146672"/>
          </a:xfrm>
          <a:prstGeom prst="rect">
            <a:avLst/>
          </a:prstGeom>
          <a:ln w="25400">
            <a:solidFill>
              <a:schemeClr val="tx1"/>
            </a:solidFill>
          </a:ln>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endParaRPr lang="en-US" b="1" dirty="0">
              <a:solidFill>
                <a:schemeClr val="accent2"/>
              </a:solidFill>
            </a:endParaRPr>
          </a:p>
        </p:txBody>
      </p:sp>
      <p:sp>
        <p:nvSpPr>
          <p:cNvPr id="10" name="TextBox 9">
            <a:extLst>
              <a:ext uri="{FF2B5EF4-FFF2-40B4-BE49-F238E27FC236}">
                <a16:creationId xmlns:a16="http://schemas.microsoft.com/office/drawing/2014/main" id="{0D42B541-5FF5-A9B2-46FE-AB65555F1301}"/>
              </a:ext>
            </a:extLst>
          </p:cNvPr>
          <p:cNvSpPr txBox="1"/>
          <p:nvPr/>
        </p:nvSpPr>
        <p:spPr>
          <a:xfrm>
            <a:off x="4005402" y="2615820"/>
            <a:ext cx="2671366" cy="2308324"/>
          </a:xfrm>
          <a:prstGeom prst="rect">
            <a:avLst/>
          </a:prstGeom>
          <a:noFill/>
        </p:spPr>
        <p:txBody>
          <a:bodyPr wrap="square">
            <a:spAutoFit/>
          </a:bodyPr>
          <a:lstStyle/>
          <a:p>
            <a:pPr marL="285750" indent="-285750">
              <a:buFont typeface="Arial" panose="020B0604020202020204" pitchFamily="34" charset="0"/>
              <a:buChar char="•"/>
            </a:pPr>
            <a:r>
              <a:rPr lang="en-US" dirty="0"/>
              <a:t>278,903 Square Feet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11.15 Custodians at 25,000 </a:t>
            </a:r>
            <a:r>
              <a:rPr lang="en-US" dirty="0" err="1"/>
              <a:t>sqft</a:t>
            </a:r>
            <a:r>
              <a:rPr lang="en-US" dirty="0"/>
              <a:t> each.</a:t>
            </a:r>
          </a:p>
          <a:p>
            <a:endParaRPr lang="en-US" dirty="0"/>
          </a:p>
          <a:p>
            <a:pPr marL="285750" indent="-285750">
              <a:buFont typeface="Arial" panose="020B0604020202020204" pitchFamily="34" charset="0"/>
              <a:buChar char="•"/>
            </a:pPr>
            <a:r>
              <a:rPr lang="en-US" dirty="0"/>
              <a:t>5.57 – Maintenance Mechanics needed at 50,000 </a:t>
            </a:r>
            <a:r>
              <a:rPr lang="en-US" dirty="0" err="1"/>
              <a:t>sqft</a:t>
            </a:r>
            <a:r>
              <a:rPr lang="en-US" dirty="0"/>
              <a:t> each.</a:t>
            </a:r>
          </a:p>
        </p:txBody>
      </p:sp>
      <p:sp>
        <p:nvSpPr>
          <p:cNvPr id="6" name="TextBox 5"/>
          <p:cNvSpPr txBox="1"/>
          <p:nvPr/>
        </p:nvSpPr>
        <p:spPr>
          <a:xfrm>
            <a:off x="7422411" y="1695426"/>
            <a:ext cx="3977247" cy="369332"/>
          </a:xfrm>
          <a:prstGeom prst="rect">
            <a:avLst/>
          </a:prstGeom>
          <a:solidFill>
            <a:schemeClr val="bg1"/>
          </a:solidFill>
        </p:spPr>
        <p:txBody>
          <a:bodyPr wrap="square" rtlCol="0">
            <a:spAutoFit/>
          </a:bodyPr>
          <a:lstStyle/>
          <a:p>
            <a:pPr algn="ctr"/>
            <a:r>
              <a:rPr lang="en-US" b="1" u="sng" dirty="0"/>
              <a:t>Summary</a:t>
            </a:r>
          </a:p>
        </p:txBody>
      </p:sp>
      <p:sp>
        <p:nvSpPr>
          <p:cNvPr id="9" name="Content Placeholder 15"/>
          <p:cNvSpPr txBox="1">
            <a:spLocks/>
          </p:cNvSpPr>
          <p:nvPr/>
        </p:nvSpPr>
        <p:spPr>
          <a:xfrm>
            <a:off x="7705336" y="2249424"/>
            <a:ext cx="3411398" cy="4081747"/>
          </a:xfrm>
          <a:prstGeom prst="rect">
            <a:avLst/>
          </a:prstGeom>
          <a:ln w="25400">
            <a:solidFill>
              <a:schemeClr val="tx1"/>
            </a:solidFill>
          </a:ln>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endParaRPr lang="en-US" sz="1800" b="1" noProof="0" dirty="0">
              <a:solidFill>
                <a:srgbClr val="9B2D1F"/>
              </a:solidFill>
              <a:latin typeface="Rockwell" panose="02060603020205020403"/>
            </a:endParaRP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lang="en-US" sz="1800" b="1" noProof="0" dirty="0">
                <a:solidFill>
                  <a:srgbClr val="9B2D1F"/>
                </a:solidFill>
                <a:latin typeface="Rockwell" panose="02060603020205020403"/>
              </a:rPr>
              <a:t>8 – new Custodian positions required for the new Courthouse.</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1800" b="1" i="0" u="none" strike="noStrike" kern="1200" cap="none" spc="0" normalizeH="0" baseline="0" dirty="0">
                <a:ln>
                  <a:noFill/>
                </a:ln>
                <a:solidFill>
                  <a:srgbClr val="9B2D1F"/>
                </a:solidFill>
                <a:effectLst/>
                <a:uLnTx/>
                <a:uFillTx/>
                <a:latin typeface="Rockwell" panose="02060603020205020403"/>
                <a:ea typeface="+mn-ea"/>
                <a:cs typeface="+mn-cs"/>
              </a:rPr>
              <a:t>4 – new Maintenance Mechanic positions required for the new Courthouse.</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lang="en-US" sz="1800" b="1" dirty="0">
                <a:solidFill>
                  <a:srgbClr val="9B2D1F"/>
                </a:solidFill>
                <a:latin typeface="Rockwell" panose="02060603020205020403"/>
              </a:rPr>
              <a:t>12 Positions total.</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1800" b="1" i="0" u="none" strike="noStrike" kern="1200" cap="none" spc="0" normalizeH="0" baseline="0" dirty="0">
                <a:ln>
                  <a:noFill/>
                </a:ln>
                <a:solidFill>
                  <a:srgbClr val="9B2D1F"/>
                </a:solidFill>
                <a:effectLst/>
                <a:uLnTx/>
                <a:uFillTx/>
                <a:latin typeface="Rockwell" panose="02060603020205020403"/>
                <a:ea typeface="+mn-ea"/>
                <a:cs typeface="+mn-cs"/>
              </a:rPr>
              <a:t>Current completion dat</a:t>
            </a:r>
            <a:r>
              <a:rPr lang="en-US" sz="1800" b="1" dirty="0">
                <a:solidFill>
                  <a:srgbClr val="9B2D1F"/>
                </a:solidFill>
                <a:latin typeface="Rockwell" panose="02060603020205020403"/>
              </a:rPr>
              <a:t>e of the Courthouse is 07/15/2026.</a:t>
            </a:r>
            <a:endParaRPr kumimoji="0" lang="en-US" sz="1800" b="1" i="0" u="none" strike="noStrike" kern="1200" cap="none" spc="0" normalizeH="0" baseline="0" dirty="0">
              <a:ln>
                <a:noFill/>
              </a:ln>
              <a:solidFill>
                <a:srgbClr val="9B2D1F"/>
              </a:solidFill>
              <a:effectLst/>
              <a:uLnTx/>
              <a:uFillTx/>
              <a:latin typeface="Rockwell" panose="02060603020205020403"/>
              <a:ea typeface="+mn-ea"/>
              <a:cs typeface="+mn-cs"/>
            </a:endParaRPr>
          </a:p>
        </p:txBody>
      </p:sp>
      <p:sp>
        <p:nvSpPr>
          <p:cNvPr id="3" name="Slide Number Placeholder 2"/>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35FC2AF-44CB-4375-B807-1A59999D6D49}" type="slidenum">
              <a:rPr kumimoji="0" lang="en-US" sz="14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23</a:t>
            </a:fld>
            <a:endParaRPr kumimoji="0" lang="en-US" sz="1400" b="1" i="0" u="none" strike="noStrike" kern="1200" cap="none" spc="0" normalizeH="0" baseline="0" noProof="0">
              <a:ln>
                <a:noFill/>
              </a:ln>
              <a:solidFill>
                <a:srgbClr val="FFFFFF"/>
              </a:solidFill>
              <a:effectLst/>
              <a:uLnTx/>
              <a:uFillTx/>
              <a:latin typeface="Rockwell Condensed" panose="02060603050405020104"/>
              <a:ea typeface="+mn-ea"/>
              <a:cs typeface="+mn-cs"/>
            </a:endParaRPr>
          </a:p>
        </p:txBody>
      </p:sp>
    </p:spTree>
    <p:extLst>
      <p:ext uri="{BB962C8B-B14F-4D97-AF65-F5344CB8AC3E}">
        <p14:creationId xmlns:p14="http://schemas.microsoft.com/office/powerpoint/2010/main" val="19135143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noGrp="1"/>
          </p:cNvSpPr>
          <p:nvPr>
            <p:ph type="title" idx="4294967295"/>
          </p:nvPr>
        </p:nvSpPr>
        <p:spPr>
          <a:xfrm>
            <a:off x="74814" y="133003"/>
            <a:ext cx="11113645" cy="74689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all" spc="0" normalizeH="0" baseline="0" noProof="0" dirty="0">
                <a:ln>
                  <a:noFill/>
                </a:ln>
                <a:solidFill>
                  <a:schemeClr val="tx1"/>
                </a:solidFill>
                <a:effectLst/>
                <a:uLnTx/>
                <a:uFillTx/>
                <a:latin typeface="Rockwell Condensed" panose="02060603050405020104"/>
                <a:ea typeface="+mj-ea"/>
                <a:cs typeface="+mj-cs"/>
              </a:rPr>
              <a:t>Food for thought:</a:t>
            </a:r>
          </a:p>
        </p:txBody>
      </p:sp>
      <p:sp>
        <p:nvSpPr>
          <p:cNvPr id="6" name="TextBox 5">
            <a:extLst>
              <a:ext uri="{FF2B5EF4-FFF2-40B4-BE49-F238E27FC236}">
                <a16:creationId xmlns:a16="http://schemas.microsoft.com/office/drawing/2014/main" id="{AF8C694F-42BD-A361-7D5B-85DC387F5E63}"/>
              </a:ext>
            </a:extLst>
          </p:cNvPr>
          <p:cNvSpPr txBox="1"/>
          <p:nvPr/>
        </p:nvSpPr>
        <p:spPr>
          <a:xfrm>
            <a:off x="313451" y="1017917"/>
            <a:ext cx="10636369" cy="5262979"/>
          </a:xfrm>
          <a:prstGeom prst="rect">
            <a:avLst/>
          </a:prstGeom>
          <a:noFill/>
        </p:spPr>
        <p:txBody>
          <a:bodyPr wrap="square" rtlCol="0">
            <a:spAutoFit/>
          </a:bodyPr>
          <a:lstStyle/>
          <a:p>
            <a:pPr marL="285750" indent="-285750">
              <a:buFont typeface="Arial" panose="020B0604020202020204" pitchFamily="34" charset="0"/>
              <a:buChar char="•"/>
            </a:pPr>
            <a:r>
              <a:rPr lang="en-US" sz="1400" dirty="0"/>
              <a:t>The 6 Maintenance Mechanic positions and 1 Grounds position that I’ve requested in this budget are to enable my department to maintain our current facilities and workload at an acceptable level of service.</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In addition to these currently requested positions in FY25, I’ll be requesting 4 Maintenance Mechanics and 8 Custodians to support the newly constructed Courthouse in next years FY26 budget.</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This equates to a total of 19 positions that will be requested between this year and next.  I will be requesting 18 if we receive the 1 Maintenance Mechanic position that is currently on the table for approval in this FY25 budget cycle.</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Our level of staffing directly correlates to the level of service that we can provide.  It reflects in the cleanliness and healthiness of our facilities, how well maintained our facilities are and effect the appearance of our grounds.  It speaks to the County’s level of commitment of preserving and protecting our investments.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We have recently added two new larger R&amp;B buildings, the FCIC facility, and will soon be responsible for the new Parking Garage.  Moreover, we will soon quadruple the size of the Courthouse, going from 68,000 sq ft to 279,000 sq ft.</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I’ve not requested any skilled/licensed positions such as an electricians, plumbers, additional HVAC techs or any additional administrative type office positions that would make my job easier.  I’m not even asking for what would be “ideal” levels of staffing at each individual facility.  I’m simply requesting the base level and quantity of positions that I believe are required to help us achieve an acceptable level of service at most of our facilities.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We are very grateful for the additional staffing that we have received in recent years, however, the positions granted were a fraction of what has been requested, and I fear that any progress that was made with those additions will be counteracted if we do not properly staff and prepare for the new Courthouse.  </a:t>
            </a:r>
          </a:p>
        </p:txBody>
      </p:sp>
      <p:sp>
        <p:nvSpPr>
          <p:cNvPr id="2" name="Slide Number Placeholder 1"/>
          <p:cNvSpPr>
            <a:spLocks noGrp="1"/>
          </p:cNvSpPr>
          <p:nvPr>
            <p:ph type="sldNum" sz="quarter" idx="12"/>
          </p:nvPr>
        </p:nvSpPr>
        <p:spPr/>
        <p:txBody>
          <a:bodyPr>
            <a:normAutofit lnSpcReduction="10000"/>
          </a:bodyPr>
          <a:lstStyle/>
          <a:p>
            <a:fld id="{435FC2AF-44CB-4375-B807-1A59999D6D49}" type="slidenum">
              <a:rPr lang="en-US" smtClean="0"/>
              <a:t>24</a:t>
            </a:fld>
            <a:endParaRPr lang="en-US"/>
          </a:p>
        </p:txBody>
      </p:sp>
    </p:spTree>
    <p:extLst>
      <p:ext uri="{BB962C8B-B14F-4D97-AF65-F5344CB8AC3E}">
        <p14:creationId xmlns:p14="http://schemas.microsoft.com/office/powerpoint/2010/main" val="10730519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17507" y="1316890"/>
            <a:ext cx="4742560" cy="4224216"/>
          </a:xfrm>
        </p:spPr>
        <p:txBody>
          <a:bodyPr>
            <a:normAutofit/>
          </a:bodyPr>
          <a:lstStyle/>
          <a:p>
            <a:pPr algn="ctr"/>
            <a:r>
              <a:rPr lang="en-US" sz="6000" dirty="0">
                <a:solidFill>
                  <a:srgbClr val="FFFFFF"/>
                </a:solidFill>
              </a:rPr>
              <a:t>County Comparisons</a:t>
            </a:r>
            <a:br>
              <a:rPr lang="en-US" sz="6000" dirty="0">
                <a:solidFill>
                  <a:srgbClr val="FFFFFF"/>
                </a:solidFill>
              </a:rPr>
            </a:br>
            <a:r>
              <a:rPr lang="en-US" sz="1800" dirty="0">
                <a:solidFill>
                  <a:srgbClr val="FFFFFF"/>
                </a:solidFill>
              </a:rPr>
              <a:t>(Info collected in FY24)</a:t>
            </a:r>
          </a:p>
        </p:txBody>
      </p:sp>
    </p:spTree>
    <p:extLst>
      <p:ext uri="{BB962C8B-B14F-4D97-AF65-F5344CB8AC3E}">
        <p14:creationId xmlns:p14="http://schemas.microsoft.com/office/powerpoint/2010/main" val="25313822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262394"/>
            <a:ext cx="9692640" cy="731520"/>
          </a:xfrm>
        </p:spPr>
        <p:txBody>
          <a:bodyPr/>
          <a:lstStyle/>
          <a:p>
            <a:r>
              <a:rPr lang="en-US" dirty="0"/>
              <a:t>Lubbock County (Lubbock)</a:t>
            </a:r>
          </a:p>
        </p:txBody>
      </p:sp>
      <p:sp>
        <p:nvSpPr>
          <p:cNvPr id="3" name="Text Placeholder 2"/>
          <p:cNvSpPr>
            <a:spLocks noGrp="1"/>
          </p:cNvSpPr>
          <p:nvPr>
            <p:ph type="body" idx="1"/>
          </p:nvPr>
        </p:nvSpPr>
        <p:spPr>
          <a:ln>
            <a:solidFill>
              <a:schemeClr val="tx1"/>
            </a:solidFill>
          </a:ln>
        </p:spPr>
        <p:txBody>
          <a:bodyPr>
            <a:normAutofit/>
          </a:bodyPr>
          <a:lstStyle/>
          <a:p>
            <a:r>
              <a:rPr lang="en-US" dirty="0"/>
              <a:t>Lubbock County – Pop. 308,580</a:t>
            </a:r>
          </a:p>
          <a:p>
            <a:r>
              <a:rPr lang="en-US" dirty="0"/>
              <a:t>Budget - $8,138,005	</a:t>
            </a:r>
          </a:p>
        </p:txBody>
      </p:sp>
      <p:sp>
        <p:nvSpPr>
          <p:cNvPr id="4" name="Content Placeholder 3"/>
          <p:cNvSpPr>
            <a:spLocks noGrp="1"/>
          </p:cNvSpPr>
          <p:nvPr>
            <p:ph sz="half" idx="2"/>
          </p:nvPr>
        </p:nvSpPr>
        <p:spPr>
          <a:ln>
            <a:solidFill>
              <a:schemeClr val="tx1"/>
            </a:solidFill>
          </a:ln>
        </p:spPr>
        <p:txBody>
          <a:bodyPr>
            <a:normAutofit fontScale="92500" lnSpcReduction="20000"/>
          </a:bodyPr>
          <a:lstStyle/>
          <a:p>
            <a:r>
              <a:rPr lang="en-US" b="1" dirty="0"/>
              <a:t>Buildings/Properties – 79</a:t>
            </a:r>
          </a:p>
          <a:p>
            <a:r>
              <a:rPr lang="en-US" b="1" dirty="0"/>
              <a:t>Square feet – 1,480,820</a:t>
            </a:r>
          </a:p>
          <a:p>
            <a:r>
              <a:rPr lang="en-US" b="1" dirty="0"/>
              <a:t>Total staff – 67</a:t>
            </a:r>
          </a:p>
          <a:p>
            <a:pPr lvl="1"/>
            <a:r>
              <a:rPr lang="en-US" dirty="0"/>
              <a:t>3 – Administration</a:t>
            </a:r>
          </a:p>
          <a:p>
            <a:pPr lvl="2"/>
            <a:r>
              <a:rPr lang="en-US" dirty="0"/>
              <a:t>1 Director, 1 Office Manager, 1 Admin Asst.</a:t>
            </a:r>
          </a:p>
          <a:p>
            <a:pPr lvl="1"/>
            <a:r>
              <a:rPr lang="en-US" dirty="0"/>
              <a:t>48 – Maintenance staff</a:t>
            </a:r>
          </a:p>
          <a:p>
            <a:pPr lvl="1"/>
            <a:r>
              <a:rPr lang="en-US" dirty="0"/>
              <a:t>14 – Custodial staff</a:t>
            </a:r>
          </a:p>
          <a:p>
            <a:pPr lvl="1"/>
            <a:r>
              <a:rPr lang="en-US" dirty="0"/>
              <a:t>2 – Grounds staff</a:t>
            </a:r>
          </a:p>
          <a:p>
            <a:r>
              <a:rPr lang="en-US" dirty="0"/>
              <a:t>Notes: </a:t>
            </a:r>
          </a:p>
          <a:p>
            <a:pPr lvl="1"/>
            <a:r>
              <a:rPr lang="en-US" dirty="0"/>
              <a:t>They employee 2 part-time grounds keepers in the summer months.</a:t>
            </a:r>
          </a:p>
          <a:p>
            <a:pPr lvl="1"/>
            <a:r>
              <a:rPr lang="en-US" dirty="0"/>
              <a:t>The cleaning of Commissioner Pct. Buildings is contracted out.</a:t>
            </a:r>
          </a:p>
        </p:txBody>
      </p:sp>
      <p:sp>
        <p:nvSpPr>
          <p:cNvPr id="5" name="Text Placeholder 4"/>
          <p:cNvSpPr>
            <a:spLocks noGrp="1"/>
          </p:cNvSpPr>
          <p:nvPr>
            <p:ph type="body" sz="quarter" idx="3"/>
          </p:nvPr>
        </p:nvSpPr>
        <p:spPr>
          <a:ln>
            <a:solidFill>
              <a:schemeClr val="accent1">
                <a:lumMod val="75000"/>
              </a:schemeClr>
            </a:solidFill>
          </a:ln>
        </p:spPr>
        <p:txBody>
          <a:bodyPr>
            <a:normAutofit/>
          </a:bodyPr>
          <a:lstStyle/>
          <a:p>
            <a:r>
              <a:rPr lang="en-US" dirty="0"/>
              <a:t>Smith County- Pop. 241,922</a:t>
            </a:r>
          </a:p>
          <a:p>
            <a:r>
              <a:rPr lang="en-US" dirty="0"/>
              <a:t>Budget - $3,008,839</a:t>
            </a:r>
          </a:p>
        </p:txBody>
      </p:sp>
      <p:sp>
        <p:nvSpPr>
          <p:cNvPr id="6" name="Content Placeholder 5"/>
          <p:cNvSpPr>
            <a:spLocks noGrp="1"/>
          </p:cNvSpPr>
          <p:nvPr>
            <p:ph sz="quarter" idx="4"/>
          </p:nvPr>
        </p:nvSpPr>
        <p:spPr>
          <a:ln>
            <a:solidFill>
              <a:schemeClr val="tx1"/>
            </a:solidFill>
          </a:ln>
        </p:spPr>
        <p:txBody>
          <a:bodyPr>
            <a:normAutofit fontScale="92500" lnSpcReduction="20000"/>
          </a:bodyPr>
          <a:lstStyle/>
          <a:p>
            <a:r>
              <a:rPr lang="en-US" b="1" dirty="0"/>
              <a:t>Buildings/Properties – 51+</a:t>
            </a:r>
          </a:p>
          <a:p>
            <a:r>
              <a:rPr lang="en-US" b="1" dirty="0"/>
              <a:t>Square feet – 732,941</a:t>
            </a:r>
          </a:p>
          <a:p>
            <a:r>
              <a:rPr lang="en-US" b="1" dirty="0"/>
              <a:t>Total staff – 32</a:t>
            </a:r>
          </a:p>
          <a:p>
            <a:pPr lvl="1"/>
            <a:r>
              <a:rPr lang="en-US" dirty="0"/>
              <a:t>2- Administration</a:t>
            </a:r>
          </a:p>
          <a:p>
            <a:pPr lvl="2"/>
            <a:r>
              <a:rPr lang="en-US" dirty="0"/>
              <a:t>1 Director, 1 Admin. Asst.</a:t>
            </a:r>
          </a:p>
          <a:p>
            <a:pPr lvl="1"/>
            <a:r>
              <a:rPr lang="en-US" dirty="0"/>
              <a:t>11- Maintenance staff</a:t>
            </a:r>
          </a:p>
          <a:p>
            <a:pPr lvl="1"/>
            <a:r>
              <a:rPr lang="en-US" dirty="0"/>
              <a:t>14- Custodial staff</a:t>
            </a:r>
          </a:p>
          <a:p>
            <a:pPr lvl="1"/>
            <a:r>
              <a:rPr lang="en-US" dirty="0"/>
              <a:t>3- Construction staff</a:t>
            </a:r>
          </a:p>
          <a:p>
            <a:pPr lvl="1"/>
            <a:r>
              <a:rPr lang="en-US" dirty="0"/>
              <a:t>2- Grounds staff</a:t>
            </a:r>
          </a:p>
          <a:p>
            <a:pPr lvl="1"/>
            <a:endParaRPr lang="en-US" b="1" dirty="0"/>
          </a:p>
          <a:p>
            <a:pPr lvl="1"/>
            <a:endParaRPr lang="en-US" dirty="0"/>
          </a:p>
        </p:txBody>
      </p:sp>
      <p:sp>
        <p:nvSpPr>
          <p:cNvPr id="7" name="Slide Number Placeholder 6"/>
          <p:cNvSpPr>
            <a:spLocks noGrp="1"/>
          </p:cNvSpPr>
          <p:nvPr>
            <p:ph type="sldNum" sz="quarter" idx="12"/>
          </p:nvPr>
        </p:nvSpPr>
        <p:spPr/>
        <p:txBody>
          <a:bodyPr>
            <a:normAutofit lnSpcReduction="10000"/>
          </a:bodyPr>
          <a:lstStyle/>
          <a:p>
            <a:fld id="{435FC2AF-44CB-4375-B807-1A59999D6D49}" type="slidenum">
              <a:rPr lang="en-US" smtClean="0"/>
              <a:t>26</a:t>
            </a:fld>
            <a:endParaRPr lang="en-US"/>
          </a:p>
        </p:txBody>
      </p:sp>
    </p:spTree>
    <p:extLst>
      <p:ext uri="{BB962C8B-B14F-4D97-AF65-F5344CB8AC3E}">
        <p14:creationId xmlns:p14="http://schemas.microsoft.com/office/powerpoint/2010/main" val="13340702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262394"/>
            <a:ext cx="9692640" cy="731520"/>
          </a:xfrm>
        </p:spPr>
        <p:txBody>
          <a:bodyPr/>
          <a:lstStyle/>
          <a:p>
            <a:r>
              <a:rPr lang="en-US" dirty="0"/>
              <a:t>Webb County (Laredo)</a:t>
            </a:r>
          </a:p>
        </p:txBody>
      </p:sp>
      <p:sp>
        <p:nvSpPr>
          <p:cNvPr id="3" name="Text Placeholder 2"/>
          <p:cNvSpPr>
            <a:spLocks noGrp="1"/>
          </p:cNvSpPr>
          <p:nvPr>
            <p:ph type="body" idx="1"/>
          </p:nvPr>
        </p:nvSpPr>
        <p:spPr>
          <a:ln>
            <a:solidFill>
              <a:schemeClr val="tx1"/>
            </a:solidFill>
          </a:ln>
        </p:spPr>
        <p:txBody>
          <a:bodyPr>
            <a:normAutofit fontScale="85000" lnSpcReduction="20000"/>
          </a:bodyPr>
          <a:lstStyle/>
          <a:p>
            <a:r>
              <a:rPr lang="en-US" dirty="0"/>
              <a:t>Webb County – Pop. 308,580</a:t>
            </a:r>
          </a:p>
          <a:p>
            <a:r>
              <a:rPr lang="en-US" dirty="0"/>
              <a:t>Budget - $3,548,605 (+ Parks Dept. Budget $553,997/Salaries $341,079)	</a:t>
            </a:r>
          </a:p>
        </p:txBody>
      </p:sp>
      <p:sp>
        <p:nvSpPr>
          <p:cNvPr id="4" name="Content Placeholder 3"/>
          <p:cNvSpPr>
            <a:spLocks noGrp="1"/>
          </p:cNvSpPr>
          <p:nvPr>
            <p:ph sz="half" idx="2"/>
          </p:nvPr>
        </p:nvSpPr>
        <p:spPr>
          <a:ln>
            <a:solidFill>
              <a:schemeClr val="tx1"/>
            </a:solidFill>
          </a:ln>
        </p:spPr>
        <p:txBody>
          <a:bodyPr>
            <a:normAutofit fontScale="62500" lnSpcReduction="20000"/>
          </a:bodyPr>
          <a:lstStyle/>
          <a:p>
            <a:r>
              <a:rPr lang="en-US" b="1" dirty="0"/>
              <a:t>Buildings/Properties – 52 (+ 8 parks)</a:t>
            </a:r>
          </a:p>
          <a:p>
            <a:r>
              <a:rPr lang="en-US" b="1" dirty="0"/>
              <a:t>Square feet – Not provided</a:t>
            </a:r>
          </a:p>
          <a:p>
            <a:r>
              <a:rPr lang="en-US" b="1" dirty="0"/>
              <a:t>Total staff – 49</a:t>
            </a:r>
          </a:p>
          <a:p>
            <a:pPr lvl="1"/>
            <a:r>
              <a:rPr lang="en-US" dirty="0"/>
              <a:t>5 - Administration</a:t>
            </a:r>
          </a:p>
          <a:p>
            <a:pPr lvl="2"/>
            <a:r>
              <a:rPr lang="en-US" dirty="0"/>
              <a:t>1 Director, 1 Asst. Director, 2 Clerks, 1 Admin Asst., 1 Office Manager</a:t>
            </a:r>
          </a:p>
          <a:p>
            <a:pPr lvl="1"/>
            <a:r>
              <a:rPr lang="en-US" dirty="0"/>
              <a:t>22 – Maintenance staff</a:t>
            </a:r>
          </a:p>
          <a:p>
            <a:pPr lvl="1"/>
            <a:r>
              <a:rPr lang="en-US" dirty="0"/>
              <a:t>22 – Custodial staff (not including 3 part time)</a:t>
            </a:r>
          </a:p>
          <a:p>
            <a:r>
              <a:rPr lang="en-US" dirty="0"/>
              <a:t>Notes: </a:t>
            </a:r>
          </a:p>
          <a:p>
            <a:r>
              <a:rPr lang="en-US" dirty="0"/>
              <a:t>They complete all custodial services in house.</a:t>
            </a:r>
          </a:p>
          <a:p>
            <a:r>
              <a:rPr lang="en-US" dirty="0"/>
              <a:t>Grounds is taken care of the by the Parks Department with a staff of 10 that is overseen by the same person as building maintenance. (8 parks)</a:t>
            </a:r>
          </a:p>
          <a:p>
            <a:r>
              <a:rPr lang="en-US" dirty="0"/>
              <a:t>They do not maintain the jails, the Sheriff has his own maintenance staff.</a:t>
            </a:r>
          </a:p>
        </p:txBody>
      </p:sp>
      <p:sp>
        <p:nvSpPr>
          <p:cNvPr id="5" name="Text Placeholder 4"/>
          <p:cNvSpPr>
            <a:spLocks noGrp="1"/>
          </p:cNvSpPr>
          <p:nvPr>
            <p:ph type="body" sz="quarter" idx="3"/>
          </p:nvPr>
        </p:nvSpPr>
        <p:spPr>
          <a:ln>
            <a:solidFill>
              <a:schemeClr val="accent1">
                <a:lumMod val="75000"/>
              </a:schemeClr>
            </a:solidFill>
          </a:ln>
        </p:spPr>
        <p:txBody>
          <a:bodyPr>
            <a:normAutofit fontScale="85000" lnSpcReduction="20000"/>
          </a:bodyPr>
          <a:lstStyle/>
          <a:p>
            <a:r>
              <a:rPr lang="en-US" dirty="0"/>
              <a:t>Smith County- Pop. 241,922</a:t>
            </a:r>
          </a:p>
          <a:p>
            <a:r>
              <a:rPr lang="en-US" dirty="0"/>
              <a:t>Budget - $3,008,839</a:t>
            </a:r>
          </a:p>
        </p:txBody>
      </p:sp>
      <p:sp>
        <p:nvSpPr>
          <p:cNvPr id="6" name="Content Placeholder 5"/>
          <p:cNvSpPr>
            <a:spLocks noGrp="1"/>
          </p:cNvSpPr>
          <p:nvPr>
            <p:ph sz="quarter" idx="4"/>
          </p:nvPr>
        </p:nvSpPr>
        <p:spPr>
          <a:ln>
            <a:solidFill>
              <a:schemeClr val="tx1"/>
            </a:solidFill>
          </a:ln>
        </p:spPr>
        <p:txBody>
          <a:bodyPr>
            <a:normAutofit fontScale="62500" lnSpcReduction="20000"/>
          </a:bodyPr>
          <a:lstStyle/>
          <a:p>
            <a:r>
              <a:rPr lang="en-US" b="1" dirty="0"/>
              <a:t>Buildings/Properties – 51+</a:t>
            </a:r>
          </a:p>
          <a:p>
            <a:r>
              <a:rPr lang="en-US" b="1" dirty="0"/>
              <a:t>Square feet – 732,941</a:t>
            </a:r>
          </a:p>
          <a:p>
            <a:r>
              <a:rPr lang="en-US" b="1" dirty="0"/>
              <a:t>Total staff – 32</a:t>
            </a:r>
          </a:p>
          <a:p>
            <a:pPr lvl="1"/>
            <a:r>
              <a:rPr lang="en-US" dirty="0"/>
              <a:t>2- Administration</a:t>
            </a:r>
          </a:p>
          <a:p>
            <a:pPr lvl="2"/>
            <a:r>
              <a:rPr lang="en-US" dirty="0"/>
              <a:t>1 Director, 1 Admin. Asst.</a:t>
            </a:r>
          </a:p>
          <a:p>
            <a:pPr lvl="1"/>
            <a:r>
              <a:rPr lang="en-US" dirty="0"/>
              <a:t>11- Maintenance staff</a:t>
            </a:r>
          </a:p>
          <a:p>
            <a:pPr lvl="1"/>
            <a:r>
              <a:rPr lang="en-US" dirty="0"/>
              <a:t>14- Custodial staff</a:t>
            </a:r>
          </a:p>
          <a:p>
            <a:pPr lvl="1"/>
            <a:r>
              <a:rPr lang="en-US" dirty="0"/>
              <a:t>3- Construction staff</a:t>
            </a:r>
          </a:p>
          <a:p>
            <a:pPr lvl="1"/>
            <a:r>
              <a:rPr lang="en-US" dirty="0"/>
              <a:t>2- Grounds staff</a:t>
            </a:r>
          </a:p>
          <a:p>
            <a:pPr lvl="1"/>
            <a:endParaRPr lang="en-US" b="1" dirty="0"/>
          </a:p>
          <a:p>
            <a:pPr lvl="1"/>
            <a:endParaRPr lang="en-US" dirty="0"/>
          </a:p>
        </p:txBody>
      </p:sp>
      <p:sp>
        <p:nvSpPr>
          <p:cNvPr id="7" name="Slide Number Placeholder 6"/>
          <p:cNvSpPr>
            <a:spLocks noGrp="1"/>
          </p:cNvSpPr>
          <p:nvPr>
            <p:ph type="sldNum" sz="quarter" idx="12"/>
          </p:nvPr>
        </p:nvSpPr>
        <p:spPr/>
        <p:txBody>
          <a:bodyPr>
            <a:normAutofit lnSpcReduction="10000"/>
          </a:bodyPr>
          <a:lstStyle/>
          <a:p>
            <a:fld id="{435FC2AF-44CB-4375-B807-1A59999D6D49}" type="slidenum">
              <a:rPr lang="en-US" smtClean="0"/>
              <a:t>27</a:t>
            </a:fld>
            <a:endParaRPr lang="en-US"/>
          </a:p>
        </p:txBody>
      </p:sp>
    </p:spTree>
    <p:extLst>
      <p:ext uri="{BB962C8B-B14F-4D97-AF65-F5344CB8AC3E}">
        <p14:creationId xmlns:p14="http://schemas.microsoft.com/office/powerpoint/2010/main" val="12968635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262393"/>
            <a:ext cx="9692640" cy="731521"/>
          </a:xfrm>
        </p:spPr>
        <p:txBody>
          <a:bodyPr/>
          <a:lstStyle/>
          <a:p>
            <a:r>
              <a:rPr lang="en-US" dirty="0" err="1"/>
              <a:t>Mclennan</a:t>
            </a:r>
            <a:r>
              <a:rPr lang="en-US" dirty="0"/>
              <a:t> County (Waco)</a:t>
            </a:r>
          </a:p>
        </p:txBody>
      </p:sp>
      <p:sp>
        <p:nvSpPr>
          <p:cNvPr id="3" name="Text Placeholder 2"/>
          <p:cNvSpPr>
            <a:spLocks noGrp="1"/>
          </p:cNvSpPr>
          <p:nvPr>
            <p:ph type="body" idx="1"/>
          </p:nvPr>
        </p:nvSpPr>
        <p:spPr>
          <a:ln>
            <a:solidFill>
              <a:schemeClr val="tx1"/>
            </a:solidFill>
          </a:ln>
        </p:spPr>
        <p:txBody>
          <a:bodyPr>
            <a:normAutofit/>
          </a:bodyPr>
          <a:lstStyle/>
          <a:p>
            <a:r>
              <a:rPr lang="en-US" dirty="0"/>
              <a:t>McLennan County – Pop. 258,031</a:t>
            </a:r>
          </a:p>
          <a:p>
            <a:r>
              <a:rPr lang="en-US" dirty="0"/>
              <a:t>Budget - $3,424,246	</a:t>
            </a:r>
          </a:p>
        </p:txBody>
      </p:sp>
      <p:sp>
        <p:nvSpPr>
          <p:cNvPr id="4" name="Content Placeholder 3"/>
          <p:cNvSpPr>
            <a:spLocks noGrp="1"/>
          </p:cNvSpPr>
          <p:nvPr>
            <p:ph sz="half" idx="2"/>
          </p:nvPr>
        </p:nvSpPr>
        <p:spPr>
          <a:ln>
            <a:solidFill>
              <a:schemeClr val="tx1"/>
            </a:solidFill>
          </a:ln>
        </p:spPr>
        <p:txBody>
          <a:bodyPr>
            <a:normAutofit fontScale="85000" lnSpcReduction="20000"/>
          </a:bodyPr>
          <a:lstStyle/>
          <a:p>
            <a:r>
              <a:rPr lang="en-US" b="1" dirty="0"/>
              <a:t>Buildings/Properties – 23</a:t>
            </a:r>
          </a:p>
          <a:p>
            <a:r>
              <a:rPr lang="en-US" b="1" dirty="0"/>
              <a:t>Square feet – 1,000,000</a:t>
            </a:r>
          </a:p>
          <a:p>
            <a:r>
              <a:rPr lang="en-US" b="1" dirty="0"/>
              <a:t>Total staff – 24</a:t>
            </a:r>
          </a:p>
          <a:p>
            <a:pPr lvl="1"/>
            <a:r>
              <a:rPr lang="en-US" dirty="0"/>
              <a:t>5 – Administration</a:t>
            </a:r>
          </a:p>
          <a:p>
            <a:pPr lvl="2"/>
            <a:r>
              <a:rPr lang="en-US" dirty="0"/>
              <a:t>1 Director, 2 Asst. Directors, 1 Project Coord, 1 Office Coord.</a:t>
            </a:r>
          </a:p>
          <a:p>
            <a:pPr lvl="1"/>
            <a:r>
              <a:rPr lang="en-US" dirty="0"/>
              <a:t>15– Maintenance staff</a:t>
            </a:r>
          </a:p>
          <a:p>
            <a:pPr lvl="1"/>
            <a:r>
              <a:rPr lang="en-US" dirty="0"/>
              <a:t>4– Custodial staff</a:t>
            </a:r>
          </a:p>
          <a:p>
            <a:pPr lvl="1"/>
            <a:r>
              <a:rPr lang="en-US" dirty="0"/>
              <a:t> 0– Grounds staff</a:t>
            </a:r>
          </a:p>
          <a:p>
            <a:r>
              <a:rPr lang="en-US" dirty="0"/>
              <a:t>Notes: </a:t>
            </a:r>
          </a:p>
          <a:p>
            <a:pPr lvl="1"/>
            <a:r>
              <a:rPr lang="en-US" dirty="0"/>
              <a:t>They partially contract cleaning services at some facilities.</a:t>
            </a:r>
          </a:p>
          <a:p>
            <a:pPr lvl="1"/>
            <a:r>
              <a:rPr lang="en-US" dirty="0"/>
              <a:t>They used to use inmates for grounds keeping but now contract it out since Covid prevented use of inmate labor.</a:t>
            </a:r>
          </a:p>
        </p:txBody>
      </p:sp>
      <p:sp>
        <p:nvSpPr>
          <p:cNvPr id="5" name="Text Placeholder 4"/>
          <p:cNvSpPr>
            <a:spLocks noGrp="1"/>
          </p:cNvSpPr>
          <p:nvPr>
            <p:ph type="body" sz="quarter" idx="3"/>
          </p:nvPr>
        </p:nvSpPr>
        <p:spPr>
          <a:ln>
            <a:solidFill>
              <a:schemeClr val="accent1">
                <a:lumMod val="75000"/>
              </a:schemeClr>
            </a:solidFill>
          </a:ln>
        </p:spPr>
        <p:txBody>
          <a:bodyPr>
            <a:normAutofit/>
          </a:bodyPr>
          <a:lstStyle/>
          <a:p>
            <a:r>
              <a:rPr lang="en-US" dirty="0"/>
              <a:t>Smith County- Pop. 241,922</a:t>
            </a:r>
          </a:p>
          <a:p>
            <a:r>
              <a:rPr lang="en-US" dirty="0"/>
              <a:t>Budget - $3,008,839</a:t>
            </a:r>
          </a:p>
        </p:txBody>
      </p:sp>
      <p:sp>
        <p:nvSpPr>
          <p:cNvPr id="6" name="Content Placeholder 5"/>
          <p:cNvSpPr>
            <a:spLocks noGrp="1"/>
          </p:cNvSpPr>
          <p:nvPr>
            <p:ph sz="quarter" idx="4"/>
          </p:nvPr>
        </p:nvSpPr>
        <p:spPr>
          <a:ln>
            <a:solidFill>
              <a:schemeClr val="tx1"/>
            </a:solidFill>
          </a:ln>
        </p:spPr>
        <p:txBody>
          <a:bodyPr>
            <a:normAutofit fontScale="85000" lnSpcReduction="20000"/>
          </a:bodyPr>
          <a:lstStyle/>
          <a:p>
            <a:r>
              <a:rPr lang="en-US" b="1" dirty="0"/>
              <a:t>Buildings/Properties – 51+</a:t>
            </a:r>
          </a:p>
          <a:p>
            <a:r>
              <a:rPr lang="en-US" b="1" dirty="0"/>
              <a:t>Square feet – 732,941</a:t>
            </a:r>
          </a:p>
          <a:p>
            <a:r>
              <a:rPr lang="en-US" b="1" dirty="0"/>
              <a:t>Total staff – 32</a:t>
            </a:r>
          </a:p>
          <a:p>
            <a:pPr lvl="1"/>
            <a:r>
              <a:rPr lang="en-US" dirty="0"/>
              <a:t>2- Administration</a:t>
            </a:r>
          </a:p>
          <a:p>
            <a:pPr lvl="2"/>
            <a:r>
              <a:rPr lang="en-US" dirty="0"/>
              <a:t>1 Director, 1 Admin. Asst.</a:t>
            </a:r>
          </a:p>
          <a:p>
            <a:pPr lvl="1"/>
            <a:r>
              <a:rPr lang="en-US" dirty="0"/>
              <a:t>11- Maintenance staff</a:t>
            </a:r>
          </a:p>
          <a:p>
            <a:pPr lvl="1"/>
            <a:r>
              <a:rPr lang="en-US" dirty="0"/>
              <a:t>14- Custodial staff</a:t>
            </a:r>
          </a:p>
          <a:p>
            <a:pPr lvl="1"/>
            <a:r>
              <a:rPr lang="en-US" dirty="0"/>
              <a:t>3- Construction staff</a:t>
            </a:r>
          </a:p>
          <a:p>
            <a:pPr lvl="1"/>
            <a:r>
              <a:rPr lang="en-US" dirty="0"/>
              <a:t>2- Grounds staff</a:t>
            </a:r>
          </a:p>
          <a:p>
            <a:pPr lvl="1"/>
            <a:endParaRPr lang="en-US" b="1" dirty="0"/>
          </a:p>
          <a:p>
            <a:pPr lvl="1"/>
            <a:endParaRPr lang="en-US" dirty="0"/>
          </a:p>
        </p:txBody>
      </p:sp>
      <p:sp>
        <p:nvSpPr>
          <p:cNvPr id="7" name="Slide Number Placeholder 6"/>
          <p:cNvSpPr>
            <a:spLocks noGrp="1"/>
          </p:cNvSpPr>
          <p:nvPr>
            <p:ph type="sldNum" sz="quarter" idx="12"/>
          </p:nvPr>
        </p:nvSpPr>
        <p:spPr/>
        <p:txBody>
          <a:bodyPr>
            <a:normAutofit lnSpcReduction="10000"/>
          </a:bodyPr>
          <a:lstStyle/>
          <a:p>
            <a:fld id="{435FC2AF-44CB-4375-B807-1A59999D6D49}" type="slidenum">
              <a:rPr lang="en-US" smtClean="0"/>
              <a:t>28</a:t>
            </a:fld>
            <a:endParaRPr lang="en-US"/>
          </a:p>
        </p:txBody>
      </p:sp>
    </p:spTree>
    <p:extLst>
      <p:ext uri="{BB962C8B-B14F-4D97-AF65-F5344CB8AC3E}">
        <p14:creationId xmlns:p14="http://schemas.microsoft.com/office/powerpoint/2010/main" val="17065688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262393"/>
            <a:ext cx="9692640" cy="601207"/>
          </a:xfrm>
        </p:spPr>
        <p:txBody>
          <a:bodyPr>
            <a:normAutofit fontScale="90000"/>
          </a:bodyPr>
          <a:lstStyle/>
          <a:p>
            <a:r>
              <a:rPr lang="en-US" dirty="0"/>
              <a:t>Jefferson County (Beaumont)</a:t>
            </a:r>
          </a:p>
        </p:txBody>
      </p:sp>
      <p:sp>
        <p:nvSpPr>
          <p:cNvPr id="3" name="Text Placeholder 2"/>
          <p:cNvSpPr>
            <a:spLocks noGrp="1"/>
          </p:cNvSpPr>
          <p:nvPr>
            <p:ph type="body" idx="1"/>
          </p:nvPr>
        </p:nvSpPr>
        <p:spPr>
          <a:ln>
            <a:solidFill>
              <a:schemeClr val="tx1"/>
            </a:solidFill>
          </a:ln>
        </p:spPr>
        <p:txBody>
          <a:bodyPr>
            <a:normAutofit/>
          </a:bodyPr>
          <a:lstStyle/>
          <a:p>
            <a:r>
              <a:rPr lang="en-US" dirty="0"/>
              <a:t>Jefferson County – Pop. 256,755</a:t>
            </a:r>
          </a:p>
          <a:p>
            <a:r>
              <a:rPr lang="en-US" dirty="0"/>
              <a:t>Budget - $4,267,376	</a:t>
            </a:r>
          </a:p>
        </p:txBody>
      </p:sp>
      <p:sp>
        <p:nvSpPr>
          <p:cNvPr id="4" name="Content Placeholder 3"/>
          <p:cNvSpPr>
            <a:spLocks noGrp="1"/>
          </p:cNvSpPr>
          <p:nvPr>
            <p:ph sz="half" idx="2"/>
          </p:nvPr>
        </p:nvSpPr>
        <p:spPr>
          <a:ln>
            <a:solidFill>
              <a:schemeClr val="tx1"/>
            </a:solidFill>
          </a:ln>
        </p:spPr>
        <p:txBody>
          <a:bodyPr>
            <a:normAutofit fontScale="92500" lnSpcReduction="20000"/>
          </a:bodyPr>
          <a:lstStyle/>
          <a:p>
            <a:r>
              <a:rPr lang="en-US" b="1" dirty="0"/>
              <a:t>Buildings/Properties – 10</a:t>
            </a:r>
          </a:p>
          <a:p>
            <a:r>
              <a:rPr lang="en-US" b="1" dirty="0"/>
              <a:t>Square feet – Approx. 500,000</a:t>
            </a:r>
          </a:p>
          <a:p>
            <a:r>
              <a:rPr lang="en-US" b="1" dirty="0"/>
              <a:t>Total staff – 25</a:t>
            </a:r>
          </a:p>
          <a:p>
            <a:pPr lvl="1"/>
            <a:r>
              <a:rPr lang="en-US" dirty="0"/>
              <a:t>4 – Administration</a:t>
            </a:r>
          </a:p>
          <a:p>
            <a:pPr lvl="2"/>
            <a:r>
              <a:rPr lang="en-US" dirty="0"/>
              <a:t>1 Director, 1 Superintendent, 1 </a:t>
            </a:r>
            <a:r>
              <a:rPr lang="en-US" dirty="0" err="1"/>
              <a:t>Maint</a:t>
            </a:r>
            <a:r>
              <a:rPr lang="en-US" dirty="0"/>
              <a:t>. Supervisor, 1 Admin Asst.</a:t>
            </a:r>
          </a:p>
          <a:p>
            <a:pPr lvl="1"/>
            <a:r>
              <a:rPr lang="en-US" dirty="0"/>
              <a:t>20 – Maintenance staff</a:t>
            </a:r>
          </a:p>
          <a:p>
            <a:pPr lvl="1"/>
            <a:r>
              <a:rPr lang="en-US" dirty="0"/>
              <a:t>0 – Custodial staff</a:t>
            </a:r>
          </a:p>
          <a:p>
            <a:pPr lvl="1"/>
            <a:r>
              <a:rPr lang="en-US" dirty="0"/>
              <a:t>1 – Grounds staff</a:t>
            </a:r>
          </a:p>
          <a:p>
            <a:r>
              <a:rPr lang="en-US" dirty="0"/>
              <a:t>Notes: </a:t>
            </a:r>
          </a:p>
          <a:p>
            <a:pPr lvl="1"/>
            <a:r>
              <a:rPr lang="en-US" dirty="0"/>
              <a:t>They contract out custodial work.</a:t>
            </a:r>
          </a:p>
          <a:p>
            <a:pPr lvl="1"/>
            <a:r>
              <a:rPr lang="en-US" dirty="0"/>
              <a:t>The Sheriff’s Department handles all maintenance within the jails.</a:t>
            </a:r>
          </a:p>
        </p:txBody>
      </p:sp>
      <p:sp>
        <p:nvSpPr>
          <p:cNvPr id="5" name="Text Placeholder 4"/>
          <p:cNvSpPr>
            <a:spLocks noGrp="1"/>
          </p:cNvSpPr>
          <p:nvPr>
            <p:ph type="body" sz="quarter" idx="3"/>
          </p:nvPr>
        </p:nvSpPr>
        <p:spPr>
          <a:ln>
            <a:solidFill>
              <a:schemeClr val="accent1">
                <a:lumMod val="75000"/>
              </a:schemeClr>
            </a:solidFill>
          </a:ln>
        </p:spPr>
        <p:txBody>
          <a:bodyPr>
            <a:normAutofit/>
          </a:bodyPr>
          <a:lstStyle/>
          <a:p>
            <a:r>
              <a:rPr lang="en-US" dirty="0"/>
              <a:t>Smith County- Pop. 241,922</a:t>
            </a:r>
          </a:p>
          <a:p>
            <a:r>
              <a:rPr lang="en-US" dirty="0"/>
              <a:t>Budget - $3,008,839</a:t>
            </a:r>
          </a:p>
        </p:txBody>
      </p:sp>
      <p:sp>
        <p:nvSpPr>
          <p:cNvPr id="6" name="Content Placeholder 5"/>
          <p:cNvSpPr>
            <a:spLocks noGrp="1"/>
          </p:cNvSpPr>
          <p:nvPr>
            <p:ph sz="quarter" idx="4"/>
          </p:nvPr>
        </p:nvSpPr>
        <p:spPr>
          <a:ln>
            <a:solidFill>
              <a:schemeClr val="tx1"/>
            </a:solidFill>
          </a:ln>
        </p:spPr>
        <p:txBody>
          <a:bodyPr>
            <a:normAutofit fontScale="92500" lnSpcReduction="20000"/>
          </a:bodyPr>
          <a:lstStyle/>
          <a:p>
            <a:r>
              <a:rPr lang="en-US" b="1" dirty="0"/>
              <a:t>Buildings/Properties – 51+</a:t>
            </a:r>
          </a:p>
          <a:p>
            <a:r>
              <a:rPr lang="en-US" b="1" dirty="0"/>
              <a:t>Square feet – 732,941</a:t>
            </a:r>
          </a:p>
          <a:p>
            <a:r>
              <a:rPr lang="en-US" b="1" dirty="0"/>
              <a:t>Total staff – 32</a:t>
            </a:r>
          </a:p>
          <a:p>
            <a:pPr lvl="1"/>
            <a:r>
              <a:rPr lang="en-US" dirty="0"/>
              <a:t>2- Administration</a:t>
            </a:r>
          </a:p>
          <a:p>
            <a:pPr lvl="2"/>
            <a:r>
              <a:rPr lang="en-US" dirty="0"/>
              <a:t>1 Director, 1 Admin Asst.</a:t>
            </a:r>
          </a:p>
          <a:p>
            <a:pPr lvl="1"/>
            <a:r>
              <a:rPr lang="en-US" dirty="0"/>
              <a:t>11- Maintenance staff</a:t>
            </a:r>
          </a:p>
          <a:p>
            <a:pPr lvl="1"/>
            <a:r>
              <a:rPr lang="en-US" dirty="0"/>
              <a:t>14- Custodial staff</a:t>
            </a:r>
          </a:p>
          <a:p>
            <a:pPr lvl="1"/>
            <a:r>
              <a:rPr lang="en-US" dirty="0"/>
              <a:t>3- Construction staff</a:t>
            </a:r>
          </a:p>
          <a:p>
            <a:pPr lvl="1"/>
            <a:r>
              <a:rPr lang="en-US" dirty="0"/>
              <a:t>2- Grounds staff</a:t>
            </a:r>
          </a:p>
          <a:p>
            <a:pPr lvl="1"/>
            <a:endParaRPr lang="en-US" b="1" dirty="0"/>
          </a:p>
          <a:p>
            <a:pPr lvl="1"/>
            <a:endParaRPr lang="en-US" dirty="0"/>
          </a:p>
        </p:txBody>
      </p:sp>
      <p:sp>
        <p:nvSpPr>
          <p:cNvPr id="7" name="Slide Number Placeholder 6"/>
          <p:cNvSpPr>
            <a:spLocks noGrp="1"/>
          </p:cNvSpPr>
          <p:nvPr>
            <p:ph type="sldNum" sz="quarter" idx="12"/>
          </p:nvPr>
        </p:nvSpPr>
        <p:spPr/>
        <p:txBody>
          <a:bodyPr>
            <a:normAutofit lnSpcReduction="10000"/>
          </a:bodyPr>
          <a:lstStyle/>
          <a:p>
            <a:fld id="{435FC2AF-44CB-4375-B807-1A59999D6D49}" type="slidenum">
              <a:rPr lang="en-US" smtClean="0"/>
              <a:t>29</a:t>
            </a:fld>
            <a:endParaRPr lang="en-US"/>
          </a:p>
        </p:txBody>
      </p:sp>
    </p:spTree>
    <p:extLst>
      <p:ext uri="{BB962C8B-B14F-4D97-AF65-F5344CB8AC3E}">
        <p14:creationId xmlns:p14="http://schemas.microsoft.com/office/powerpoint/2010/main" val="2286624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396882" cy="694267"/>
          </a:xfrm>
        </p:spPr>
        <p:txBody>
          <a:bodyPr/>
          <a:lstStyle/>
          <a:p>
            <a:r>
              <a:rPr lang="en-US" dirty="0"/>
              <a:t>Organizational chart</a:t>
            </a:r>
          </a:p>
        </p:txBody>
      </p:sp>
      <p:graphicFrame>
        <p:nvGraphicFramePr>
          <p:cNvPr id="4" name="Object 3" descr="Organizational Chart for Staff">
            <a:extLst>
              <a:ext uri="{FF2B5EF4-FFF2-40B4-BE49-F238E27FC236}">
                <a16:creationId xmlns:a16="http://schemas.microsoft.com/office/drawing/2014/main" id="{0312CFE6-F471-0495-3EC5-ABF079F25A8A}"/>
              </a:ext>
            </a:extLst>
          </p:cNvPr>
          <p:cNvGraphicFramePr>
            <a:graphicFrameLocks noChangeAspect="1"/>
          </p:cNvGraphicFramePr>
          <p:nvPr>
            <p:extLst>
              <p:ext uri="{D42A27DB-BD31-4B8C-83A1-F6EECF244321}">
                <p14:modId xmlns:p14="http://schemas.microsoft.com/office/powerpoint/2010/main" val="22746961"/>
              </p:ext>
            </p:extLst>
          </p:nvPr>
        </p:nvGraphicFramePr>
        <p:xfrm>
          <a:off x="482599" y="733954"/>
          <a:ext cx="9745133" cy="5438246"/>
        </p:xfrm>
        <a:graphic>
          <a:graphicData uri="http://schemas.openxmlformats.org/presentationml/2006/ole">
            <mc:AlternateContent xmlns:mc="http://schemas.openxmlformats.org/markup-compatibility/2006">
              <mc:Choice xmlns:v="urn:schemas-microsoft-com:vml" Requires="v">
                <p:oleObj name="Worksheet" r:id="rId2" imgW="18230742" imgH="5152883" progId="Excel.Sheet.12">
                  <p:embed/>
                </p:oleObj>
              </mc:Choice>
              <mc:Fallback>
                <p:oleObj name="Worksheet" r:id="rId2" imgW="18230742" imgH="5152883" progId="Excel.Sheet.12">
                  <p:embed/>
                  <p:pic>
                    <p:nvPicPr>
                      <p:cNvPr id="0" name=""/>
                      <p:cNvPicPr/>
                      <p:nvPr/>
                    </p:nvPicPr>
                    <p:blipFill>
                      <a:blip r:embed="rId3"/>
                      <a:stretch>
                        <a:fillRect/>
                      </a:stretch>
                    </p:blipFill>
                    <p:spPr>
                      <a:xfrm>
                        <a:off x="482599" y="733954"/>
                        <a:ext cx="9745133" cy="5438246"/>
                      </a:xfrm>
                      <a:prstGeom prst="rect">
                        <a:avLst/>
                      </a:prstGeom>
                    </p:spPr>
                  </p:pic>
                </p:oleObj>
              </mc:Fallback>
            </mc:AlternateContent>
          </a:graphicData>
        </a:graphic>
      </p:graphicFrame>
      <p:sp>
        <p:nvSpPr>
          <p:cNvPr id="3" name="Slide Number Placeholder 2"/>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35FC2AF-44CB-4375-B807-1A59999D6D49}" type="slidenum">
              <a:rPr kumimoji="0" lang="en-US" sz="14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a:t>
            </a:fld>
            <a:endParaRPr kumimoji="0" lang="en-US" sz="1400" b="1" i="0" u="none" strike="noStrike" kern="1200" cap="none" spc="0" normalizeH="0" baseline="0" noProof="0">
              <a:ln>
                <a:noFill/>
              </a:ln>
              <a:solidFill>
                <a:srgbClr val="FFFFFF"/>
              </a:solidFill>
              <a:effectLst/>
              <a:uLnTx/>
              <a:uFillTx/>
              <a:latin typeface="Rockwell Condensed" panose="02060603050405020104"/>
              <a:ea typeface="+mn-ea"/>
              <a:cs typeface="+mn-cs"/>
            </a:endParaRPr>
          </a:p>
        </p:txBody>
      </p:sp>
    </p:spTree>
    <p:extLst>
      <p:ext uri="{BB962C8B-B14F-4D97-AF65-F5344CB8AC3E}">
        <p14:creationId xmlns:p14="http://schemas.microsoft.com/office/powerpoint/2010/main" val="1002011291"/>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262394"/>
            <a:ext cx="9692640" cy="660474"/>
          </a:xfrm>
        </p:spPr>
        <p:txBody>
          <a:bodyPr>
            <a:normAutofit fontScale="90000"/>
          </a:bodyPr>
          <a:lstStyle/>
          <a:p>
            <a:r>
              <a:rPr lang="en-US" dirty="0"/>
              <a:t>Brazos County (Bryan)</a:t>
            </a:r>
          </a:p>
        </p:txBody>
      </p:sp>
      <p:sp>
        <p:nvSpPr>
          <p:cNvPr id="3" name="Text Placeholder 2"/>
          <p:cNvSpPr>
            <a:spLocks noGrp="1"/>
          </p:cNvSpPr>
          <p:nvPr>
            <p:ph type="body" idx="1"/>
          </p:nvPr>
        </p:nvSpPr>
        <p:spPr>
          <a:ln>
            <a:solidFill>
              <a:schemeClr val="tx1"/>
            </a:solidFill>
          </a:ln>
        </p:spPr>
        <p:txBody>
          <a:bodyPr>
            <a:normAutofit/>
          </a:bodyPr>
          <a:lstStyle/>
          <a:p>
            <a:r>
              <a:rPr lang="en-US" dirty="0"/>
              <a:t>Brazos County – Pop. 231,095</a:t>
            </a:r>
          </a:p>
          <a:p>
            <a:r>
              <a:rPr lang="en-US" dirty="0"/>
              <a:t>Budget - $5,240,204	</a:t>
            </a:r>
          </a:p>
        </p:txBody>
      </p:sp>
      <p:sp>
        <p:nvSpPr>
          <p:cNvPr id="4" name="Content Placeholder 3"/>
          <p:cNvSpPr>
            <a:spLocks noGrp="1"/>
          </p:cNvSpPr>
          <p:nvPr>
            <p:ph sz="half" idx="2"/>
          </p:nvPr>
        </p:nvSpPr>
        <p:spPr>
          <a:ln>
            <a:solidFill>
              <a:schemeClr val="tx1"/>
            </a:solidFill>
          </a:ln>
        </p:spPr>
        <p:txBody>
          <a:bodyPr>
            <a:normAutofit fontScale="92500" lnSpcReduction="10000"/>
          </a:bodyPr>
          <a:lstStyle/>
          <a:p>
            <a:r>
              <a:rPr lang="en-US" b="1" dirty="0"/>
              <a:t>Buildings/Properties – 30</a:t>
            </a:r>
          </a:p>
          <a:p>
            <a:r>
              <a:rPr lang="en-US" b="1" dirty="0"/>
              <a:t>Square feet – 2,000,000</a:t>
            </a:r>
          </a:p>
          <a:p>
            <a:r>
              <a:rPr lang="en-US" b="1" dirty="0"/>
              <a:t>Total staff – 43</a:t>
            </a:r>
          </a:p>
          <a:p>
            <a:pPr lvl="1"/>
            <a:r>
              <a:rPr lang="en-US" dirty="0"/>
              <a:t>4- Administration</a:t>
            </a:r>
          </a:p>
          <a:p>
            <a:pPr lvl="2"/>
            <a:r>
              <a:rPr lang="en-US" dirty="0"/>
              <a:t>1 Director, 1 Asst. Director, 1 Admin Asst., 1 Service Dispatcher</a:t>
            </a:r>
          </a:p>
          <a:p>
            <a:pPr lvl="1"/>
            <a:r>
              <a:rPr lang="en-US" dirty="0"/>
              <a:t>15– Maintenance staff</a:t>
            </a:r>
          </a:p>
          <a:p>
            <a:pPr lvl="1"/>
            <a:r>
              <a:rPr lang="en-US" dirty="0"/>
              <a:t>17– Custodial staff</a:t>
            </a:r>
          </a:p>
          <a:p>
            <a:pPr lvl="1"/>
            <a:r>
              <a:rPr lang="en-US" dirty="0"/>
              <a:t>7- Grounds staff</a:t>
            </a:r>
          </a:p>
          <a:p>
            <a:r>
              <a:rPr lang="en-US" dirty="0"/>
              <a:t>Notes: </a:t>
            </a:r>
          </a:p>
          <a:p>
            <a:pPr lvl="1"/>
            <a:r>
              <a:rPr lang="en-US" dirty="0"/>
              <a:t>Cleaning is partially contracted out.</a:t>
            </a:r>
          </a:p>
          <a:p>
            <a:pPr lvl="1"/>
            <a:r>
              <a:rPr lang="en-US" dirty="0"/>
              <a:t>Grounds is partially contracted out.</a:t>
            </a:r>
          </a:p>
        </p:txBody>
      </p:sp>
      <p:sp>
        <p:nvSpPr>
          <p:cNvPr id="5" name="Text Placeholder 4"/>
          <p:cNvSpPr>
            <a:spLocks noGrp="1"/>
          </p:cNvSpPr>
          <p:nvPr>
            <p:ph type="body" sz="quarter" idx="3"/>
          </p:nvPr>
        </p:nvSpPr>
        <p:spPr>
          <a:ln>
            <a:solidFill>
              <a:schemeClr val="accent1">
                <a:lumMod val="75000"/>
              </a:schemeClr>
            </a:solidFill>
          </a:ln>
        </p:spPr>
        <p:txBody>
          <a:bodyPr>
            <a:normAutofit/>
          </a:bodyPr>
          <a:lstStyle/>
          <a:p>
            <a:r>
              <a:rPr lang="en-US" dirty="0"/>
              <a:t>Smith County- Pop. 241,922</a:t>
            </a:r>
          </a:p>
          <a:p>
            <a:r>
              <a:rPr lang="en-US" dirty="0"/>
              <a:t>Budget - $3,008,839</a:t>
            </a:r>
          </a:p>
        </p:txBody>
      </p:sp>
      <p:sp>
        <p:nvSpPr>
          <p:cNvPr id="6" name="Content Placeholder 5"/>
          <p:cNvSpPr>
            <a:spLocks noGrp="1"/>
          </p:cNvSpPr>
          <p:nvPr>
            <p:ph sz="quarter" idx="4"/>
          </p:nvPr>
        </p:nvSpPr>
        <p:spPr>
          <a:ln>
            <a:solidFill>
              <a:schemeClr val="tx1"/>
            </a:solidFill>
          </a:ln>
        </p:spPr>
        <p:txBody>
          <a:bodyPr>
            <a:normAutofit fontScale="92500" lnSpcReduction="10000"/>
          </a:bodyPr>
          <a:lstStyle/>
          <a:p>
            <a:r>
              <a:rPr lang="en-US" b="1" dirty="0"/>
              <a:t>Buildings/Properties – 51+</a:t>
            </a:r>
          </a:p>
          <a:p>
            <a:r>
              <a:rPr lang="en-US" b="1" dirty="0"/>
              <a:t>Square feet – 732,941</a:t>
            </a:r>
          </a:p>
          <a:p>
            <a:r>
              <a:rPr lang="en-US" b="1" dirty="0"/>
              <a:t>Total staff – 32</a:t>
            </a:r>
          </a:p>
          <a:p>
            <a:pPr lvl="1"/>
            <a:r>
              <a:rPr lang="en-US" dirty="0"/>
              <a:t>2-Administration</a:t>
            </a:r>
          </a:p>
          <a:p>
            <a:pPr lvl="2"/>
            <a:r>
              <a:rPr lang="en-US" dirty="0"/>
              <a:t>1 Director, 1 Admin. Asst.</a:t>
            </a:r>
          </a:p>
          <a:p>
            <a:pPr lvl="1"/>
            <a:r>
              <a:rPr lang="en-US" dirty="0"/>
              <a:t>11- Maintenance staff</a:t>
            </a:r>
          </a:p>
          <a:p>
            <a:pPr lvl="1"/>
            <a:r>
              <a:rPr lang="en-US" dirty="0"/>
              <a:t>14- Custodial staff</a:t>
            </a:r>
          </a:p>
          <a:p>
            <a:pPr lvl="1"/>
            <a:r>
              <a:rPr lang="en-US" dirty="0"/>
              <a:t>3- Construction staff</a:t>
            </a:r>
          </a:p>
          <a:p>
            <a:pPr lvl="1"/>
            <a:r>
              <a:rPr lang="en-US" dirty="0"/>
              <a:t>2- Grounds staff</a:t>
            </a:r>
          </a:p>
          <a:p>
            <a:pPr lvl="1"/>
            <a:endParaRPr lang="en-US" b="1" dirty="0"/>
          </a:p>
          <a:p>
            <a:pPr lvl="1"/>
            <a:endParaRPr lang="en-US" dirty="0"/>
          </a:p>
        </p:txBody>
      </p:sp>
      <p:sp>
        <p:nvSpPr>
          <p:cNvPr id="7" name="Slide Number Placeholder 6"/>
          <p:cNvSpPr>
            <a:spLocks noGrp="1"/>
          </p:cNvSpPr>
          <p:nvPr>
            <p:ph type="sldNum" sz="quarter" idx="12"/>
          </p:nvPr>
        </p:nvSpPr>
        <p:spPr/>
        <p:txBody>
          <a:bodyPr>
            <a:normAutofit lnSpcReduction="10000"/>
          </a:bodyPr>
          <a:lstStyle/>
          <a:p>
            <a:fld id="{435FC2AF-44CB-4375-B807-1A59999D6D49}" type="slidenum">
              <a:rPr lang="en-US" smtClean="0"/>
              <a:t>30</a:t>
            </a:fld>
            <a:endParaRPr lang="en-US"/>
          </a:p>
        </p:txBody>
      </p:sp>
    </p:spTree>
    <p:extLst>
      <p:ext uri="{BB962C8B-B14F-4D97-AF65-F5344CB8AC3E}">
        <p14:creationId xmlns:p14="http://schemas.microsoft.com/office/powerpoint/2010/main" val="3465674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262394"/>
            <a:ext cx="9692640" cy="660474"/>
          </a:xfrm>
        </p:spPr>
        <p:txBody>
          <a:bodyPr>
            <a:normAutofit fontScale="90000"/>
          </a:bodyPr>
          <a:lstStyle/>
          <a:p>
            <a:r>
              <a:rPr lang="en-US" dirty="0"/>
              <a:t>Hays County (San Marcos)</a:t>
            </a:r>
          </a:p>
        </p:txBody>
      </p:sp>
      <p:sp>
        <p:nvSpPr>
          <p:cNvPr id="3" name="Text Placeholder 2"/>
          <p:cNvSpPr>
            <a:spLocks noGrp="1"/>
          </p:cNvSpPr>
          <p:nvPr>
            <p:ph type="body" idx="1"/>
          </p:nvPr>
        </p:nvSpPr>
        <p:spPr>
          <a:ln>
            <a:solidFill>
              <a:schemeClr val="tx1"/>
            </a:solidFill>
          </a:ln>
        </p:spPr>
        <p:txBody>
          <a:bodyPr>
            <a:normAutofit/>
          </a:bodyPr>
          <a:lstStyle/>
          <a:p>
            <a:r>
              <a:rPr lang="en-US" dirty="0"/>
              <a:t>Hays County – Pop. 234,573</a:t>
            </a:r>
          </a:p>
          <a:p>
            <a:r>
              <a:rPr lang="en-US" dirty="0"/>
              <a:t>Budget - $2,558,373	</a:t>
            </a:r>
          </a:p>
        </p:txBody>
      </p:sp>
      <p:sp>
        <p:nvSpPr>
          <p:cNvPr id="4" name="Content Placeholder 3"/>
          <p:cNvSpPr>
            <a:spLocks noGrp="1"/>
          </p:cNvSpPr>
          <p:nvPr>
            <p:ph sz="half" idx="2"/>
          </p:nvPr>
        </p:nvSpPr>
        <p:spPr>
          <a:ln>
            <a:solidFill>
              <a:schemeClr val="tx1"/>
            </a:solidFill>
          </a:ln>
        </p:spPr>
        <p:txBody>
          <a:bodyPr>
            <a:normAutofit fontScale="85000" lnSpcReduction="20000"/>
          </a:bodyPr>
          <a:lstStyle/>
          <a:p>
            <a:r>
              <a:rPr lang="en-US" b="1" dirty="0"/>
              <a:t>Buildings/Properties – Estimated 11 buildings + a few properties.</a:t>
            </a:r>
          </a:p>
          <a:p>
            <a:r>
              <a:rPr lang="en-US" b="1" dirty="0"/>
              <a:t>Square feet – Unknown</a:t>
            </a:r>
          </a:p>
          <a:p>
            <a:r>
              <a:rPr lang="en-US" b="1" dirty="0"/>
              <a:t>Total staff – 13</a:t>
            </a:r>
          </a:p>
          <a:p>
            <a:pPr lvl="1"/>
            <a:r>
              <a:rPr lang="en-US" dirty="0"/>
              <a:t>1- Administration</a:t>
            </a:r>
          </a:p>
          <a:p>
            <a:pPr lvl="2"/>
            <a:r>
              <a:rPr lang="en-US" dirty="0"/>
              <a:t>Manager only</a:t>
            </a:r>
          </a:p>
          <a:p>
            <a:pPr lvl="1"/>
            <a:r>
              <a:rPr lang="en-US" dirty="0"/>
              <a:t>7– Maintenance staff</a:t>
            </a:r>
          </a:p>
          <a:p>
            <a:pPr lvl="1"/>
            <a:r>
              <a:rPr lang="en-US" dirty="0"/>
              <a:t>5– Custodial staff</a:t>
            </a:r>
          </a:p>
          <a:p>
            <a:pPr lvl="1"/>
            <a:r>
              <a:rPr lang="en-US" dirty="0"/>
              <a:t>0- Grounds staff</a:t>
            </a:r>
          </a:p>
          <a:p>
            <a:r>
              <a:rPr lang="en-US" dirty="0"/>
              <a:t>Notes: </a:t>
            </a:r>
          </a:p>
          <a:p>
            <a:pPr lvl="1"/>
            <a:r>
              <a:rPr lang="en-US" dirty="0"/>
              <a:t>Sheriff’s department handles all maintenance within the jails.</a:t>
            </a:r>
          </a:p>
          <a:p>
            <a:pPr lvl="1"/>
            <a:r>
              <a:rPr lang="en-US" dirty="0"/>
              <a:t>Possibly contracted out or handled by the Parks Dept.</a:t>
            </a:r>
          </a:p>
        </p:txBody>
      </p:sp>
      <p:sp>
        <p:nvSpPr>
          <p:cNvPr id="5" name="Text Placeholder 4"/>
          <p:cNvSpPr>
            <a:spLocks noGrp="1"/>
          </p:cNvSpPr>
          <p:nvPr>
            <p:ph type="body" sz="quarter" idx="3"/>
          </p:nvPr>
        </p:nvSpPr>
        <p:spPr>
          <a:ln>
            <a:solidFill>
              <a:schemeClr val="accent1">
                <a:lumMod val="75000"/>
              </a:schemeClr>
            </a:solidFill>
          </a:ln>
        </p:spPr>
        <p:txBody>
          <a:bodyPr>
            <a:normAutofit/>
          </a:bodyPr>
          <a:lstStyle/>
          <a:p>
            <a:r>
              <a:rPr lang="en-US" dirty="0"/>
              <a:t>Smith County- Pop. 231,429</a:t>
            </a:r>
          </a:p>
          <a:p>
            <a:r>
              <a:rPr lang="en-US" dirty="0"/>
              <a:t>Budget - $3,008,839</a:t>
            </a:r>
          </a:p>
        </p:txBody>
      </p:sp>
      <p:sp>
        <p:nvSpPr>
          <p:cNvPr id="6" name="Content Placeholder 5"/>
          <p:cNvSpPr>
            <a:spLocks noGrp="1"/>
          </p:cNvSpPr>
          <p:nvPr>
            <p:ph sz="quarter" idx="4"/>
          </p:nvPr>
        </p:nvSpPr>
        <p:spPr>
          <a:ln>
            <a:solidFill>
              <a:schemeClr val="tx1"/>
            </a:solidFill>
          </a:ln>
        </p:spPr>
        <p:txBody>
          <a:bodyPr>
            <a:normAutofit fontScale="85000" lnSpcReduction="20000"/>
          </a:bodyPr>
          <a:lstStyle/>
          <a:p>
            <a:r>
              <a:rPr lang="en-US" b="1" dirty="0"/>
              <a:t>Buildings/Properties – 51+</a:t>
            </a:r>
          </a:p>
          <a:p>
            <a:r>
              <a:rPr lang="en-US" b="1" dirty="0"/>
              <a:t>Square feet – 732,941</a:t>
            </a:r>
          </a:p>
          <a:p>
            <a:r>
              <a:rPr lang="en-US" b="1" dirty="0"/>
              <a:t>Total staff – 32</a:t>
            </a:r>
          </a:p>
          <a:p>
            <a:pPr lvl="1"/>
            <a:r>
              <a:rPr lang="en-US" dirty="0"/>
              <a:t>Administration</a:t>
            </a:r>
          </a:p>
          <a:p>
            <a:pPr lvl="2"/>
            <a:r>
              <a:rPr lang="en-US" dirty="0"/>
              <a:t>1 Director, 1 Admin. Asst.</a:t>
            </a:r>
          </a:p>
          <a:p>
            <a:pPr lvl="1"/>
            <a:r>
              <a:rPr lang="en-US" dirty="0"/>
              <a:t>11- Maintenance staff</a:t>
            </a:r>
          </a:p>
          <a:p>
            <a:pPr lvl="1"/>
            <a:r>
              <a:rPr lang="en-US" dirty="0"/>
              <a:t>14- Custodial staff</a:t>
            </a:r>
          </a:p>
          <a:p>
            <a:pPr lvl="1"/>
            <a:r>
              <a:rPr lang="en-US" dirty="0"/>
              <a:t>3- Construction staff</a:t>
            </a:r>
          </a:p>
          <a:p>
            <a:pPr lvl="1"/>
            <a:r>
              <a:rPr lang="en-US" dirty="0"/>
              <a:t>2- Grounds staff</a:t>
            </a:r>
          </a:p>
          <a:p>
            <a:pPr lvl="1"/>
            <a:endParaRPr lang="en-US" b="1" dirty="0"/>
          </a:p>
          <a:p>
            <a:pPr lvl="1"/>
            <a:endParaRPr lang="en-US" dirty="0"/>
          </a:p>
        </p:txBody>
      </p:sp>
      <p:sp>
        <p:nvSpPr>
          <p:cNvPr id="7" name="Slide Number Placeholder 6"/>
          <p:cNvSpPr>
            <a:spLocks noGrp="1"/>
          </p:cNvSpPr>
          <p:nvPr>
            <p:ph type="sldNum" sz="quarter" idx="12"/>
          </p:nvPr>
        </p:nvSpPr>
        <p:spPr/>
        <p:txBody>
          <a:bodyPr>
            <a:normAutofit lnSpcReduction="10000"/>
          </a:bodyPr>
          <a:lstStyle/>
          <a:p>
            <a:fld id="{435FC2AF-44CB-4375-B807-1A59999D6D49}" type="slidenum">
              <a:rPr lang="en-US" smtClean="0"/>
              <a:t>31</a:t>
            </a:fld>
            <a:endParaRPr lang="en-US"/>
          </a:p>
        </p:txBody>
      </p:sp>
    </p:spTree>
    <p:extLst>
      <p:ext uri="{BB962C8B-B14F-4D97-AF65-F5344CB8AC3E}">
        <p14:creationId xmlns:p14="http://schemas.microsoft.com/office/powerpoint/2010/main" val="15629522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262394"/>
            <a:ext cx="9692640" cy="731520"/>
          </a:xfrm>
        </p:spPr>
        <p:txBody>
          <a:bodyPr/>
          <a:lstStyle/>
          <a:p>
            <a:r>
              <a:rPr lang="en-US" dirty="0"/>
              <a:t>Ellis County (Waxahachie)</a:t>
            </a:r>
          </a:p>
        </p:txBody>
      </p:sp>
      <p:sp>
        <p:nvSpPr>
          <p:cNvPr id="3" name="Text Placeholder 2"/>
          <p:cNvSpPr>
            <a:spLocks noGrp="1"/>
          </p:cNvSpPr>
          <p:nvPr>
            <p:ph type="body" idx="1"/>
          </p:nvPr>
        </p:nvSpPr>
        <p:spPr>
          <a:ln>
            <a:solidFill>
              <a:schemeClr val="tx1"/>
            </a:solidFill>
          </a:ln>
        </p:spPr>
        <p:txBody>
          <a:bodyPr>
            <a:normAutofit/>
          </a:bodyPr>
          <a:lstStyle/>
          <a:p>
            <a:r>
              <a:rPr lang="en-US" dirty="0"/>
              <a:t>Hays County – Pop. 187,984</a:t>
            </a:r>
          </a:p>
          <a:p>
            <a:r>
              <a:rPr lang="en-US" dirty="0"/>
              <a:t>Budget - $913,888	</a:t>
            </a:r>
          </a:p>
        </p:txBody>
      </p:sp>
      <p:sp>
        <p:nvSpPr>
          <p:cNvPr id="4" name="Content Placeholder 3"/>
          <p:cNvSpPr>
            <a:spLocks noGrp="1"/>
          </p:cNvSpPr>
          <p:nvPr>
            <p:ph sz="half" idx="2"/>
          </p:nvPr>
        </p:nvSpPr>
        <p:spPr>
          <a:ln>
            <a:solidFill>
              <a:schemeClr val="tx1"/>
            </a:solidFill>
          </a:ln>
        </p:spPr>
        <p:txBody>
          <a:bodyPr>
            <a:normAutofit fontScale="92500" lnSpcReduction="20000"/>
          </a:bodyPr>
          <a:lstStyle/>
          <a:p>
            <a:r>
              <a:rPr lang="en-US" b="1" dirty="0"/>
              <a:t>Buildings/Properties – 8</a:t>
            </a:r>
          </a:p>
          <a:p>
            <a:r>
              <a:rPr lang="en-US" b="1" dirty="0"/>
              <a:t>Square feet – 200,000</a:t>
            </a:r>
          </a:p>
          <a:p>
            <a:r>
              <a:rPr lang="en-US" b="1" dirty="0"/>
              <a:t>Total staff – 10</a:t>
            </a:r>
          </a:p>
          <a:p>
            <a:pPr lvl="1"/>
            <a:r>
              <a:rPr lang="en-US" dirty="0"/>
              <a:t>1- Administration</a:t>
            </a:r>
          </a:p>
          <a:p>
            <a:pPr lvl="2"/>
            <a:r>
              <a:rPr lang="en-US" dirty="0"/>
              <a:t>Director only</a:t>
            </a:r>
          </a:p>
          <a:p>
            <a:pPr lvl="1"/>
            <a:r>
              <a:rPr lang="en-US" dirty="0"/>
              <a:t>1– Maintenance staff</a:t>
            </a:r>
          </a:p>
          <a:p>
            <a:pPr lvl="1"/>
            <a:r>
              <a:rPr lang="en-US" dirty="0"/>
              <a:t>1– Custodial staff</a:t>
            </a:r>
          </a:p>
          <a:p>
            <a:pPr lvl="1"/>
            <a:r>
              <a:rPr lang="en-US" dirty="0"/>
              <a:t>7- Grounds staff</a:t>
            </a:r>
          </a:p>
          <a:p>
            <a:r>
              <a:rPr lang="en-US" dirty="0"/>
              <a:t>Notes: </a:t>
            </a:r>
          </a:p>
          <a:p>
            <a:pPr lvl="1"/>
            <a:r>
              <a:rPr lang="en-US" dirty="0"/>
              <a:t>The Sheriff’s department takes care of all maintenance of the jail facilities.</a:t>
            </a:r>
          </a:p>
          <a:p>
            <a:pPr lvl="1"/>
            <a:r>
              <a:rPr lang="en-US" dirty="0"/>
              <a:t>Much of the maintenance and custodial services are contracted out.</a:t>
            </a:r>
          </a:p>
        </p:txBody>
      </p:sp>
      <p:sp>
        <p:nvSpPr>
          <p:cNvPr id="5" name="Text Placeholder 4"/>
          <p:cNvSpPr>
            <a:spLocks noGrp="1"/>
          </p:cNvSpPr>
          <p:nvPr>
            <p:ph type="body" sz="quarter" idx="3"/>
          </p:nvPr>
        </p:nvSpPr>
        <p:spPr>
          <a:ln>
            <a:solidFill>
              <a:schemeClr val="accent1">
                <a:lumMod val="75000"/>
              </a:schemeClr>
            </a:solidFill>
          </a:ln>
        </p:spPr>
        <p:txBody>
          <a:bodyPr>
            <a:normAutofit/>
          </a:bodyPr>
          <a:lstStyle/>
          <a:p>
            <a:r>
              <a:rPr lang="en-US" dirty="0"/>
              <a:t>Smith County- Pop. 241,922</a:t>
            </a:r>
          </a:p>
          <a:p>
            <a:r>
              <a:rPr lang="en-US" dirty="0"/>
              <a:t>Budget - $3,008,839</a:t>
            </a:r>
          </a:p>
        </p:txBody>
      </p:sp>
      <p:sp>
        <p:nvSpPr>
          <p:cNvPr id="6" name="Content Placeholder 5"/>
          <p:cNvSpPr>
            <a:spLocks noGrp="1"/>
          </p:cNvSpPr>
          <p:nvPr>
            <p:ph sz="quarter" idx="4"/>
          </p:nvPr>
        </p:nvSpPr>
        <p:spPr>
          <a:ln>
            <a:solidFill>
              <a:schemeClr val="tx1"/>
            </a:solidFill>
          </a:ln>
        </p:spPr>
        <p:txBody>
          <a:bodyPr>
            <a:normAutofit fontScale="92500" lnSpcReduction="20000"/>
          </a:bodyPr>
          <a:lstStyle/>
          <a:p>
            <a:r>
              <a:rPr lang="en-US" b="1" dirty="0"/>
              <a:t>Buildings/Properties – 51+</a:t>
            </a:r>
          </a:p>
          <a:p>
            <a:r>
              <a:rPr lang="en-US" b="1" dirty="0"/>
              <a:t>Square feet – 732,941</a:t>
            </a:r>
          </a:p>
          <a:p>
            <a:r>
              <a:rPr lang="en-US" b="1" dirty="0"/>
              <a:t>Total staff – 32</a:t>
            </a:r>
          </a:p>
          <a:p>
            <a:pPr lvl="1"/>
            <a:r>
              <a:rPr lang="en-US" dirty="0"/>
              <a:t>Administration</a:t>
            </a:r>
          </a:p>
          <a:p>
            <a:pPr lvl="2"/>
            <a:r>
              <a:rPr lang="en-US" dirty="0"/>
              <a:t>1 Director, 1 Admin. Asst.</a:t>
            </a:r>
          </a:p>
          <a:p>
            <a:pPr lvl="1"/>
            <a:r>
              <a:rPr lang="en-US" dirty="0"/>
              <a:t>11- Maintenance staff</a:t>
            </a:r>
          </a:p>
          <a:p>
            <a:pPr lvl="1"/>
            <a:r>
              <a:rPr lang="en-US" dirty="0"/>
              <a:t>14- Custodial staff</a:t>
            </a:r>
          </a:p>
          <a:p>
            <a:pPr lvl="1"/>
            <a:r>
              <a:rPr lang="en-US" dirty="0"/>
              <a:t>3- Construction staff</a:t>
            </a:r>
          </a:p>
          <a:p>
            <a:pPr lvl="1"/>
            <a:r>
              <a:rPr lang="en-US" dirty="0"/>
              <a:t>2- Grounds staff</a:t>
            </a:r>
          </a:p>
          <a:p>
            <a:pPr lvl="1"/>
            <a:endParaRPr lang="en-US" b="1" dirty="0"/>
          </a:p>
          <a:p>
            <a:pPr lvl="1"/>
            <a:endParaRPr lang="en-US" dirty="0"/>
          </a:p>
        </p:txBody>
      </p:sp>
      <p:sp>
        <p:nvSpPr>
          <p:cNvPr id="7" name="Slide Number Placeholder 6"/>
          <p:cNvSpPr>
            <a:spLocks noGrp="1"/>
          </p:cNvSpPr>
          <p:nvPr>
            <p:ph type="sldNum" sz="quarter" idx="12"/>
          </p:nvPr>
        </p:nvSpPr>
        <p:spPr/>
        <p:txBody>
          <a:bodyPr>
            <a:normAutofit lnSpcReduction="10000"/>
          </a:bodyPr>
          <a:lstStyle/>
          <a:p>
            <a:fld id="{435FC2AF-44CB-4375-B807-1A59999D6D49}" type="slidenum">
              <a:rPr lang="en-US" smtClean="0"/>
              <a:t>32</a:t>
            </a:fld>
            <a:endParaRPr lang="en-US"/>
          </a:p>
        </p:txBody>
      </p:sp>
    </p:spTree>
    <p:extLst>
      <p:ext uri="{BB962C8B-B14F-4D97-AF65-F5344CB8AC3E}">
        <p14:creationId xmlns:p14="http://schemas.microsoft.com/office/powerpoint/2010/main" val="42309335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46573" y="984411"/>
            <a:ext cx="8772693" cy="4889177"/>
          </a:xfrm>
        </p:spPr>
        <p:txBody>
          <a:bodyPr>
            <a:normAutofit/>
          </a:bodyPr>
          <a:lstStyle/>
          <a:p>
            <a:pPr algn="ctr"/>
            <a:r>
              <a:rPr lang="en-US" sz="6000" dirty="0">
                <a:solidFill>
                  <a:srgbClr val="FFFFFF"/>
                </a:solidFill>
              </a:rPr>
              <a:t>IFMA</a:t>
            </a:r>
            <a:br>
              <a:rPr lang="en-US" sz="6000" dirty="0">
                <a:solidFill>
                  <a:srgbClr val="FFFFFF"/>
                </a:solidFill>
              </a:rPr>
            </a:br>
            <a:r>
              <a:rPr lang="en-US" sz="6000" dirty="0">
                <a:solidFill>
                  <a:srgbClr val="FFFFFF"/>
                </a:solidFill>
              </a:rPr>
              <a:t>North America</a:t>
            </a:r>
            <a:br>
              <a:rPr lang="en-US" sz="6000" dirty="0">
                <a:solidFill>
                  <a:srgbClr val="FFFFFF"/>
                </a:solidFill>
              </a:rPr>
            </a:br>
            <a:r>
              <a:rPr lang="en-US" sz="6000" dirty="0">
                <a:solidFill>
                  <a:srgbClr val="FFFFFF"/>
                </a:solidFill>
              </a:rPr>
              <a:t>Operations and Maintenance Benchmarking report 2022</a:t>
            </a:r>
          </a:p>
        </p:txBody>
      </p:sp>
    </p:spTree>
    <p:extLst>
      <p:ext uri="{BB962C8B-B14F-4D97-AF65-F5344CB8AC3E}">
        <p14:creationId xmlns:p14="http://schemas.microsoft.com/office/powerpoint/2010/main" val="88179655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4CF6FE-1C53-14DB-86E2-6411A062674A}"/>
              </a:ext>
            </a:extLst>
          </p:cNvPr>
          <p:cNvSpPr>
            <a:spLocks noGrp="1"/>
          </p:cNvSpPr>
          <p:nvPr>
            <p:ph type="title" idx="4294967295"/>
          </p:nvPr>
        </p:nvSpPr>
        <p:spPr>
          <a:xfrm>
            <a:off x="1261872" y="-1428929"/>
            <a:ext cx="9692640" cy="1428929"/>
          </a:xfrm>
        </p:spPr>
        <p:txBody>
          <a:bodyPr vert="horz" lIns="91440" tIns="27432" rIns="91440" bIns="45720" rtlCol="0" anchor="b">
            <a:normAutofit fontScale="90000"/>
          </a:bodyPr>
          <a:lstStyle/>
          <a:p>
            <a:r>
              <a:rPr lang="en-US" dirty="0"/>
              <a:t>IFMA Operations and Maintenance Benchmarking Report 2022</a:t>
            </a:r>
          </a:p>
        </p:txBody>
      </p:sp>
      <p:pic>
        <p:nvPicPr>
          <p:cNvPr id="3" name="Picture 2" descr="Photo of IFMA North America Operations and Maintenance Benchmarking Report 20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7618" y="0"/>
            <a:ext cx="5296763" cy="6858000"/>
          </a:xfrm>
          <a:prstGeom prst="rect">
            <a:avLst/>
          </a:prstGeom>
        </p:spPr>
      </p:pic>
      <p:sp>
        <p:nvSpPr>
          <p:cNvPr id="2" name="Slide Number Placeholder 1"/>
          <p:cNvSpPr>
            <a:spLocks noGrp="1"/>
          </p:cNvSpPr>
          <p:nvPr>
            <p:ph type="sldNum" sz="quarter" idx="12"/>
          </p:nvPr>
        </p:nvSpPr>
        <p:spPr/>
        <p:txBody>
          <a:bodyPr>
            <a:normAutofit lnSpcReduction="10000"/>
          </a:bodyPr>
          <a:lstStyle/>
          <a:p>
            <a:fld id="{435FC2AF-44CB-4375-B807-1A59999D6D49}" type="slidenum">
              <a:rPr lang="en-US" smtClean="0"/>
              <a:t>34</a:t>
            </a:fld>
            <a:endParaRPr lang="en-US"/>
          </a:p>
        </p:txBody>
      </p:sp>
    </p:spTree>
    <p:extLst>
      <p:ext uri="{BB962C8B-B14F-4D97-AF65-F5344CB8AC3E}">
        <p14:creationId xmlns:p14="http://schemas.microsoft.com/office/powerpoint/2010/main" val="26561787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B9781D-EF57-DD2C-05A2-6509EAAC99EA}"/>
              </a:ext>
            </a:extLst>
          </p:cNvPr>
          <p:cNvSpPr>
            <a:spLocks noGrp="1"/>
          </p:cNvSpPr>
          <p:nvPr>
            <p:ph type="title" idx="4294967295"/>
          </p:nvPr>
        </p:nvSpPr>
        <p:spPr>
          <a:xfrm>
            <a:off x="1261872" y="-1428929"/>
            <a:ext cx="9692640" cy="1428929"/>
          </a:xfrm>
        </p:spPr>
        <p:txBody>
          <a:bodyPr vert="horz" lIns="91440" tIns="27432" rIns="91440" bIns="45720" rtlCol="0" anchor="b">
            <a:normAutofit/>
          </a:bodyPr>
          <a:lstStyle/>
          <a:p>
            <a:r>
              <a:rPr lang="en-US" dirty="0"/>
              <a:t>Maintenance</a:t>
            </a:r>
          </a:p>
        </p:txBody>
      </p:sp>
      <p:pic>
        <p:nvPicPr>
          <p:cNvPr id="3" name="Picture 2" descr="Photo of Maintenance Groundskee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2659" y="0"/>
            <a:ext cx="5326682" cy="6858000"/>
          </a:xfrm>
          <a:prstGeom prst="rect">
            <a:avLst/>
          </a:prstGeom>
        </p:spPr>
      </p:pic>
      <p:sp>
        <p:nvSpPr>
          <p:cNvPr id="2" name="Slide Number Placeholder 1"/>
          <p:cNvSpPr>
            <a:spLocks noGrp="1"/>
          </p:cNvSpPr>
          <p:nvPr>
            <p:ph type="sldNum" sz="quarter" idx="12"/>
          </p:nvPr>
        </p:nvSpPr>
        <p:spPr/>
        <p:txBody>
          <a:bodyPr>
            <a:normAutofit lnSpcReduction="10000"/>
          </a:bodyPr>
          <a:lstStyle/>
          <a:p>
            <a:fld id="{435FC2AF-44CB-4375-B807-1A59999D6D49}" type="slidenum">
              <a:rPr lang="en-US" smtClean="0"/>
              <a:t>35</a:t>
            </a:fld>
            <a:endParaRPr lang="en-US"/>
          </a:p>
        </p:txBody>
      </p:sp>
    </p:spTree>
    <p:extLst>
      <p:ext uri="{BB962C8B-B14F-4D97-AF65-F5344CB8AC3E}">
        <p14:creationId xmlns:p14="http://schemas.microsoft.com/office/powerpoint/2010/main" val="13042613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A7043B1-A626-2EC2-9338-9C98B5245473}"/>
              </a:ext>
            </a:extLst>
          </p:cNvPr>
          <p:cNvSpPr>
            <a:spLocks noGrp="1"/>
          </p:cNvSpPr>
          <p:nvPr>
            <p:ph type="title" idx="4294967295"/>
          </p:nvPr>
        </p:nvSpPr>
        <p:spPr>
          <a:xfrm>
            <a:off x="1261872" y="-1428929"/>
            <a:ext cx="9692640" cy="1428929"/>
          </a:xfrm>
        </p:spPr>
        <p:txBody>
          <a:bodyPr vert="horz" lIns="91440" tIns="27432" rIns="91440" bIns="45720" rtlCol="0" anchor="b">
            <a:normAutofit/>
          </a:bodyPr>
          <a:lstStyle/>
          <a:p>
            <a:r>
              <a:rPr lang="en-US" dirty="0"/>
              <a:t>Maintenance Costs</a:t>
            </a:r>
          </a:p>
        </p:txBody>
      </p:sp>
      <p:pic>
        <p:nvPicPr>
          <p:cNvPr id="3" name="Picture 2" descr="Document of Maintenance Costs by County/Region, Percentil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3835" y="0"/>
            <a:ext cx="5504329" cy="6858000"/>
          </a:xfrm>
          <a:prstGeom prst="rect">
            <a:avLst/>
          </a:prstGeom>
        </p:spPr>
      </p:pic>
      <p:sp>
        <p:nvSpPr>
          <p:cNvPr id="4" name="TextBox 3"/>
          <p:cNvSpPr txBox="1"/>
          <p:nvPr/>
        </p:nvSpPr>
        <p:spPr>
          <a:xfrm>
            <a:off x="9162661" y="149290"/>
            <a:ext cx="2491274" cy="1477328"/>
          </a:xfrm>
          <a:prstGeom prst="rect">
            <a:avLst/>
          </a:prstGeom>
          <a:noFill/>
        </p:spPr>
        <p:txBody>
          <a:bodyPr wrap="square" rtlCol="0">
            <a:spAutoFit/>
          </a:bodyPr>
          <a:lstStyle/>
          <a:p>
            <a:r>
              <a:rPr lang="en-US" dirty="0"/>
              <a:t>We currently provide maintenance to 732,941 square feet for approximately $2.49 per square foot.</a:t>
            </a:r>
          </a:p>
        </p:txBody>
      </p:sp>
      <p:sp>
        <p:nvSpPr>
          <p:cNvPr id="6" name="Rectangle 5" descr="Document of Maintenance Costs by County / Region and Percentile"/>
          <p:cNvSpPr/>
          <p:nvPr/>
        </p:nvSpPr>
        <p:spPr>
          <a:xfrm>
            <a:off x="5940717" y="2724537"/>
            <a:ext cx="2907448" cy="186613"/>
          </a:xfrm>
          <a:prstGeom prst="rect">
            <a:avLst/>
          </a:prstGeom>
          <a:solidFill>
            <a:srgbClr val="FFFF0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Slide Number Placeholder 1"/>
          <p:cNvSpPr>
            <a:spLocks noGrp="1"/>
          </p:cNvSpPr>
          <p:nvPr>
            <p:ph type="sldNum" sz="quarter" idx="12"/>
          </p:nvPr>
        </p:nvSpPr>
        <p:spPr/>
        <p:txBody>
          <a:bodyPr>
            <a:normAutofit lnSpcReduction="10000"/>
          </a:bodyPr>
          <a:lstStyle/>
          <a:p>
            <a:fld id="{435FC2AF-44CB-4375-B807-1A59999D6D49}" type="slidenum">
              <a:rPr lang="en-US" smtClean="0"/>
              <a:t>36</a:t>
            </a:fld>
            <a:endParaRPr lang="en-US"/>
          </a:p>
        </p:txBody>
      </p:sp>
    </p:spTree>
    <p:extLst>
      <p:ext uri="{BB962C8B-B14F-4D97-AF65-F5344CB8AC3E}">
        <p14:creationId xmlns:p14="http://schemas.microsoft.com/office/powerpoint/2010/main" val="7411399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327A6A8-0683-D6B0-E164-BB6BB28C0894}"/>
              </a:ext>
            </a:extLst>
          </p:cNvPr>
          <p:cNvSpPr>
            <a:spLocks noGrp="1"/>
          </p:cNvSpPr>
          <p:nvPr>
            <p:ph type="title" idx="4294967295"/>
          </p:nvPr>
        </p:nvSpPr>
        <p:spPr>
          <a:xfrm>
            <a:off x="1261872" y="-1428929"/>
            <a:ext cx="9692640" cy="1428929"/>
          </a:xfrm>
        </p:spPr>
        <p:txBody>
          <a:bodyPr vert="horz" lIns="91440" tIns="27432" rIns="91440" bIns="45720" rtlCol="0" anchor="b">
            <a:normAutofit/>
          </a:bodyPr>
          <a:lstStyle/>
          <a:p>
            <a:r>
              <a:rPr lang="en-US" dirty="0"/>
              <a:t>Maintenance Costs by Industry Sector</a:t>
            </a:r>
          </a:p>
        </p:txBody>
      </p:sp>
      <p:pic>
        <p:nvPicPr>
          <p:cNvPr id="3" name="Picture 2" descr="Table of Maintenance Costs by Industry Secto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3530" y="0"/>
            <a:ext cx="5324939" cy="6858000"/>
          </a:xfrm>
          <a:prstGeom prst="rect">
            <a:avLst/>
          </a:prstGeom>
        </p:spPr>
      </p:pic>
      <p:sp>
        <p:nvSpPr>
          <p:cNvPr id="4" name="Rectangle 3" descr="Table of Maintenance Costs by Industry Sector"/>
          <p:cNvSpPr/>
          <p:nvPr/>
        </p:nvSpPr>
        <p:spPr>
          <a:xfrm>
            <a:off x="3747908" y="5203767"/>
            <a:ext cx="4672885" cy="114682"/>
          </a:xfrm>
          <a:prstGeom prst="rect">
            <a:avLst/>
          </a:prstGeom>
          <a:solidFill>
            <a:srgbClr val="FFFF0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Slide Number Placeholder 1"/>
          <p:cNvSpPr>
            <a:spLocks noGrp="1"/>
          </p:cNvSpPr>
          <p:nvPr>
            <p:ph type="sldNum" sz="quarter" idx="12"/>
          </p:nvPr>
        </p:nvSpPr>
        <p:spPr/>
        <p:txBody>
          <a:bodyPr>
            <a:normAutofit lnSpcReduction="10000"/>
          </a:bodyPr>
          <a:lstStyle/>
          <a:p>
            <a:fld id="{435FC2AF-44CB-4375-B807-1A59999D6D49}" type="slidenum">
              <a:rPr lang="en-US" smtClean="0"/>
              <a:t>37</a:t>
            </a:fld>
            <a:endParaRPr lang="en-US"/>
          </a:p>
        </p:txBody>
      </p:sp>
    </p:spTree>
    <p:extLst>
      <p:ext uri="{BB962C8B-B14F-4D97-AF65-F5344CB8AC3E}">
        <p14:creationId xmlns:p14="http://schemas.microsoft.com/office/powerpoint/2010/main" val="20843433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D708524-460E-292B-2FEF-24B8C3E133C0}"/>
              </a:ext>
            </a:extLst>
          </p:cNvPr>
          <p:cNvSpPr>
            <a:spLocks noGrp="1"/>
          </p:cNvSpPr>
          <p:nvPr>
            <p:ph type="title" idx="4294967295"/>
          </p:nvPr>
        </p:nvSpPr>
        <p:spPr>
          <a:xfrm>
            <a:off x="1261872" y="-1428929"/>
            <a:ext cx="9692640" cy="1428929"/>
          </a:xfrm>
        </p:spPr>
        <p:txBody>
          <a:bodyPr vert="horz" lIns="91440" tIns="27432" rIns="91440" bIns="45720" rtlCol="0" anchor="b">
            <a:normAutofit/>
          </a:bodyPr>
          <a:lstStyle/>
          <a:p>
            <a:r>
              <a:rPr lang="en-US" dirty="0"/>
              <a:t>Maintenance Costs by Facility Use</a:t>
            </a:r>
          </a:p>
        </p:txBody>
      </p:sp>
      <p:pic>
        <p:nvPicPr>
          <p:cNvPr id="3" name="Picture 2" descr="Table Maintenance Costs by Facility Us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1705" y="0"/>
            <a:ext cx="5288589" cy="6858000"/>
          </a:xfrm>
          <a:prstGeom prst="rect">
            <a:avLst/>
          </a:prstGeom>
        </p:spPr>
      </p:pic>
      <p:sp>
        <p:nvSpPr>
          <p:cNvPr id="4" name="Rectangle 3" descr="Table lines from Maintenance Costs by Facility Use for Correctional and Courthouse Costs"/>
          <p:cNvSpPr/>
          <p:nvPr/>
        </p:nvSpPr>
        <p:spPr>
          <a:xfrm>
            <a:off x="3788229" y="2015412"/>
            <a:ext cx="4655860" cy="345233"/>
          </a:xfrm>
          <a:prstGeom prst="rect">
            <a:avLst/>
          </a:prstGeom>
          <a:solidFill>
            <a:srgbClr val="FFFF0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ectangle 4" descr="Table line of Maintenance Costs by Facility Use for Mixed-Use Office Costs"/>
          <p:cNvSpPr/>
          <p:nvPr/>
        </p:nvSpPr>
        <p:spPr>
          <a:xfrm>
            <a:off x="3788230" y="3405672"/>
            <a:ext cx="4655859" cy="149291"/>
          </a:xfrm>
          <a:prstGeom prst="rect">
            <a:avLst/>
          </a:prstGeom>
          <a:solidFill>
            <a:srgbClr val="FFFF0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Slide Number Placeholder 1"/>
          <p:cNvSpPr>
            <a:spLocks noGrp="1"/>
          </p:cNvSpPr>
          <p:nvPr>
            <p:ph type="sldNum" sz="quarter" idx="12"/>
          </p:nvPr>
        </p:nvSpPr>
        <p:spPr/>
        <p:txBody>
          <a:bodyPr>
            <a:normAutofit lnSpcReduction="10000"/>
          </a:bodyPr>
          <a:lstStyle/>
          <a:p>
            <a:fld id="{435FC2AF-44CB-4375-B807-1A59999D6D49}" type="slidenum">
              <a:rPr lang="en-US" smtClean="0"/>
              <a:t>38</a:t>
            </a:fld>
            <a:endParaRPr lang="en-US"/>
          </a:p>
        </p:txBody>
      </p:sp>
    </p:spTree>
    <p:extLst>
      <p:ext uri="{BB962C8B-B14F-4D97-AF65-F5344CB8AC3E}">
        <p14:creationId xmlns:p14="http://schemas.microsoft.com/office/powerpoint/2010/main" val="21532395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41FBBD-40BF-C339-FE6A-1A67B11DDB03}"/>
              </a:ext>
            </a:extLst>
          </p:cNvPr>
          <p:cNvSpPr>
            <a:spLocks noGrp="1"/>
          </p:cNvSpPr>
          <p:nvPr>
            <p:ph type="title" idx="4294967295"/>
          </p:nvPr>
        </p:nvSpPr>
        <p:spPr>
          <a:xfrm>
            <a:off x="1261872" y="-1428929"/>
            <a:ext cx="9692640" cy="1428929"/>
          </a:xfrm>
        </p:spPr>
        <p:txBody>
          <a:bodyPr vert="horz" lIns="91440" tIns="27432" rIns="91440" bIns="45720" rtlCol="0" anchor="b">
            <a:normAutofit/>
          </a:bodyPr>
          <a:lstStyle/>
          <a:p>
            <a:r>
              <a:rPr lang="en-US" dirty="0"/>
              <a:t>Maintenance Staffing: Electricians</a:t>
            </a:r>
          </a:p>
        </p:txBody>
      </p:sp>
      <p:pic>
        <p:nvPicPr>
          <p:cNvPr id="3" name="Picture 2" descr="Photo of Maintenance woma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6692" y="0"/>
            <a:ext cx="5318615" cy="6858000"/>
          </a:xfrm>
          <a:prstGeom prst="rect">
            <a:avLst/>
          </a:prstGeom>
        </p:spPr>
      </p:pic>
      <p:sp>
        <p:nvSpPr>
          <p:cNvPr id="4" name="Rectangle 3" descr="Table line of Maintenance Staffing Electricians for Facility Size RSF"/>
          <p:cNvSpPr/>
          <p:nvPr/>
        </p:nvSpPr>
        <p:spPr>
          <a:xfrm>
            <a:off x="3724102" y="5010539"/>
            <a:ext cx="4692109" cy="209854"/>
          </a:xfrm>
          <a:prstGeom prst="rect">
            <a:avLst/>
          </a:prstGeom>
          <a:solidFill>
            <a:srgbClr val="FFFF0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Slide Number Placeholder 1"/>
          <p:cNvSpPr>
            <a:spLocks noGrp="1"/>
          </p:cNvSpPr>
          <p:nvPr>
            <p:ph type="sldNum" sz="quarter" idx="12"/>
          </p:nvPr>
        </p:nvSpPr>
        <p:spPr/>
        <p:txBody>
          <a:bodyPr>
            <a:normAutofit lnSpcReduction="10000"/>
          </a:bodyPr>
          <a:lstStyle/>
          <a:p>
            <a:fld id="{435FC2AF-44CB-4375-B807-1A59999D6D49}" type="slidenum">
              <a:rPr lang="en-US" smtClean="0"/>
              <a:t>39</a:t>
            </a:fld>
            <a:endParaRPr lang="en-US"/>
          </a:p>
        </p:txBody>
      </p:sp>
    </p:spTree>
    <p:extLst>
      <p:ext uri="{BB962C8B-B14F-4D97-AF65-F5344CB8AC3E}">
        <p14:creationId xmlns:p14="http://schemas.microsoft.com/office/powerpoint/2010/main" val="2310487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728133"/>
          </a:xfrm>
        </p:spPr>
        <p:txBody>
          <a:bodyPr/>
          <a:lstStyle/>
          <a:p>
            <a:r>
              <a:rPr lang="en-US" dirty="0"/>
              <a:t>Vehicle fleet</a:t>
            </a:r>
          </a:p>
        </p:txBody>
      </p:sp>
      <p:graphicFrame>
        <p:nvGraphicFramePr>
          <p:cNvPr id="7" name="Content Placeholder 6">
            <a:extLst>
              <a:ext uri="{FF2B5EF4-FFF2-40B4-BE49-F238E27FC236}">
                <a16:creationId xmlns:a16="http://schemas.microsoft.com/office/drawing/2014/main" id="{B5103D89-24B4-1E03-30D7-6BDD5CA7AC28}"/>
              </a:ext>
            </a:extLst>
          </p:cNvPr>
          <p:cNvGraphicFramePr>
            <a:graphicFrameLocks noGrp="1"/>
          </p:cNvGraphicFramePr>
          <p:nvPr>
            <p:ph sz="quarter" idx="13"/>
            <p:extLst>
              <p:ext uri="{D42A27DB-BD31-4B8C-83A1-F6EECF244321}">
                <p14:modId xmlns:p14="http://schemas.microsoft.com/office/powerpoint/2010/main" val="81242959"/>
              </p:ext>
            </p:extLst>
          </p:nvPr>
        </p:nvGraphicFramePr>
        <p:xfrm>
          <a:off x="1126067" y="1168400"/>
          <a:ext cx="9296400" cy="5198525"/>
        </p:xfrm>
        <a:graphic>
          <a:graphicData uri="http://schemas.openxmlformats.org/drawingml/2006/table">
            <a:tbl>
              <a:tblPr firstRow="1"/>
              <a:tblGrid>
                <a:gridCol w="892875">
                  <a:extLst>
                    <a:ext uri="{9D8B030D-6E8A-4147-A177-3AD203B41FA5}">
                      <a16:colId xmlns:a16="http://schemas.microsoft.com/office/drawing/2014/main" val="981527771"/>
                    </a:ext>
                  </a:extLst>
                </a:gridCol>
                <a:gridCol w="1339311">
                  <a:extLst>
                    <a:ext uri="{9D8B030D-6E8A-4147-A177-3AD203B41FA5}">
                      <a16:colId xmlns:a16="http://schemas.microsoft.com/office/drawing/2014/main" val="1884770018"/>
                    </a:ext>
                  </a:extLst>
                </a:gridCol>
                <a:gridCol w="2153404">
                  <a:extLst>
                    <a:ext uri="{9D8B030D-6E8A-4147-A177-3AD203B41FA5}">
                      <a16:colId xmlns:a16="http://schemas.microsoft.com/office/drawing/2014/main" val="609491121"/>
                    </a:ext>
                  </a:extLst>
                </a:gridCol>
                <a:gridCol w="1785749">
                  <a:extLst>
                    <a:ext uri="{9D8B030D-6E8A-4147-A177-3AD203B41FA5}">
                      <a16:colId xmlns:a16="http://schemas.microsoft.com/office/drawing/2014/main" val="3059172722"/>
                    </a:ext>
                  </a:extLst>
                </a:gridCol>
                <a:gridCol w="3125061">
                  <a:extLst>
                    <a:ext uri="{9D8B030D-6E8A-4147-A177-3AD203B41FA5}">
                      <a16:colId xmlns:a16="http://schemas.microsoft.com/office/drawing/2014/main" val="44437726"/>
                    </a:ext>
                  </a:extLst>
                </a:gridCol>
              </a:tblGrid>
              <a:tr h="332388">
                <a:tc>
                  <a:txBody>
                    <a:bodyPr/>
                    <a:lstStyle/>
                    <a:p>
                      <a:pPr algn="ctr" fontAlgn="ctr"/>
                      <a:r>
                        <a:rPr lang="en-US" sz="1200" b="1" i="0" u="none" strike="noStrike">
                          <a:solidFill>
                            <a:srgbClr val="000000"/>
                          </a:solidFill>
                          <a:effectLst/>
                          <a:latin typeface="Calibri" panose="020F0502020204030204" pitchFamily="34" charset="0"/>
                        </a:rPr>
                        <a:t>Year</a:t>
                      </a:r>
                    </a:p>
                  </a:txBody>
                  <a:tcPr marL="8469" marR="8469" marT="846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ctr" fontAlgn="ctr"/>
                      <a:r>
                        <a:rPr lang="en-US" sz="1200" b="1" i="0" u="none" strike="noStrike">
                          <a:solidFill>
                            <a:srgbClr val="000000"/>
                          </a:solidFill>
                          <a:effectLst/>
                          <a:latin typeface="Calibri" panose="020F0502020204030204" pitchFamily="34" charset="0"/>
                        </a:rPr>
                        <a:t>Make</a:t>
                      </a:r>
                    </a:p>
                  </a:txBody>
                  <a:tcPr marL="8469" marR="8469" marT="8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ctr" fontAlgn="ctr"/>
                      <a:r>
                        <a:rPr lang="en-US" sz="1200" b="1" i="0" u="none" strike="noStrike">
                          <a:solidFill>
                            <a:srgbClr val="000000"/>
                          </a:solidFill>
                          <a:effectLst/>
                          <a:latin typeface="Calibri" panose="020F0502020204030204" pitchFamily="34" charset="0"/>
                        </a:rPr>
                        <a:t>Model</a:t>
                      </a:r>
                    </a:p>
                  </a:txBody>
                  <a:tcPr marL="8469" marR="8469" marT="8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ctr" fontAlgn="ctr"/>
                      <a:r>
                        <a:rPr lang="en-US" sz="1200" b="1" i="0" u="none" strike="noStrike">
                          <a:solidFill>
                            <a:srgbClr val="000000"/>
                          </a:solidFill>
                          <a:effectLst/>
                          <a:latin typeface="Calibri" panose="020F0502020204030204" pitchFamily="34" charset="0"/>
                        </a:rPr>
                        <a:t>Drivetrain</a:t>
                      </a:r>
                    </a:p>
                  </a:txBody>
                  <a:tcPr marL="8469" marR="8469" marT="8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ctr" fontAlgn="ctr"/>
                      <a:r>
                        <a:rPr lang="en-US" sz="1200" b="1" i="0" u="none" strike="noStrike" dirty="0">
                          <a:solidFill>
                            <a:srgbClr val="000000"/>
                          </a:solidFill>
                          <a:effectLst/>
                          <a:latin typeface="Calibri" panose="020F0502020204030204" pitchFamily="34" charset="0"/>
                        </a:rPr>
                        <a:t>Assignee</a:t>
                      </a:r>
                    </a:p>
                  </a:txBody>
                  <a:tcPr marL="8469" marR="8469" marT="846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extLst>
                  <a:ext uri="{0D108BD9-81ED-4DB2-BD59-A6C34878D82A}">
                    <a16:rowId xmlns:a16="http://schemas.microsoft.com/office/drawing/2014/main" val="1417335136"/>
                  </a:ext>
                </a:extLst>
              </a:tr>
              <a:tr h="265909">
                <a:tc>
                  <a:txBody>
                    <a:bodyPr/>
                    <a:lstStyle/>
                    <a:p>
                      <a:pPr algn="ctr" fontAlgn="ctr"/>
                      <a:r>
                        <a:rPr lang="en-US" sz="1000" b="0" i="0" u="none" strike="noStrike">
                          <a:solidFill>
                            <a:srgbClr val="000000"/>
                          </a:solidFill>
                          <a:effectLst/>
                          <a:latin typeface="Calibri" panose="020F0502020204030204" pitchFamily="34" charset="0"/>
                        </a:rPr>
                        <a:t>2008</a:t>
                      </a:r>
                    </a:p>
                  </a:txBody>
                  <a:tcPr marL="8469" marR="8469" marT="846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000" b="0" i="0" u="none" strike="noStrike">
                          <a:solidFill>
                            <a:srgbClr val="000000"/>
                          </a:solidFill>
                          <a:effectLst/>
                          <a:latin typeface="Calibri" panose="020F0502020204030204" pitchFamily="34" charset="0"/>
                        </a:rPr>
                        <a:t>Chevrolet</a:t>
                      </a:r>
                    </a:p>
                  </a:txBody>
                  <a:tcPr marL="8469" marR="8469" marT="8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000" b="0" i="0" u="none" strike="noStrike">
                          <a:solidFill>
                            <a:srgbClr val="000000"/>
                          </a:solidFill>
                          <a:effectLst/>
                          <a:latin typeface="Calibri" panose="020F0502020204030204" pitchFamily="34" charset="0"/>
                        </a:rPr>
                        <a:t>Silverado</a:t>
                      </a:r>
                    </a:p>
                  </a:txBody>
                  <a:tcPr marL="8469" marR="8469" marT="8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000" b="0" i="0" u="none" strike="noStrike">
                          <a:solidFill>
                            <a:srgbClr val="000000"/>
                          </a:solidFill>
                          <a:effectLst/>
                          <a:latin typeface="Calibri" panose="020F0502020204030204" pitchFamily="34" charset="0"/>
                        </a:rPr>
                        <a:t>2wd</a:t>
                      </a:r>
                    </a:p>
                  </a:txBody>
                  <a:tcPr marL="8469" marR="8469" marT="8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000" b="0" i="0" u="none" strike="noStrike">
                          <a:solidFill>
                            <a:srgbClr val="000000"/>
                          </a:solidFill>
                          <a:effectLst/>
                          <a:latin typeface="Calibri" panose="020F0502020204030204" pitchFamily="34" charset="0"/>
                        </a:rPr>
                        <a:t>Maintenance</a:t>
                      </a:r>
                    </a:p>
                  </a:txBody>
                  <a:tcPr marL="8469" marR="8469" marT="846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394114955"/>
                  </a:ext>
                </a:extLst>
              </a:tr>
              <a:tr h="265909">
                <a:tc>
                  <a:txBody>
                    <a:bodyPr/>
                    <a:lstStyle/>
                    <a:p>
                      <a:pPr algn="ctr" fontAlgn="ctr"/>
                      <a:r>
                        <a:rPr lang="en-US" sz="1000" b="0" i="0" u="none" strike="noStrike">
                          <a:solidFill>
                            <a:srgbClr val="000000"/>
                          </a:solidFill>
                          <a:effectLst/>
                          <a:latin typeface="Calibri" panose="020F0502020204030204" pitchFamily="34" charset="0"/>
                        </a:rPr>
                        <a:t>2008</a:t>
                      </a:r>
                    </a:p>
                  </a:txBody>
                  <a:tcPr marL="8469" marR="8469" marT="846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US" sz="1000" b="0" i="0" u="none" strike="noStrike">
                          <a:solidFill>
                            <a:srgbClr val="000000"/>
                          </a:solidFill>
                          <a:effectLst/>
                          <a:latin typeface="Calibri" panose="020F0502020204030204" pitchFamily="34" charset="0"/>
                        </a:rPr>
                        <a:t>Chevrolet</a:t>
                      </a:r>
                    </a:p>
                  </a:txBody>
                  <a:tcPr marL="8469" marR="8469" marT="8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US" sz="1000" b="0" i="0" u="none" strike="noStrike">
                          <a:solidFill>
                            <a:srgbClr val="000000"/>
                          </a:solidFill>
                          <a:effectLst/>
                          <a:latin typeface="Calibri" panose="020F0502020204030204" pitchFamily="34" charset="0"/>
                        </a:rPr>
                        <a:t>Silverado</a:t>
                      </a:r>
                    </a:p>
                  </a:txBody>
                  <a:tcPr marL="8469" marR="8469" marT="8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US" sz="1000" b="0" i="0" u="none" strike="noStrike">
                          <a:solidFill>
                            <a:srgbClr val="000000"/>
                          </a:solidFill>
                          <a:effectLst/>
                          <a:latin typeface="Calibri" panose="020F0502020204030204" pitchFamily="34" charset="0"/>
                        </a:rPr>
                        <a:t>2wd</a:t>
                      </a:r>
                    </a:p>
                  </a:txBody>
                  <a:tcPr marL="8469" marR="8469" marT="8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US" sz="1000" b="0" i="0" u="none" strike="noStrike">
                          <a:solidFill>
                            <a:srgbClr val="000000"/>
                          </a:solidFill>
                          <a:effectLst/>
                          <a:latin typeface="Calibri" panose="020F0502020204030204" pitchFamily="34" charset="0"/>
                        </a:rPr>
                        <a:t>Maintenance</a:t>
                      </a:r>
                    </a:p>
                  </a:txBody>
                  <a:tcPr marL="8469" marR="8469" marT="846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val="2192748356"/>
                  </a:ext>
                </a:extLst>
              </a:tr>
              <a:tr h="265909">
                <a:tc>
                  <a:txBody>
                    <a:bodyPr/>
                    <a:lstStyle/>
                    <a:p>
                      <a:pPr algn="ctr" fontAlgn="ctr"/>
                      <a:r>
                        <a:rPr lang="en-US" sz="1000" b="0" i="0" u="none" strike="noStrike">
                          <a:solidFill>
                            <a:srgbClr val="000000"/>
                          </a:solidFill>
                          <a:effectLst/>
                          <a:latin typeface="Calibri" panose="020F0502020204030204" pitchFamily="34" charset="0"/>
                        </a:rPr>
                        <a:t>2008</a:t>
                      </a:r>
                    </a:p>
                  </a:txBody>
                  <a:tcPr marL="8469" marR="8469" marT="846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000" b="0" i="0" u="none" strike="noStrike">
                          <a:solidFill>
                            <a:srgbClr val="000000"/>
                          </a:solidFill>
                          <a:effectLst/>
                          <a:latin typeface="Calibri" panose="020F0502020204030204" pitchFamily="34" charset="0"/>
                        </a:rPr>
                        <a:t>Chevrolet</a:t>
                      </a:r>
                    </a:p>
                  </a:txBody>
                  <a:tcPr marL="8469" marR="8469" marT="8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000" b="0" i="0" u="none" strike="noStrike">
                          <a:solidFill>
                            <a:srgbClr val="000000"/>
                          </a:solidFill>
                          <a:effectLst/>
                          <a:latin typeface="Calibri" panose="020F0502020204030204" pitchFamily="34" charset="0"/>
                        </a:rPr>
                        <a:t>Silverado</a:t>
                      </a:r>
                    </a:p>
                  </a:txBody>
                  <a:tcPr marL="8469" marR="8469" marT="8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000" b="0" i="0" u="none" strike="noStrike">
                          <a:solidFill>
                            <a:srgbClr val="000000"/>
                          </a:solidFill>
                          <a:effectLst/>
                          <a:latin typeface="Calibri" panose="020F0502020204030204" pitchFamily="34" charset="0"/>
                        </a:rPr>
                        <a:t>2wd</a:t>
                      </a:r>
                    </a:p>
                  </a:txBody>
                  <a:tcPr marL="8469" marR="8469" marT="8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000" b="0" i="0" u="none" strike="noStrike">
                          <a:solidFill>
                            <a:srgbClr val="000000"/>
                          </a:solidFill>
                          <a:effectLst/>
                          <a:latin typeface="Calibri" panose="020F0502020204030204" pitchFamily="34" charset="0"/>
                        </a:rPr>
                        <a:t>Custodial</a:t>
                      </a:r>
                    </a:p>
                  </a:txBody>
                  <a:tcPr marL="8469" marR="8469" marT="846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447891999"/>
                  </a:ext>
                </a:extLst>
              </a:tr>
              <a:tr h="265909">
                <a:tc>
                  <a:txBody>
                    <a:bodyPr/>
                    <a:lstStyle/>
                    <a:p>
                      <a:pPr algn="ctr" fontAlgn="ctr"/>
                      <a:r>
                        <a:rPr lang="en-US" sz="1000" b="0" i="0" u="none" strike="noStrike">
                          <a:solidFill>
                            <a:srgbClr val="000000"/>
                          </a:solidFill>
                          <a:effectLst/>
                          <a:latin typeface="Calibri" panose="020F0502020204030204" pitchFamily="34" charset="0"/>
                        </a:rPr>
                        <a:t>2009</a:t>
                      </a:r>
                    </a:p>
                  </a:txBody>
                  <a:tcPr marL="8469" marR="8469" marT="846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US" sz="1000" b="0" i="0" u="none" strike="noStrike">
                          <a:solidFill>
                            <a:srgbClr val="000000"/>
                          </a:solidFill>
                          <a:effectLst/>
                          <a:latin typeface="Calibri" panose="020F0502020204030204" pitchFamily="34" charset="0"/>
                        </a:rPr>
                        <a:t>GMC</a:t>
                      </a:r>
                    </a:p>
                  </a:txBody>
                  <a:tcPr marL="8469" marR="8469" marT="8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US" sz="1000" b="0" i="0" u="none" strike="noStrike">
                          <a:solidFill>
                            <a:srgbClr val="000000"/>
                          </a:solidFill>
                          <a:effectLst/>
                          <a:latin typeface="Calibri" panose="020F0502020204030204" pitchFamily="34" charset="0"/>
                        </a:rPr>
                        <a:t>Sierra</a:t>
                      </a:r>
                    </a:p>
                  </a:txBody>
                  <a:tcPr marL="8469" marR="8469" marT="8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US" sz="1000" b="0" i="0" u="none" strike="noStrike" dirty="0">
                          <a:solidFill>
                            <a:srgbClr val="000000"/>
                          </a:solidFill>
                          <a:effectLst/>
                          <a:latin typeface="Calibri" panose="020F0502020204030204" pitchFamily="34" charset="0"/>
                        </a:rPr>
                        <a:t>2wd</a:t>
                      </a:r>
                    </a:p>
                  </a:txBody>
                  <a:tcPr marL="8469" marR="8469" marT="8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US" sz="1000" b="0" i="0" u="none" strike="noStrike">
                          <a:solidFill>
                            <a:srgbClr val="000000"/>
                          </a:solidFill>
                          <a:effectLst/>
                          <a:latin typeface="Calibri" panose="020F0502020204030204" pitchFamily="34" charset="0"/>
                        </a:rPr>
                        <a:t>Construction Crew</a:t>
                      </a:r>
                    </a:p>
                  </a:txBody>
                  <a:tcPr marL="8469" marR="8469" marT="846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val="4058985157"/>
                  </a:ext>
                </a:extLst>
              </a:tr>
              <a:tr h="265909">
                <a:tc>
                  <a:txBody>
                    <a:bodyPr/>
                    <a:lstStyle/>
                    <a:p>
                      <a:pPr algn="ctr" fontAlgn="ctr"/>
                      <a:r>
                        <a:rPr lang="en-US" sz="1000" b="0" i="0" u="none" strike="noStrike">
                          <a:solidFill>
                            <a:srgbClr val="000000"/>
                          </a:solidFill>
                          <a:effectLst/>
                          <a:latin typeface="Calibri" panose="020F0502020204030204" pitchFamily="34" charset="0"/>
                        </a:rPr>
                        <a:t>2015</a:t>
                      </a:r>
                    </a:p>
                  </a:txBody>
                  <a:tcPr marL="8469" marR="8469" marT="846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000" b="0" i="0" u="none" strike="noStrike">
                          <a:solidFill>
                            <a:srgbClr val="000000"/>
                          </a:solidFill>
                          <a:effectLst/>
                          <a:latin typeface="Calibri" panose="020F0502020204030204" pitchFamily="34" charset="0"/>
                        </a:rPr>
                        <a:t>Chevrolet</a:t>
                      </a:r>
                    </a:p>
                  </a:txBody>
                  <a:tcPr marL="8469" marR="8469" marT="8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000" b="0" i="0" u="none" strike="noStrike">
                          <a:solidFill>
                            <a:srgbClr val="000000"/>
                          </a:solidFill>
                          <a:effectLst/>
                          <a:latin typeface="Calibri" panose="020F0502020204030204" pitchFamily="34" charset="0"/>
                        </a:rPr>
                        <a:t>Silverado</a:t>
                      </a:r>
                    </a:p>
                  </a:txBody>
                  <a:tcPr marL="8469" marR="8469" marT="8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000" b="0" i="0" u="none" strike="noStrike">
                          <a:solidFill>
                            <a:srgbClr val="000000"/>
                          </a:solidFill>
                          <a:effectLst/>
                          <a:latin typeface="Calibri" panose="020F0502020204030204" pitchFamily="34" charset="0"/>
                        </a:rPr>
                        <a:t>2wd</a:t>
                      </a:r>
                    </a:p>
                  </a:txBody>
                  <a:tcPr marL="8469" marR="8469" marT="8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000" b="0" i="0" u="none" strike="noStrike">
                          <a:solidFill>
                            <a:srgbClr val="000000"/>
                          </a:solidFill>
                          <a:effectLst/>
                          <a:latin typeface="Calibri" panose="020F0502020204030204" pitchFamily="34" charset="0"/>
                        </a:rPr>
                        <a:t>Custodial</a:t>
                      </a:r>
                    </a:p>
                  </a:txBody>
                  <a:tcPr marL="8469" marR="8469" marT="846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067483913"/>
                  </a:ext>
                </a:extLst>
              </a:tr>
              <a:tr h="265909">
                <a:tc>
                  <a:txBody>
                    <a:bodyPr/>
                    <a:lstStyle/>
                    <a:p>
                      <a:pPr algn="ctr" fontAlgn="ctr"/>
                      <a:r>
                        <a:rPr lang="en-US" sz="1000" b="0" i="0" u="none" strike="noStrike">
                          <a:solidFill>
                            <a:srgbClr val="000000"/>
                          </a:solidFill>
                          <a:effectLst/>
                          <a:latin typeface="Calibri" panose="020F0502020204030204" pitchFamily="34" charset="0"/>
                        </a:rPr>
                        <a:t>2015</a:t>
                      </a:r>
                    </a:p>
                  </a:txBody>
                  <a:tcPr marL="8469" marR="8469" marT="846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US" sz="1000" b="0" i="0" u="none" strike="noStrike">
                          <a:solidFill>
                            <a:srgbClr val="000000"/>
                          </a:solidFill>
                          <a:effectLst/>
                          <a:latin typeface="Calibri" panose="020F0502020204030204" pitchFamily="34" charset="0"/>
                        </a:rPr>
                        <a:t>Chevrolet</a:t>
                      </a:r>
                    </a:p>
                  </a:txBody>
                  <a:tcPr marL="8469" marR="8469" marT="8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US" sz="1000" b="0" i="0" u="none" strike="noStrike">
                          <a:solidFill>
                            <a:srgbClr val="000000"/>
                          </a:solidFill>
                          <a:effectLst/>
                          <a:latin typeface="Calibri" panose="020F0502020204030204" pitchFamily="34" charset="0"/>
                        </a:rPr>
                        <a:t>Silverado</a:t>
                      </a:r>
                    </a:p>
                  </a:txBody>
                  <a:tcPr marL="8469" marR="8469" marT="8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US" sz="1000" b="0" i="0" u="none" strike="noStrike">
                          <a:solidFill>
                            <a:srgbClr val="000000"/>
                          </a:solidFill>
                          <a:effectLst/>
                          <a:latin typeface="Calibri" panose="020F0502020204030204" pitchFamily="34" charset="0"/>
                        </a:rPr>
                        <a:t>2wd</a:t>
                      </a:r>
                    </a:p>
                  </a:txBody>
                  <a:tcPr marL="8469" marR="8469" marT="8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US" sz="1000" b="0" i="0" u="none" strike="noStrike">
                          <a:solidFill>
                            <a:srgbClr val="000000"/>
                          </a:solidFill>
                          <a:effectLst/>
                          <a:latin typeface="Calibri" panose="020F0502020204030204" pitchFamily="34" charset="0"/>
                        </a:rPr>
                        <a:t>Maintenance</a:t>
                      </a:r>
                    </a:p>
                  </a:txBody>
                  <a:tcPr marL="8469" marR="8469" marT="846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val="2474764776"/>
                  </a:ext>
                </a:extLst>
              </a:tr>
              <a:tr h="265909">
                <a:tc>
                  <a:txBody>
                    <a:bodyPr/>
                    <a:lstStyle/>
                    <a:p>
                      <a:pPr algn="ctr" fontAlgn="ctr"/>
                      <a:r>
                        <a:rPr lang="en-US" sz="1000" b="0" i="0" u="none" strike="noStrike">
                          <a:solidFill>
                            <a:srgbClr val="000000"/>
                          </a:solidFill>
                          <a:effectLst/>
                          <a:latin typeface="Calibri" panose="020F0502020204030204" pitchFamily="34" charset="0"/>
                        </a:rPr>
                        <a:t>2016</a:t>
                      </a:r>
                    </a:p>
                  </a:txBody>
                  <a:tcPr marL="8469" marR="8469" marT="846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000" b="0" i="0" u="none" strike="noStrike">
                          <a:solidFill>
                            <a:srgbClr val="000000"/>
                          </a:solidFill>
                          <a:effectLst/>
                          <a:latin typeface="Calibri" panose="020F0502020204030204" pitchFamily="34" charset="0"/>
                        </a:rPr>
                        <a:t>Chevrolet</a:t>
                      </a:r>
                    </a:p>
                  </a:txBody>
                  <a:tcPr marL="8469" marR="8469" marT="8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000" b="0" i="0" u="none" strike="noStrike">
                          <a:solidFill>
                            <a:srgbClr val="000000"/>
                          </a:solidFill>
                          <a:effectLst/>
                          <a:latin typeface="Calibri" panose="020F0502020204030204" pitchFamily="34" charset="0"/>
                        </a:rPr>
                        <a:t>Silverado</a:t>
                      </a:r>
                    </a:p>
                  </a:txBody>
                  <a:tcPr marL="8469" marR="8469" marT="8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000" b="0" i="0" u="none" strike="noStrike">
                          <a:solidFill>
                            <a:srgbClr val="000000"/>
                          </a:solidFill>
                          <a:effectLst/>
                          <a:latin typeface="Calibri" panose="020F0502020204030204" pitchFamily="34" charset="0"/>
                        </a:rPr>
                        <a:t>2wd</a:t>
                      </a:r>
                    </a:p>
                  </a:txBody>
                  <a:tcPr marL="8469" marR="8469" marT="8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000" b="0" i="0" u="none" strike="noStrike">
                          <a:solidFill>
                            <a:srgbClr val="000000"/>
                          </a:solidFill>
                          <a:effectLst/>
                          <a:latin typeface="Calibri" panose="020F0502020204030204" pitchFamily="34" charset="0"/>
                        </a:rPr>
                        <a:t>Custodial</a:t>
                      </a:r>
                    </a:p>
                  </a:txBody>
                  <a:tcPr marL="8469" marR="8469" marT="846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992080897"/>
                  </a:ext>
                </a:extLst>
              </a:tr>
              <a:tr h="265909">
                <a:tc>
                  <a:txBody>
                    <a:bodyPr/>
                    <a:lstStyle/>
                    <a:p>
                      <a:pPr algn="ctr" fontAlgn="ctr"/>
                      <a:r>
                        <a:rPr lang="en-US" sz="1000" b="0" i="0" u="none" strike="noStrike">
                          <a:solidFill>
                            <a:srgbClr val="000000"/>
                          </a:solidFill>
                          <a:effectLst/>
                          <a:latin typeface="Calibri" panose="020F0502020204030204" pitchFamily="34" charset="0"/>
                        </a:rPr>
                        <a:t>2017</a:t>
                      </a:r>
                    </a:p>
                  </a:txBody>
                  <a:tcPr marL="8469" marR="8469" marT="846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US" sz="1000" b="0" i="0" u="none" strike="noStrike">
                          <a:solidFill>
                            <a:srgbClr val="000000"/>
                          </a:solidFill>
                          <a:effectLst/>
                          <a:latin typeface="Calibri" panose="020F0502020204030204" pitchFamily="34" charset="0"/>
                        </a:rPr>
                        <a:t>Chevrolet</a:t>
                      </a:r>
                    </a:p>
                  </a:txBody>
                  <a:tcPr marL="8469" marR="8469" marT="8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US" sz="1000" b="0" i="0" u="none" strike="noStrike">
                          <a:solidFill>
                            <a:srgbClr val="000000"/>
                          </a:solidFill>
                          <a:effectLst/>
                          <a:latin typeface="Calibri" panose="020F0502020204030204" pitchFamily="34" charset="0"/>
                        </a:rPr>
                        <a:t>City Express Van</a:t>
                      </a:r>
                    </a:p>
                  </a:txBody>
                  <a:tcPr marL="8469" marR="8469" marT="8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US" sz="1000" b="0" i="0" u="none" strike="noStrike">
                          <a:solidFill>
                            <a:srgbClr val="000000"/>
                          </a:solidFill>
                          <a:effectLst/>
                          <a:latin typeface="Calibri" panose="020F0502020204030204" pitchFamily="34" charset="0"/>
                        </a:rPr>
                        <a:t>2wd</a:t>
                      </a:r>
                    </a:p>
                  </a:txBody>
                  <a:tcPr marL="8469" marR="8469" marT="8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US" sz="1000" b="0" i="0" u="none" strike="noStrike">
                          <a:solidFill>
                            <a:srgbClr val="000000"/>
                          </a:solidFill>
                          <a:effectLst/>
                          <a:latin typeface="Calibri" panose="020F0502020204030204" pitchFamily="34" charset="0"/>
                        </a:rPr>
                        <a:t>Custodial</a:t>
                      </a:r>
                    </a:p>
                  </a:txBody>
                  <a:tcPr marL="8469" marR="8469" marT="846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val="1762738090"/>
                  </a:ext>
                </a:extLst>
              </a:tr>
              <a:tr h="265909">
                <a:tc>
                  <a:txBody>
                    <a:bodyPr/>
                    <a:lstStyle/>
                    <a:p>
                      <a:pPr algn="ctr" fontAlgn="ctr"/>
                      <a:r>
                        <a:rPr lang="en-US" sz="1000" b="0" i="0" u="none" strike="noStrike">
                          <a:solidFill>
                            <a:srgbClr val="000000"/>
                          </a:solidFill>
                          <a:effectLst/>
                          <a:latin typeface="Calibri" panose="020F0502020204030204" pitchFamily="34" charset="0"/>
                        </a:rPr>
                        <a:t>2022</a:t>
                      </a:r>
                    </a:p>
                  </a:txBody>
                  <a:tcPr marL="8469" marR="8469" marT="846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000" b="0" i="0" u="none" strike="noStrike">
                          <a:solidFill>
                            <a:srgbClr val="000000"/>
                          </a:solidFill>
                          <a:effectLst/>
                          <a:latin typeface="Calibri" panose="020F0502020204030204" pitchFamily="34" charset="0"/>
                        </a:rPr>
                        <a:t>Chevrolet</a:t>
                      </a:r>
                    </a:p>
                  </a:txBody>
                  <a:tcPr marL="8469" marR="8469" marT="8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000" b="0" i="0" u="none" strike="noStrike">
                          <a:solidFill>
                            <a:srgbClr val="000000"/>
                          </a:solidFill>
                          <a:effectLst/>
                          <a:latin typeface="Calibri" panose="020F0502020204030204" pitchFamily="34" charset="0"/>
                        </a:rPr>
                        <a:t>Silverado</a:t>
                      </a:r>
                    </a:p>
                  </a:txBody>
                  <a:tcPr marL="8469" marR="8469" marT="8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000" b="0" i="0" u="none" strike="noStrike">
                          <a:solidFill>
                            <a:srgbClr val="000000"/>
                          </a:solidFill>
                          <a:effectLst/>
                          <a:latin typeface="Calibri" panose="020F0502020204030204" pitchFamily="34" charset="0"/>
                        </a:rPr>
                        <a:t>4x4</a:t>
                      </a:r>
                    </a:p>
                  </a:txBody>
                  <a:tcPr marL="8469" marR="8469" marT="8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000" b="0" i="0" u="none" strike="noStrike">
                          <a:solidFill>
                            <a:srgbClr val="000000"/>
                          </a:solidFill>
                          <a:effectLst/>
                          <a:latin typeface="Calibri" panose="020F0502020204030204" pitchFamily="34" charset="0"/>
                        </a:rPr>
                        <a:t>Maintenance</a:t>
                      </a:r>
                    </a:p>
                  </a:txBody>
                  <a:tcPr marL="8469" marR="8469" marT="846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623230270"/>
                  </a:ext>
                </a:extLst>
              </a:tr>
              <a:tr h="265909">
                <a:tc>
                  <a:txBody>
                    <a:bodyPr/>
                    <a:lstStyle/>
                    <a:p>
                      <a:pPr algn="ctr" fontAlgn="ctr"/>
                      <a:r>
                        <a:rPr lang="en-US" sz="1000" b="0" i="0" u="none" strike="noStrike">
                          <a:solidFill>
                            <a:srgbClr val="000000"/>
                          </a:solidFill>
                          <a:effectLst/>
                          <a:latin typeface="Calibri" panose="020F0502020204030204" pitchFamily="34" charset="0"/>
                        </a:rPr>
                        <a:t>2022</a:t>
                      </a:r>
                    </a:p>
                  </a:txBody>
                  <a:tcPr marL="8469" marR="8469" marT="846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US" sz="1000" b="0" i="0" u="none" strike="noStrike">
                          <a:solidFill>
                            <a:srgbClr val="000000"/>
                          </a:solidFill>
                          <a:effectLst/>
                          <a:latin typeface="Calibri" panose="020F0502020204030204" pitchFamily="34" charset="0"/>
                        </a:rPr>
                        <a:t>Chevrolet</a:t>
                      </a:r>
                    </a:p>
                  </a:txBody>
                  <a:tcPr marL="8469" marR="8469" marT="8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US" sz="1000" b="0" i="0" u="none" strike="noStrike">
                          <a:solidFill>
                            <a:srgbClr val="000000"/>
                          </a:solidFill>
                          <a:effectLst/>
                          <a:latin typeface="Calibri" panose="020F0502020204030204" pitchFamily="34" charset="0"/>
                        </a:rPr>
                        <a:t>Silverado</a:t>
                      </a:r>
                    </a:p>
                  </a:txBody>
                  <a:tcPr marL="8469" marR="8469" marT="8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US" sz="1000" b="0" i="0" u="none" strike="noStrike">
                          <a:solidFill>
                            <a:srgbClr val="000000"/>
                          </a:solidFill>
                          <a:effectLst/>
                          <a:latin typeface="Calibri" panose="020F0502020204030204" pitchFamily="34" charset="0"/>
                        </a:rPr>
                        <a:t>4x4</a:t>
                      </a:r>
                    </a:p>
                  </a:txBody>
                  <a:tcPr marL="8469" marR="8469" marT="8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US" sz="1000" b="0" i="0" u="none" strike="noStrike">
                          <a:solidFill>
                            <a:srgbClr val="000000"/>
                          </a:solidFill>
                          <a:effectLst/>
                          <a:latin typeface="Calibri" panose="020F0502020204030204" pitchFamily="34" charset="0"/>
                        </a:rPr>
                        <a:t>Maintenance</a:t>
                      </a:r>
                    </a:p>
                  </a:txBody>
                  <a:tcPr marL="8469" marR="8469" marT="846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val="4293341171"/>
                  </a:ext>
                </a:extLst>
              </a:tr>
              <a:tr h="265909">
                <a:tc>
                  <a:txBody>
                    <a:bodyPr/>
                    <a:lstStyle/>
                    <a:p>
                      <a:pPr algn="ctr" fontAlgn="ctr"/>
                      <a:r>
                        <a:rPr lang="en-US" sz="1000" b="0" i="0" u="none" strike="noStrike">
                          <a:solidFill>
                            <a:srgbClr val="000000"/>
                          </a:solidFill>
                          <a:effectLst/>
                          <a:latin typeface="Calibri" panose="020F0502020204030204" pitchFamily="34" charset="0"/>
                        </a:rPr>
                        <a:t>2022</a:t>
                      </a:r>
                    </a:p>
                  </a:txBody>
                  <a:tcPr marL="8469" marR="8469" marT="846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000" b="0" i="0" u="none" strike="noStrike">
                          <a:solidFill>
                            <a:srgbClr val="000000"/>
                          </a:solidFill>
                          <a:effectLst/>
                          <a:latin typeface="Calibri" panose="020F0502020204030204" pitchFamily="34" charset="0"/>
                        </a:rPr>
                        <a:t>Chevrolet</a:t>
                      </a:r>
                    </a:p>
                  </a:txBody>
                  <a:tcPr marL="8469" marR="8469" marT="8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000" b="0" i="0" u="none" strike="noStrike">
                          <a:solidFill>
                            <a:srgbClr val="000000"/>
                          </a:solidFill>
                          <a:effectLst/>
                          <a:latin typeface="Calibri" panose="020F0502020204030204" pitchFamily="34" charset="0"/>
                        </a:rPr>
                        <a:t>Silverado</a:t>
                      </a:r>
                    </a:p>
                  </a:txBody>
                  <a:tcPr marL="8469" marR="8469" marT="8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000" b="0" i="0" u="none" strike="noStrike">
                          <a:solidFill>
                            <a:srgbClr val="000000"/>
                          </a:solidFill>
                          <a:effectLst/>
                          <a:latin typeface="Calibri" panose="020F0502020204030204" pitchFamily="34" charset="0"/>
                        </a:rPr>
                        <a:t>4x4</a:t>
                      </a:r>
                    </a:p>
                  </a:txBody>
                  <a:tcPr marL="8469" marR="8469" marT="8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000" b="0" i="0" u="none" strike="noStrike">
                          <a:solidFill>
                            <a:srgbClr val="000000"/>
                          </a:solidFill>
                          <a:effectLst/>
                          <a:latin typeface="Calibri" panose="020F0502020204030204" pitchFamily="34" charset="0"/>
                        </a:rPr>
                        <a:t>Maintenance</a:t>
                      </a:r>
                    </a:p>
                  </a:txBody>
                  <a:tcPr marL="8469" marR="8469" marT="846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4124479559"/>
                  </a:ext>
                </a:extLst>
              </a:tr>
              <a:tr h="265909">
                <a:tc>
                  <a:txBody>
                    <a:bodyPr/>
                    <a:lstStyle/>
                    <a:p>
                      <a:pPr algn="ctr" fontAlgn="ctr"/>
                      <a:r>
                        <a:rPr lang="en-US" sz="1000" b="0" i="0" u="none" strike="noStrike">
                          <a:solidFill>
                            <a:srgbClr val="000000"/>
                          </a:solidFill>
                          <a:effectLst/>
                          <a:latin typeface="Calibri" panose="020F0502020204030204" pitchFamily="34" charset="0"/>
                        </a:rPr>
                        <a:t>2022</a:t>
                      </a:r>
                    </a:p>
                  </a:txBody>
                  <a:tcPr marL="8469" marR="8469" marT="846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US" sz="1000" b="0" i="0" u="none" strike="noStrike">
                          <a:solidFill>
                            <a:srgbClr val="000000"/>
                          </a:solidFill>
                          <a:effectLst/>
                          <a:latin typeface="Calibri" panose="020F0502020204030204" pitchFamily="34" charset="0"/>
                        </a:rPr>
                        <a:t>Chevrolet</a:t>
                      </a:r>
                    </a:p>
                  </a:txBody>
                  <a:tcPr marL="8469" marR="8469" marT="8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US" sz="1000" b="0" i="0" u="none" strike="noStrike">
                          <a:solidFill>
                            <a:srgbClr val="000000"/>
                          </a:solidFill>
                          <a:effectLst/>
                          <a:latin typeface="Calibri" panose="020F0502020204030204" pitchFamily="34" charset="0"/>
                        </a:rPr>
                        <a:t>Silverado</a:t>
                      </a:r>
                    </a:p>
                  </a:txBody>
                  <a:tcPr marL="8469" marR="8469" marT="8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US" sz="1000" b="0" i="0" u="none" strike="noStrike">
                          <a:solidFill>
                            <a:srgbClr val="000000"/>
                          </a:solidFill>
                          <a:effectLst/>
                          <a:latin typeface="Calibri" panose="020F0502020204030204" pitchFamily="34" charset="0"/>
                        </a:rPr>
                        <a:t>4x4</a:t>
                      </a:r>
                    </a:p>
                  </a:txBody>
                  <a:tcPr marL="8469" marR="8469" marT="8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US" sz="1000" b="0" i="0" u="none" strike="noStrike">
                          <a:solidFill>
                            <a:srgbClr val="000000"/>
                          </a:solidFill>
                          <a:effectLst/>
                          <a:latin typeface="Calibri" panose="020F0502020204030204" pitchFamily="34" charset="0"/>
                        </a:rPr>
                        <a:t>Director</a:t>
                      </a:r>
                    </a:p>
                  </a:txBody>
                  <a:tcPr marL="8469" marR="8469" marT="846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val="2103402548"/>
                  </a:ext>
                </a:extLst>
              </a:tr>
              <a:tr h="265909">
                <a:tc>
                  <a:txBody>
                    <a:bodyPr/>
                    <a:lstStyle/>
                    <a:p>
                      <a:pPr algn="ctr" fontAlgn="ctr"/>
                      <a:r>
                        <a:rPr lang="en-US" sz="1000" b="0" i="0" u="none" strike="noStrike">
                          <a:solidFill>
                            <a:srgbClr val="000000"/>
                          </a:solidFill>
                          <a:effectLst/>
                          <a:latin typeface="Calibri" panose="020F0502020204030204" pitchFamily="34" charset="0"/>
                        </a:rPr>
                        <a:t>2023</a:t>
                      </a:r>
                    </a:p>
                  </a:txBody>
                  <a:tcPr marL="8469" marR="8469" marT="846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000" b="0" i="0" u="none" strike="noStrike">
                          <a:solidFill>
                            <a:srgbClr val="000000"/>
                          </a:solidFill>
                          <a:effectLst/>
                          <a:latin typeface="Calibri" panose="020F0502020204030204" pitchFamily="34" charset="0"/>
                        </a:rPr>
                        <a:t>Chevrolet</a:t>
                      </a:r>
                    </a:p>
                  </a:txBody>
                  <a:tcPr marL="8469" marR="8469" marT="8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000" b="0" i="0" u="none" strike="noStrike">
                          <a:solidFill>
                            <a:srgbClr val="000000"/>
                          </a:solidFill>
                          <a:effectLst/>
                          <a:latin typeface="Calibri" panose="020F0502020204030204" pitchFamily="34" charset="0"/>
                        </a:rPr>
                        <a:t>Silverado</a:t>
                      </a:r>
                    </a:p>
                  </a:txBody>
                  <a:tcPr marL="8469" marR="8469" marT="8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000" b="0" i="0" u="none" strike="noStrike">
                          <a:solidFill>
                            <a:srgbClr val="000000"/>
                          </a:solidFill>
                          <a:effectLst/>
                          <a:latin typeface="Calibri" panose="020F0502020204030204" pitchFamily="34" charset="0"/>
                        </a:rPr>
                        <a:t>4X4</a:t>
                      </a:r>
                    </a:p>
                  </a:txBody>
                  <a:tcPr marL="8469" marR="8469" marT="8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000" b="0" i="0" u="none" strike="noStrike">
                          <a:solidFill>
                            <a:srgbClr val="000000"/>
                          </a:solidFill>
                          <a:effectLst/>
                          <a:latin typeface="Calibri" panose="020F0502020204030204" pitchFamily="34" charset="0"/>
                        </a:rPr>
                        <a:t>Construction Supervisor</a:t>
                      </a:r>
                    </a:p>
                  </a:txBody>
                  <a:tcPr marL="8469" marR="8469" marT="846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629962632"/>
                  </a:ext>
                </a:extLst>
              </a:tr>
              <a:tr h="265909">
                <a:tc>
                  <a:txBody>
                    <a:bodyPr/>
                    <a:lstStyle/>
                    <a:p>
                      <a:pPr algn="ctr" fontAlgn="ctr"/>
                      <a:r>
                        <a:rPr lang="en-US" sz="1000" b="0" i="0" u="none" strike="noStrike">
                          <a:solidFill>
                            <a:srgbClr val="000000"/>
                          </a:solidFill>
                          <a:effectLst/>
                          <a:latin typeface="Calibri" panose="020F0502020204030204" pitchFamily="34" charset="0"/>
                        </a:rPr>
                        <a:t>2023</a:t>
                      </a:r>
                    </a:p>
                  </a:txBody>
                  <a:tcPr marL="8469" marR="8469" marT="846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US" sz="1000" b="0" i="0" u="none" strike="noStrike">
                          <a:solidFill>
                            <a:srgbClr val="000000"/>
                          </a:solidFill>
                          <a:effectLst/>
                          <a:latin typeface="Calibri" panose="020F0502020204030204" pitchFamily="34" charset="0"/>
                        </a:rPr>
                        <a:t>Chevrolet</a:t>
                      </a:r>
                    </a:p>
                  </a:txBody>
                  <a:tcPr marL="8469" marR="8469" marT="8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US" sz="1000" b="0" i="0" u="none" strike="noStrike">
                          <a:solidFill>
                            <a:srgbClr val="000000"/>
                          </a:solidFill>
                          <a:effectLst/>
                          <a:latin typeface="Calibri" panose="020F0502020204030204" pitchFamily="34" charset="0"/>
                        </a:rPr>
                        <a:t>Silverado</a:t>
                      </a:r>
                    </a:p>
                  </a:txBody>
                  <a:tcPr marL="8469" marR="8469" marT="8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US" sz="1000" b="0" i="0" u="none" strike="noStrike">
                          <a:solidFill>
                            <a:srgbClr val="000000"/>
                          </a:solidFill>
                          <a:effectLst/>
                          <a:latin typeface="Calibri" panose="020F0502020204030204" pitchFamily="34" charset="0"/>
                        </a:rPr>
                        <a:t>2wd</a:t>
                      </a:r>
                    </a:p>
                  </a:txBody>
                  <a:tcPr marL="8469" marR="8469" marT="8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US" sz="1000" b="0" i="0" u="none" strike="noStrike">
                          <a:solidFill>
                            <a:srgbClr val="000000"/>
                          </a:solidFill>
                          <a:effectLst/>
                          <a:latin typeface="Calibri" panose="020F0502020204030204" pitchFamily="34" charset="0"/>
                        </a:rPr>
                        <a:t>Maintenance</a:t>
                      </a:r>
                    </a:p>
                  </a:txBody>
                  <a:tcPr marL="8469" marR="8469" marT="846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val="103494794"/>
                  </a:ext>
                </a:extLst>
              </a:tr>
              <a:tr h="265909">
                <a:tc>
                  <a:txBody>
                    <a:bodyPr/>
                    <a:lstStyle/>
                    <a:p>
                      <a:pPr algn="ctr" fontAlgn="ctr"/>
                      <a:r>
                        <a:rPr lang="en-US" sz="1000" b="0" i="0" u="none" strike="noStrike">
                          <a:solidFill>
                            <a:srgbClr val="000000"/>
                          </a:solidFill>
                          <a:effectLst/>
                          <a:latin typeface="Calibri" panose="020F0502020204030204" pitchFamily="34" charset="0"/>
                        </a:rPr>
                        <a:t>2023</a:t>
                      </a:r>
                    </a:p>
                  </a:txBody>
                  <a:tcPr marL="8469" marR="8469" marT="846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000" b="0" i="0" u="none" strike="noStrike">
                          <a:solidFill>
                            <a:srgbClr val="000000"/>
                          </a:solidFill>
                          <a:effectLst/>
                          <a:latin typeface="Calibri" panose="020F0502020204030204" pitchFamily="34" charset="0"/>
                        </a:rPr>
                        <a:t>Ford</a:t>
                      </a:r>
                    </a:p>
                  </a:txBody>
                  <a:tcPr marL="8469" marR="8469" marT="8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000" b="0" i="0" u="none" strike="noStrike">
                          <a:solidFill>
                            <a:srgbClr val="000000"/>
                          </a:solidFill>
                          <a:effectLst/>
                          <a:latin typeface="Calibri" panose="020F0502020204030204" pitchFamily="34" charset="0"/>
                        </a:rPr>
                        <a:t>F150</a:t>
                      </a:r>
                    </a:p>
                  </a:txBody>
                  <a:tcPr marL="8469" marR="8469" marT="8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000" b="0" i="0" u="none" strike="noStrike">
                          <a:solidFill>
                            <a:srgbClr val="000000"/>
                          </a:solidFill>
                          <a:effectLst/>
                          <a:latin typeface="Calibri" panose="020F0502020204030204" pitchFamily="34" charset="0"/>
                        </a:rPr>
                        <a:t>2wd</a:t>
                      </a:r>
                    </a:p>
                  </a:txBody>
                  <a:tcPr marL="8469" marR="8469" marT="8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000" b="0" i="0" u="none" strike="noStrike">
                          <a:solidFill>
                            <a:srgbClr val="000000"/>
                          </a:solidFill>
                          <a:effectLst/>
                          <a:latin typeface="Calibri" panose="020F0502020204030204" pitchFamily="34" charset="0"/>
                        </a:rPr>
                        <a:t>Maintenance</a:t>
                      </a:r>
                    </a:p>
                  </a:txBody>
                  <a:tcPr marL="8469" marR="8469" marT="846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3602588662"/>
                  </a:ext>
                </a:extLst>
              </a:tr>
              <a:tr h="265909">
                <a:tc>
                  <a:txBody>
                    <a:bodyPr/>
                    <a:lstStyle/>
                    <a:p>
                      <a:pPr algn="ctr" fontAlgn="ctr"/>
                      <a:r>
                        <a:rPr lang="en-US" sz="1000" b="0" i="0" u="none" strike="noStrike">
                          <a:solidFill>
                            <a:srgbClr val="000000"/>
                          </a:solidFill>
                          <a:effectLst/>
                          <a:latin typeface="Calibri" panose="020F0502020204030204" pitchFamily="34" charset="0"/>
                        </a:rPr>
                        <a:t>2023</a:t>
                      </a:r>
                    </a:p>
                  </a:txBody>
                  <a:tcPr marL="8469" marR="8469" marT="846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US" sz="1000" b="0" i="0" u="none" strike="noStrike">
                          <a:solidFill>
                            <a:srgbClr val="000000"/>
                          </a:solidFill>
                          <a:effectLst/>
                          <a:latin typeface="Calibri" panose="020F0502020204030204" pitchFamily="34" charset="0"/>
                        </a:rPr>
                        <a:t>Ford</a:t>
                      </a:r>
                    </a:p>
                  </a:txBody>
                  <a:tcPr marL="8469" marR="8469" marT="8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US" sz="1000" b="0" i="0" u="none" strike="noStrike">
                          <a:solidFill>
                            <a:srgbClr val="000000"/>
                          </a:solidFill>
                          <a:effectLst/>
                          <a:latin typeface="Calibri" panose="020F0502020204030204" pitchFamily="34" charset="0"/>
                        </a:rPr>
                        <a:t>F150</a:t>
                      </a:r>
                    </a:p>
                  </a:txBody>
                  <a:tcPr marL="8469" marR="8469" marT="8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US" sz="1000" b="0" i="0" u="none" strike="noStrike">
                          <a:solidFill>
                            <a:srgbClr val="000000"/>
                          </a:solidFill>
                          <a:effectLst/>
                          <a:latin typeface="Calibri" panose="020F0502020204030204" pitchFamily="34" charset="0"/>
                        </a:rPr>
                        <a:t>2wd</a:t>
                      </a:r>
                    </a:p>
                  </a:txBody>
                  <a:tcPr marL="8469" marR="8469" marT="8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US" sz="1000" b="0" i="0" u="none" strike="noStrike">
                          <a:solidFill>
                            <a:srgbClr val="000000"/>
                          </a:solidFill>
                          <a:effectLst/>
                          <a:latin typeface="Calibri" panose="020F0502020204030204" pitchFamily="34" charset="0"/>
                        </a:rPr>
                        <a:t>Maintenance</a:t>
                      </a:r>
                    </a:p>
                  </a:txBody>
                  <a:tcPr marL="8469" marR="8469" marT="846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val="9492510"/>
                  </a:ext>
                </a:extLst>
              </a:tr>
              <a:tr h="265909">
                <a:tc>
                  <a:txBody>
                    <a:bodyPr/>
                    <a:lstStyle/>
                    <a:p>
                      <a:pPr algn="ctr" fontAlgn="ctr"/>
                      <a:r>
                        <a:rPr lang="en-US" sz="1000" b="0" i="0" u="none" strike="noStrike">
                          <a:solidFill>
                            <a:srgbClr val="000000"/>
                          </a:solidFill>
                          <a:effectLst/>
                          <a:latin typeface="Calibri" panose="020F0502020204030204" pitchFamily="34" charset="0"/>
                        </a:rPr>
                        <a:t>2024</a:t>
                      </a:r>
                    </a:p>
                  </a:txBody>
                  <a:tcPr marL="8469" marR="8469" marT="846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000" b="0" i="0" u="none" strike="noStrike">
                          <a:solidFill>
                            <a:srgbClr val="000000"/>
                          </a:solidFill>
                          <a:effectLst/>
                          <a:latin typeface="Calibri" panose="020F0502020204030204" pitchFamily="34" charset="0"/>
                        </a:rPr>
                        <a:t>Chevrolet</a:t>
                      </a:r>
                    </a:p>
                  </a:txBody>
                  <a:tcPr marL="8469" marR="8469" marT="8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000" b="0" i="0" u="none" strike="noStrike">
                          <a:solidFill>
                            <a:srgbClr val="000000"/>
                          </a:solidFill>
                          <a:effectLst/>
                          <a:latin typeface="Calibri" panose="020F0502020204030204" pitchFamily="34" charset="0"/>
                        </a:rPr>
                        <a:t>2500</a:t>
                      </a:r>
                    </a:p>
                  </a:txBody>
                  <a:tcPr marL="8469" marR="8469" marT="8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000" b="0" i="0" u="none" strike="noStrike">
                          <a:solidFill>
                            <a:srgbClr val="000000"/>
                          </a:solidFill>
                          <a:effectLst/>
                          <a:latin typeface="Calibri" panose="020F0502020204030204" pitchFamily="34" charset="0"/>
                        </a:rPr>
                        <a:t>2wd</a:t>
                      </a:r>
                    </a:p>
                  </a:txBody>
                  <a:tcPr marL="8469" marR="8469" marT="8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000" b="0" i="0" u="none" strike="noStrike">
                          <a:solidFill>
                            <a:srgbClr val="000000"/>
                          </a:solidFill>
                          <a:effectLst/>
                          <a:latin typeface="Calibri" panose="020F0502020204030204" pitchFamily="34" charset="0"/>
                        </a:rPr>
                        <a:t>Grounds</a:t>
                      </a:r>
                    </a:p>
                  </a:txBody>
                  <a:tcPr marL="8469" marR="8469" marT="846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794596706"/>
                  </a:ext>
                </a:extLst>
              </a:tr>
              <a:tr h="345684">
                <a:tc gridSpan="5">
                  <a:txBody>
                    <a:bodyPr/>
                    <a:lstStyle/>
                    <a:p>
                      <a:pPr algn="ctr" fontAlgn="b"/>
                      <a:r>
                        <a:rPr lang="en-US" sz="1200" b="1" i="0" u="none" strike="noStrike" dirty="0">
                          <a:solidFill>
                            <a:srgbClr val="000000"/>
                          </a:solidFill>
                          <a:effectLst/>
                          <a:latin typeface="Calibri" panose="020F0502020204030204" pitchFamily="34" charset="0"/>
                        </a:rPr>
                        <a:t>Total- 17</a:t>
                      </a:r>
                    </a:p>
                  </a:txBody>
                  <a:tcPr marL="8469" marR="8469" marT="846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591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66498107"/>
                  </a:ext>
                </a:extLst>
              </a:tr>
            </a:tbl>
          </a:graphicData>
        </a:graphic>
      </p:graphicFrame>
      <p:sp>
        <p:nvSpPr>
          <p:cNvPr id="3" name="Slide Number Placeholder 2"/>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35FC2AF-44CB-4375-B807-1A59999D6D49}" type="slidenum">
              <a:rPr kumimoji="0" lang="en-US" sz="14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a:t>
            </a:fld>
            <a:endParaRPr kumimoji="0" lang="en-US" sz="1400" b="1" i="0" u="none" strike="noStrike" kern="1200" cap="none" spc="0" normalizeH="0" baseline="0" noProof="0">
              <a:ln>
                <a:noFill/>
              </a:ln>
              <a:solidFill>
                <a:srgbClr val="FFFFFF"/>
              </a:solidFill>
              <a:effectLst/>
              <a:uLnTx/>
              <a:uFillTx/>
              <a:latin typeface="Rockwell Condensed" panose="02060603050405020104"/>
              <a:ea typeface="+mn-ea"/>
              <a:cs typeface="+mn-cs"/>
            </a:endParaRPr>
          </a:p>
        </p:txBody>
      </p:sp>
    </p:spTree>
    <p:extLst>
      <p:ext uri="{BB962C8B-B14F-4D97-AF65-F5344CB8AC3E}">
        <p14:creationId xmlns:p14="http://schemas.microsoft.com/office/powerpoint/2010/main" val="2121874954"/>
      </p:ext>
    </p:extLst>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8A55728-F26B-3894-C662-30EAE3DCF2B7}"/>
              </a:ext>
            </a:extLst>
          </p:cNvPr>
          <p:cNvSpPr>
            <a:spLocks noGrp="1"/>
          </p:cNvSpPr>
          <p:nvPr>
            <p:ph type="title" idx="4294967295"/>
          </p:nvPr>
        </p:nvSpPr>
        <p:spPr>
          <a:xfrm>
            <a:off x="1261872" y="-1428929"/>
            <a:ext cx="9692640" cy="1428929"/>
          </a:xfrm>
        </p:spPr>
        <p:txBody>
          <a:bodyPr vert="horz" lIns="91440" tIns="27432" rIns="91440" bIns="45720" rtlCol="0" anchor="b">
            <a:normAutofit/>
          </a:bodyPr>
          <a:lstStyle/>
          <a:p>
            <a:r>
              <a:rPr lang="en-US" dirty="0"/>
              <a:t>Maintenance Staffing </a:t>
            </a:r>
          </a:p>
        </p:txBody>
      </p:sp>
      <p:pic>
        <p:nvPicPr>
          <p:cNvPr id="3" name="Picture 2" descr="Table of Maintenance Staffing: Plumbers and HVAC and Central Plant Operator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8909" y="0"/>
            <a:ext cx="5294181" cy="6858000"/>
          </a:xfrm>
          <a:prstGeom prst="rect">
            <a:avLst/>
          </a:prstGeom>
        </p:spPr>
      </p:pic>
      <p:sp>
        <p:nvSpPr>
          <p:cNvPr id="4" name="Rectangle 3" descr="Table line on Maintenance Staffing: Plumbers for Facility Size RSF"/>
          <p:cNvSpPr/>
          <p:nvPr/>
        </p:nvSpPr>
        <p:spPr>
          <a:xfrm>
            <a:off x="3771235" y="2015413"/>
            <a:ext cx="4649527" cy="205273"/>
          </a:xfrm>
          <a:prstGeom prst="rect">
            <a:avLst/>
          </a:prstGeom>
          <a:solidFill>
            <a:srgbClr val="FFFF0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ectangle 4" descr="Table line on Maintenance Staffing: HVAC and Central Plant Operators for Facility Size RSF"/>
          <p:cNvSpPr/>
          <p:nvPr/>
        </p:nvSpPr>
        <p:spPr>
          <a:xfrm>
            <a:off x="3771235" y="5010539"/>
            <a:ext cx="4644976" cy="226479"/>
          </a:xfrm>
          <a:prstGeom prst="rect">
            <a:avLst/>
          </a:prstGeom>
          <a:solidFill>
            <a:srgbClr val="FFFF0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Slide Number Placeholder 1"/>
          <p:cNvSpPr>
            <a:spLocks noGrp="1"/>
          </p:cNvSpPr>
          <p:nvPr>
            <p:ph type="sldNum" sz="quarter" idx="12"/>
          </p:nvPr>
        </p:nvSpPr>
        <p:spPr/>
        <p:txBody>
          <a:bodyPr>
            <a:normAutofit lnSpcReduction="10000"/>
          </a:bodyPr>
          <a:lstStyle/>
          <a:p>
            <a:fld id="{435FC2AF-44CB-4375-B807-1A59999D6D49}" type="slidenum">
              <a:rPr lang="en-US" smtClean="0"/>
              <a:t>40</a:t>
            </a:fld>
            <a:endParaRPr lang="en-US"/>
          </a:p>
        </p:txBody>
      </p:sp>
    </p:spTree>
    <p:extLst>
      <p:ext uri="{BB962C8B-B14F-4D97-AF65-F5344CB8AC3E}">
        <p14:creationId xmlns:p14="http://schemas.microsoft.com/office/powerpoint/2010/main" val="17262281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E4C9B65-BD9C-E392-3587-9768C5814C38}"/>
              </a:ext>
            </a:extLst>
          </p:cNvPr>
          <p:cNvSpPr>
            <a:spLocks noGrp="1"/>
          </p:cNvSpPr>
          <p:nvPr>
            <p:ph type="title" idx="4294967295"/>
          </p:nvPr>
        </p:nvSpPr>
        <p:spPr>
          <a:xfrm>
            <a:off x="1261872" y="-1428929"/>
            <a:ext cx="9692640" cy="1428929"/>
          </a:xfrm>
        </p:spPr>
        <p:txBody>
          <a:bodyPr vert="horz" lIns="91440" tIns="27432" rIns="91440" bIns="45720" rtlCol="0" anchor="b">
            <a:normAutofit/>
          </a:bodyPr>
          <a:lstStyle/>
          <a:p>
            <a:r>
              <a:rPr lang="en-US" dirty="0"/>
              <a:t>Maintenance Staffing: Engineers and Carpenters</a:t>
            </a:r>
          </a:p>
        </p:txBody>
      </p:sp>
      <p:pic>
        <p:nvPicPr>
          <p:cNvPr id="3" name="Picture 2" descr="Table for Maintenance Staffing: Stationary Engineers and Carpenters of Facility Size RS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0361" y="0"/>
            <a:ext cx="5331278" cy="6858000"/>
          </a:xfrm>
          <a:prstGeom prst="rect">
            <a:avLst/>
          </a:prstGeom>
        </p:spPr>
      </p:pic>
      <p:sp>
        <p:nvSpPr>
          <p:cNvPr id="5" name="Rectangle 4" descr="Table for Maintenance Staffing: Stationary Engineers of Facility Size RSF"/>
          <p:cNvSpPr/>
          <p:nvPr/>
        </p:nvSpPr>
        <p:spPr>
          <a:xfrm>
            <a:off x="3766683" y="1999862"/>
            <a:ext cx="4649527" cy="205273"/>
          </a:xfrm>
          <a:prstGeom prst="rect">
            <a:avLst/>
          </a:prstGeom>
          <a:solidFill>
            <a:srgbClr val="FFFF0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ectangle 3" descr="Table line for Maintenance Staffing: Carpenters of Facility Size RSF"/>
          <p:cNvSpPr/>
          <p:nvPr/>
        </p:nvSpPr>
        <p:spPr>
          <a:xfrm>
            <a:off x="3766684" y="5010539"/>
            <a:ext cx="4649528" cy="226479"/>
          </a:xfrm>
          <a:prstGeom prst="rect">
            <a:avLst/>
          </a:prstGeom>
          <a:solidFill>
            <a:srgbClr val="FFFF0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Slide Number Placeholder 1"/>
          <p:cNvSpPr>
            <a:spLocks noGrp="1"/>
          </p:cNvSpPr>
          <p:nvPr>
            <p:ph type="sldNum" sz="quarter" idx="12"/>
          </p:nvPr>
        </p:nvSpPr>
        <p:spPr/>
        <p:txBody>
          <a:bodyPr>
            <a:normAutofit lnSpcReduction="10000"/>
          </a:bodyPr>
          <a:lstStyle/>
          <a:p>
            <a:fld id="{435FC2AF-44CB-4375-B807-1A59999D6D49}" type="slidenum">
              <a:rPr lang="en-US" smtClean="0"/>
              <a:t>41</a:t>
            </a:fld>
            <a:endParaRPr lang="en-US"/>
          </a:p>
        </p:txBody>
      </p:sp>
    </p:spTree>
    <p:extLst>
      <p:ext uri="{BB962C8B-B14F-4D97-AF65-F5344CB8AC3E}">
        <p14:creationId xmlns:p14="http://schemas.microsoft.com/office/powerpoint/2010/main" val="31181931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4D69E31-8CC0-2A28-5FBB-67483E4E0CBA}"/>
              </a:ext>
            </a:extLst>
          </p:cNvPr>
          <p:cNvSpPr>
            <a:spLocks noGrp="1"/>
          </p:cNvSpPr>
          <p:nvPr>
            <p:ph type="title" idx="4294967295"/>
          </p:nvPr>
        </p:nvSpPr>
        <p:spPr>
          <a:xfrm>
            <a:off x="1261872" y="-1428929"/>
            <a:ext cx="9692640" cy="1428929"/>
          </a:xfrm>
        </p:spPr>
        <p:txBody>
          <a:bodyPr vert="horz" lIns="91440" tIns="27432" rIns="91440" bIns="45720" rtlCol="0" anchor="b">
            <a:normAutofit/>
          </a:bodyPr>
          <a:lstStyle/>
          <a:p>
            <a:r>
              <a:rPr lang="en-US" dirty="0"/>
              <a:t>Maintenance Staffing: Generalists and Painters</a:t>
            </a:r>
          </a:p>
        </p:txBody>
      </p:sp>
      <p:pic>
        <p:nvPicPr>
          <p:cNvPr id="3" name="Picture 2" descr="Table for Maintenance Staffing: Generalists and Painters of Facility Size RS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7193" y="0"/>
            <a:ext cx="5317613" cy="6858000"/>
          </a:xfrm>
          <a:prstGeom prst="rect">
            <a:avLst/>
          </a:prstGeom>
        </p:spPr>
      </p:pic>
      <p:sp>
        <p:nvSpPr>
          <p:cNvPr id="5" name="Rectangle 4" descr="Table line for Maintenance Staffing: Generalists of Facility Size RSF"/>
          <p:cNvSpPr/>
          <p:nvPr/>
        </p:nvSpPr>
        <p:spPr>
          <a:xfrm>
            <a:off x="3701370" y="2027854"/>
            <a:ext cx="4714842" cy="191643"/>
          </a:xfrm>
          <a:prstGeom prst="rect">
            <a:avLst/>
          </a:prstGeom>
          <a:solidFill>
            <a:srgbClr val="FFFF0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ectangle 3" descr="Table line for Maintenance Staffing: Generalists of Facility Size RSF"/>
          <p:cNvSpPr/>
          <p:nvPr/>
        </p:nvSpPr>
        <p:spPr>
          <a:xfrm>
            <a:off x="3701370" y="5066524"/>
            <a:ext cx="4714842" cy="212058"/>
          </a:xfrm>
          <a:prstGeom prst="rect">
            <a:avLst/>
          </a:prstGeom>
          <a:solidFill>
            <a:srgbClr val="FFFF0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Slide Number Placeholder 1"/>
          <p:cNvSpPr>
            <a:spLocks noGrp="1"/>
          </p:cNvSpPr>
          <p:nvPr>
            <p:ph type="sldNum" sz="quarter" idx="12"/>
          </p:nvPr>
        </p:nvSpPr>
        <p:spPr/>
        <p:txBody>
          <a:bodyPr>
            <a:normAutofit lnSpcReduction="10000"/>
          </a:bodyPr>
          <a:lstStyle/>
          <a:p>
            <a:fld id="{435FC2AF-44CB-4375-B807-1A59999D6D49}" type="slidenum">
              <a:rPr lang="en-US" smtClean="0"/>
              <a:t>42</a:t>
            </a:fld>
            <a:endParaRPr lang="en-US"/>
          </a:p>
        </p:txBody>
      </p:sp>
    </p:spTree>
    <p:extLst>
      <p:ext uri="{BB962C8B-B14F-4D97-AF65-F5344CB8AC3E}">
        <p14:creationId xmlns:p14="http://schemas.microsoft.com/office/powerpoint/2010/main" val="7572774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8DD7862-6420-02BF-0304-6F79E34B5E77}"/>
              </a:ext>
            </a:extLst>
          </p:cNvPr>
          <p:cNvSpPr>
            <a:spLocks noGrp="1"/>
          </p:cNvSpPr>
          <p:nvPr>
            <p:ph type="title" idx="4294967295"/>
          </p:nvPr>
        </p:nvSpPr>
        <p:spPr>
          <a:xfrm>
            <a:off x="1261872" y="-1428929"/>
            <a:ext cx="9692640" cy="1428929"/>
          </a:xfrm>
        </p:spPr>
        <p:txBody>
          <a:bodyPr vert="horz" lIns="91440" tIns="27432" rIns="91440" bIns="45720" rtlCol="0" anchor="b">
            <a:normAutofit/>
          </a:bodyPr>
          <a:lstStyle/>
          <a:p>
            <a:r>
              <a:rPr lang="en-US" dirty="0"/>
              <a:t>Maintenance Staffing: Other FTEs and Group Supervisor</a:t>
            </a:r>
          </a:p>
        </p:txBody>
      </p:sp>
      <p:pic>
        <p:nvPicPr>
          <p:cNvPr id="3" name="Picture 2" descr="Table for Maintenance Staffing: Other FTEs and Group Supervisors 9e.g., Foreman) of Facility Size RS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3531" y="0"/>
            <a:ext cx="5304937" cy="6858000"/>
          </a:xfrm>
          <a:prstGeom prst="rect">
            <a:avLst/>
          </a:prstGeom>
        </p:spPr>
      </p:pic>
      <p:sp>
        <p:nvSpPr>
          <p:cNvPr id="5" name="Rectangle 4" descr="Table line for Maintenance Staffing: Other FTEs of Facility Size RSF"/>
          <p:cNvSpPr/>
          <p:nvPr/>
        </p:nvSpPr>
        <p:spPr>
          <a:xfrm>
            <a:off x="3738578" y="2003367"/>
            <a:ext cx="4714842" cy="220431"/>
          </a:xfrm>
          <a:prstGeom prst="rect">
            <a:avLst/>
          </a:prstGeom>
          <a:solidFill>
            <a:srgbClr val="FFFF0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ectangle 3" descr="Table line for Maintenance Staffing: Group Supervisors (e.g., Foreman) of Facility Size RSF"/>
          <p:cNvSpPr/>
          <p:nvPr/>
        </p:nvSpPr>
        <p:spPr>
          <a:xfrm>
            <a:off x="3738578" y="5029200"/>
            <a:ext cx="4714842" cy="223936"/>
          </a:xfrm>
          <a:prstGeom prst="rect">
            <a:avLst/>
          </a:prstGeom>
          <a:solidFill>
            <a:srgbClr val="FFFF0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Slide Number Placeholder 1"/>
          <p:cNvSpPr>
            <a:spLocks noGrp="1"/>
          </p:cNvSpPr>
          <p:nvPr>
            <p:ph type="sldNum" sz="quarter" idx="12"/>
          </p:nvPr>
        </p:nvSpPr>
        <p:spPr/>
        <p:txBody>
          <a:bodyPr>
            <a:normAutofit lnSpcReduction="10000"/>
          </a:bodyPr>
          <a:lstStyle/>
          <a:p>
            <a:fld id="{435FC2AF-44CB-4375-B807-1A59999D6D49}" type="slidenum">
              <a:rPr lang="en-US" smtClean="0"/>
              <a:t>43</a:t>
            </a:fld>
            <a:endParaRPr lang="en-US"/>
          </a:p>
        </p:txBody>
      </p:sp>
    </p:spTree>
    <p:extLst>
      <p:ext uri="{BB962C8B-B14F-4D97-AF65-F5344CB8AC3E}">
        <p14:creationId xmlns:p14="http://schemas.microsoft.com/office/powerpoint/2010/main" val="16077767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FE1C551-2220-03B8-61E3-C3126AE80334}"/>
              </a:ext>
            </a:extLst>
          </p:cNvPr>
          <p:cNvSpPr>
            <a:spLocks noGrp="1"/>
          </p:cNvSpPr>
          <p:nvPr>
            <p:ph type="title" idx="4294967295"/>
          </p:nvPr>
        </p:nvSpPr>
        <p:spPr>
          <a:xfrm>
            <a:off x="1261872" y="-1428929"/>
            <a:ext cx="9692640" cy="1428929"/>
          </a:xfrm>
        </p:spPr>
        <p:txBody>
          <a:bodyPr vert="horz" lIns="91440" tIns="27432" rIns="91440" bIns="45720" rtlCol="0" anchor="b">
            <a:normAutofit fontScale="90000"/>
          </a:bodyPr>
          <a:lstStyle/>
          <a:p>
            <a:r>
              <a:rPr lang="en-US" dirty="0"/>
              <a:t>Maintenance Staffing: Operations, Maintenance Manager and Help Desk</a:t>
            </a:r>
          </a:p>
        </p:txBody>
      </p:sp>
      <p:pic>
        <p:nvPicPr>
          <p:cNvPr id="3" name="Picture 2" descr="Table for Maintenance Staffing: Operations and Maintenance Manager and Help Desk of Facility Size RS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1290" y="0"/>
            <a:ext cx="5309419" cy="6858000"/>
          </a:xfrm>
          <a:prstGeom prst="rect">
            <a:avLst/>
          </a:prstGeom>
        </p:spPr>
      </p:pic>
      <p:sp>
        <p:nvSpPr>
          <p:cNvPr id="5" name="Rectangle 4" descr="Table line for Maintenance Staffing: Operations and Maintenance Manager of Facility Size RSF"/>
          <p:cNvSpPr/>
          <p:nvPr/>
        </p:nvSpPr>
        <p:spPr>
          <a:xfrm>
            <a:off x="3701370" y="2009194"/>
            <a:ext cx="4714842" cy="186612"/>
          </a:xfrm>
          <a:prstGeom prst="rect">
            <a:avLst/>
          </a:prstGeom>
          <a:solidFill>
            <a:srgbClr val="FFFF0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ectangle 3" descr="Table for Maintenance Staffing: Help Desk of Facility Size RSF"/>
          <p:cNvSpPr/>
          <p:nvPr/>
        </p:nvSpPr>
        <p:spPr>
          <a:xfrm>
            <a:off x="3701370" y="5066524"/>
            <a:ext cx="4714842" cy="186612"/>
          </a:xfrm>
          <a:prstGeom prst="rect">
            <a:avLst/>
          </a:prstGeom>
          <a:solidFill>
            <a:srgbClr val="FFFF0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Slide Number Placeholder 1"/>
          <p:cNvSpPr>
            <a:spLocks noGrp="1"/>
          </p:cNvSpPr>
          <p:nvPr>
            <p:ph type="sldNum" sz="quarter" idx="12"/>
          </p:nvPr>
        </p:nvSpPr>
        <p:spPr/>
        <p:txBody>
          <a:bodyPr>
            <a:normAutofit lnSpcReduction="10000"/>
          </a:bodyPr>
          <a:lstStyle/>
          <a:p>
            <a:fld id="{435FC2AF-44CB-4375-B807-1A59999D6D49}" type="slidenum">
              <a:rPr lang="en-US" smtClean="0"/>
              <a:t>44</a:t>
            </a:fld>
            <a:endParaRPr lang="en-US"/>
          </a:p>
        </p:txBody>
      </p:sp>
    </p:spTree>
    <p:extLst>
      <p:ext uri="{BB962C8B-B14F-4D97-AF65-F5344CB8AC3E}">
        <p14:creationId xmlns:p14="http://schemas.microsoft.com/office/powerpoint/2010/main" val="38496036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D20245F-E5FE-CD10-5C6A-73F351BCA5FD}"/>
              </a:ext>
            </a:extLst>
          </p:cNvPr>
          <p:cNvSpPr>
            <a:spLocks noGrp="1"/>
          </p:cNvSpPr>
          <p:nvPr>
            <p:ph type="title" idx="4294967295"/>
          </p:nvPr>
        </p:nvSpPr>
        <p:spPr>
          <a:xfrm>
            <a:off x="1261872" y="-1428929"/>
            <a:ext cx="9692640" cy="1428929"/>
          </a:xfrm>
        </p:spPr>
        <p:txBody>
          <a:bodyPr vert="horz" lIns="91440" tIns="27432" rIns="91440" bIns="45720" rtlCol="0" anchor="b">
            <a:normAutofit fontScale="90000"/>
          </a:bodyPr>
          <a:lstStyle/>
          <a:p>
            <a:r>
              <a:rPr lang="en-US" dirty="0"/>
              <a:t>Maintenance Staffing: Administrative Assistant and Other Administrative Support</a:t>
            </a:r>
          </a:p>
        </p:txBody>
      </p:sp>
      <p:pic>
        <p:nvPicPr>
          <p:cNvPr id="3" name="Picture 2" descr="Table for Maintenance Staffing: Administrative Assistant and Other Administrative Support of Facility Size RS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1290" y="0"/>
            <a:ext cx="5309419" cy="6858000"/>
          </a:xfrm>
          <a:prstGeom prst="rect">
            <a:avLst/>
          </a:prstGeom>
        </p:spPr>
      </p:pic>
      <p:sp>
        <p:nvSpPr>
          <p:cNvPr id="5" name="Rectangle 4" descr="Table for Maintenance Staffing: Other Administrative Support of Facility Size RSF"/>
          <p:cNvSpPr/>
          <p:nvPr/>
        </p:nvSpPr>
        <p:spPr>
          <a:xfrm>
            <a:off x="3738578" y="2009193"/>
            <a:ext cx="4677634" cy="202161"/>
          </a:xfrm>
          <a:prstGeom prst="rect">
            <a:avLst/>
          </a:prstGeom>
          <a:solidFill>
            <a:srgbClr val="FFFF0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ectangle 3" descr="Table line for Maintenance Staffing: Other Administrative Support of Facility Size RSF"/>
          <p:cNvSpPr/>
          <p:nvPr/>
        </p:nvSpPr>
        <p:spPr>
          <a:xfrm>
            <a:off x="3701370" y="5047861"/>
            <a:ext cx="4714842" cy="205275"/>
          </a:xfrm>
          <a:prstGeom prst="rect">
            <a:avLst/>
          </a:prstGeom>
          <a:solidFill>
            <a:srgbClr val="FFFF0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Slide Number Placeholder 1"/>
          <p:cNvSpPr>
            <a:spLocks noGrp="1"/>
          </p:cNvSpPr>
          <p:nvPr>
            <p:ph type="sldNum" sz="quarter" idx="12"/>
          </p:nvPr>
        </p:nvSpPr>
        <p:spPr/>
        <p:txBody>
          <a:bodyPr>
            <a:normAutofit lnSpcReduction="10000"/>
          </a:bodyPr>
          <a:lstStyle/>
          <a:p>
            <a:fld id="{435FC2AF-44CB-4375-B807-1A59999D6D49}" type="slidenum">
              <a:rPr lang="en-US" smtClean="0"/>
              <a:t>45</a:t>
            </a:fld>
            <a:endParaRPr lang="en-US"/>
          </a:p>
        </p:txBody>
      </p:sp>
    </p:spTree>
    <p:extLst>
      <p:ext uri="{BB962C8B-B14F-4D97-AF65-F5344CB8AC3E}">
        <p14:creationId xmlns:p14="http://schemas.microsoft.com/office/powerpoint/2010/main" val="2972421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AD1A6B0-F5D3-CC2C-C308-A923C63456C7}"/>
              </a:ext>
            </a:extLst>
          </p:cNvPr>
          <p:cNvSpPr>
            <a:spLocks noGrp="1"/>
          </p:cNvSpPr>
          <p:nvPr>
            <p:ph type="title" idx="4294967295"/>
          </p:nvPr>
        </p:nvSpPr>
        <p:spPr>
          <a:xfrm>
            <a:off x="1261872" y="-1428929"/>
            <a:ext cx="9692640" cy="1428929"/>
          </a:xfrm>
        </p:spPr>
        <p:txBody>
          <a:bodyPr vert="horz" lIns="91440" tIns="27432" rIns="91440" bIns="45720" rtlCol="0" anchor="b">
            <a:normAutofit/>
          </a:bodyPr>
          <a:lstStyle/>
          <a:p>
            <a:r>
              <a:rPr lang="en-US" dirty="0"/>
              <a:t>Total Maintenance Staff</a:t>
            </a:r>
          </a:p>
        </p:txBody>
      </p:sp>
      <p:pic>
        <p:nvPicPr>
          <p:cNvPr id="3" name="Picture 2" descr="Photo of Total Maintenance Staff Facility Size RS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8909" y="0"/>
            <a:ext cx="5294181" cy="6858000"/>
          </a:xfrm>
          <a:prstGeom prst="rect">
            <a:avLst/>
          </a:prstGeom>
        </p:spPr>
      </p:pic>
      <p:sp>
        <p:nvSpPr>
          <p:cNvPr id="4" name="Rectangle 3" descr="Table of Total Maintenance Staff"/>
          <p:cNvSpPr/>
          <p:nvPr/>
        </p:nvSpPr>
        <p:spPr>
          <a:xfrm>
            <a:off x="5464855" y="2024745"/>
            <a:ext cx="2960688" cy="177279"/>
          </a:xfrm>
          <a:prstGeom prst="rect">
            <a:avLst/>
          </a:prstGeom>
          <a:solidFill>
            <a:srgbClr val="FFFF0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Slide Number Placeholder 1"/>
          <p:cNvSpPr>
            <a:spLocks noGrp="1"/>
          </p:cNvSpPr>
          <p:nvPr>
            <p:ph type="sldNum" sz="quarter" idx="12"/>
          </p:nvPr>
        </p:nvSpPr>
        <p:spPr/>
        <p:txBody>
          <a:bodyPr>
            <a:normAutofit lnSpcReduction="10000"/>
          </a:bodyPr>
          <a:lstStyle/>
          <a:p>
            <a:fld id="{435FC2AF-44CB-4375-B807-1A59999D6D49}" type="slidenum">
              <a:rPr lang="en-US" smtClean="0"/>
              <a:t>46</a:t>
            </a:fld>
            <a:endParaRPr lang="en-US"/>
          </a:p>
        </p:txBody>
      </p:sp>
    </p:spTree>
    <p:extLst>
      <p:ext uri="{BB962C8B-B14F-4D97-AF65-F5344CB8AC3E}">
        <p14:creationId xmlns:p14="http://schemas.microsoft.com/office/powerpoint/2010/main" val="2277303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3E6637-D6C8-9B6B-A720-FB22ECDBD000}"/>
              </a:ext>
            </a:extLst>
          </p:cNvPr>
          <p:cNvSpPr>
            <a:spLocks noGrp="1"/>
          </p:cNvSpPr>
          <p:nvPr>
            <p:ph type="title" idx="4294967295"/>
          </p:nvPr>
        </p:nvSpPr>
        <p:spPr>
          <a:xfrm>
            <a:off x="1261872" y="-1428929"/>
            <a:ext cx="9692640" cy="1428929"/>
          </a:xfrm>
        </p:spPr>
        <p:txBody>
          <a:bodyPr vert="horz" lIns="91440" tIns="27432" rIns="91440" bIns="45720" rtlCol="0" anchor="b">
            <a:normAutofit/>
          </a:bodyPr>
          <a:lstStyle/>
          <a:p>
            <a:r>
              <a:rPr lang="en-US" dirty="0"/>
              <a:t>Property Portfolio</a:t>
            </a:r>
          </a:p>
        </p:txBody>
      </p:sp>
      <p:graphicFrame>
        <p:nvGraphicFramePr>
          <p:cNvPr id="4" name="Object 3" descr="Table of Property Portfolio ">
            <a:extLst>
              <a:ext uri="{FF2B5EF4-FFF2-40B4-BE49-F238E27FC236}">
                <a16:creationId xmlns:a16="http://schemas.microsoft.com/office/drawing/2014/main" id="{3075ABA5-0DF5-AC65-4F9B-3063AB10EFF5}"/>
              </a:ext>
            </a:extLst>
          </p:cNvPr>
          <p:cNvGraphicFramePr>
            <a:graphicFrameLocks noChangeAspect="1"/>
          </p:cNvGraphicFramePr>
          <p:nvPr>
            <p:extLst>
              <p:ext uri="{D42A27DB-BD31-4B8C-83A1-F6EECF244321}">
                <p14:modId xmlns:p14="http://schemas.microsoft.com/office/powerpoint/2010/main" val="3275404195"/>
              </p:ext>
            </p:extLst>
          </p:nvPr>
        </p:nvGraphicFramePr>
        <p:xfrm>
          <a:off x="1534348" y="0"/>
          <a:ext cx="8473252" cy="6858000"/>
        </p:xfrm>
        <a:graphic>
          <a:graphicData uri="http://schemas.openxmlformats.org/presentationml/2006/ole">
            <mc:AlternateContent xmlns:mc="http://schemas.openxmlformats.org/markup-compatibility/2006">
              <mc:Choice xmlns:v="urn:schemas-microsoft-com:vml" Requires="v">
                <p:oleObj name="Worksheet" r:id="rId2" imgW="10906172" imgH="10677628" progId="Excel.Sheet.12">
                  <p:embed/>
                </p:oleObj>
              </mc:Choice>
              <mc:Fallback>
                <p:oleObj name="Worksheet" r:id="rId2" imgW="10906172" imgH="10677628" progId="Excel.Sheet.12">
                  <p:embed/>
                  <p:pic>
                    <p:nvPicPr>
                      <p:cNvPr id="0" name=""/>
                      <p:cNvPicPr/>
                      <p:nvPr/>
                    </p:nvPicPr>
                    <p:blipFill>
                      <a:blip r:embed="rId3"/>
                      <a:stretch>
                        <a:fillRect/>
                      </a:stretch>
                    </p:blipFill>
                    <p:spPr>
                      <a:xfrm>
                        <a:off x="1534348" y="0"/>
                        <a:ext cx="8473252" cy="6858000"/>
                      </a:xfrm>
                      <a:prstGeom prst="rect">
                        <a:avLst/>
                      </a:prstGeom>
                    </p:spPr>
                  </p:pic>
                </p:oleObj>
              </mc:Fallback>
            </mc:AlternateContent>
          </a:graphicData>
        </a:graphic>
      </p:graphicFrame>
      <p:sp>
        <p:nvSpPr>
          <p:cNvPr id="2" name="Slide Number Placeholder 1"/>
          <p:cNvSpPr>
            <a:spLocks noGrp="1"/>
          </p:cNvSpPr>
          <p:nvPr>
            <p:ph type="sldNum" sz="quarter" idx="12"/>
          </p:nvPr>
        </p:nvSpPr>
        <p:spPr/>
        <p:txBody>
          <a:bodyPr>
            <a:normAutofit lnSpcReduction="10000"/>
          </a:bodyPr>
          <a:lstStyle/>
          <a:p>
            <a:fld id="{435FC2AF-44CB-4375-B807-1A59999D6D49}" type="slidenum">
              <a:rPr lang="en-US" smtClean="0"/>
              <a:t>5</a:t>
            </a:fld>
            <a:endParaRPr lang="en-US"/>
          </a:p>
        </p:txBody>
      </p:sp>
    </p:spTree>
    <p:extLst>
      <p:ext uri="{BB962C8B-B14F-4D97-AF65-F5344CB8AC3E}">
        <p14:creationId xmlns:p14="http://schemas.microsoft.com/office/powerpoint/2010/main" val="3190419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959" y="69978"/>
            <a:ext cx="11406419" cy="522689"/>
          </a:xfrm>
        </p:spPr>
        <p:txBody>
          <a:bodyPr>
            <a:normAutofit fontScale="90000"/>
          </a:bodyPr>
          <a:lstStyle/>
          <a:p>
            <a:r>
              <a:rPr lang="en-US" sz="3600" dirty="0"/>
              <a:t>Work orders completed – last 7 years</a:t>
            </a:r>
          </a:p>
        </p:txBody>
      </p:sp>
      <p:sp>
        <p:nvSpPr>
          <p:cNvPr id="5" name="TextBox 4"/>
          <p:cNvSpPr txBox="1"/>
          <p:nvPr/>
        </p:nvSpPr>
        <p:spPr>
          <a:xfrm>
            <a:off x="0" y="5609430"/>
            <a:ext cx="11616613"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Agency FB" panose="020B0503020202020204" pitchFamily="34" charset="0"/>
                <a:ea typeface="+mn-ea"/>
                <a:cs typeface="+mn-cs"/>
              </a:rPr>
              <a:t>Notes:</a:t>
            </a:r>
            <a:endParaRPr kumimoji="0" lang="en-US" sz="18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rPr>
              <a:t>Not all Non-PM work orders are able to be entered into the system due to work load, some are completed and never entered into the system.</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rPr>
              <a:t>Custodians do not currently utilize the CMMS system, this</a:t>
            </a:r>
            <a:r>
              <a:rPr kumimoji="0" lang="en-US" sz="1800" b="0" i="0" u="none" strike="noStrike" kern="1200" cap="none" spc="0" normalizeH="0" noProof="0" dirty="0">
                <a:ln>
                  <a:noFill/>
                </a:ln>
                <a:solidFill>
                  <a:prstClr val="black"/>
                </a:solidFill>
                <a:effectLst/>
                <a:uLnTx/>
                <a:uFillTx/>
                <a:latin typeface="Agency FB" panose="020B0503020202020204" pitchFamily="34" charset="0"/>
                <a:ea typeface="+mn-ea"/>
                <a:cs typeface="+mn-cs"/>
              </a:rPr>
              <a:t> only reflects Maintenance, Grounds and Construction staff work orders</a:t>
            </a:r>
            <a:r>
              <a:rPr kumimoji="0" lang="en-US" sz="18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rPr>
              <a:t>.</a:t>
            </a:r>
          </a:p>
        </p:txBody>
      </p:sp>
      <p:sp>
        <p:nvSpPr>
          <p:cNvPr id="10" name="Content Placeholder 9">
            <a:extLst>
              <a:ext uri="{FF2B5EF4-FFF2-40B4-BE49-F238E27FC236}">
                <a16:creationId xmlns:a16="http://schemas.microsoft.com/office/drawing/2014/main" id="{B7AFC883-6903-5956-4EE9-8ED779D8E275}"/>
              </a:ext>
            </a:extLst>
          </p:cNvPr>
          <p:cNvSpPr>
            <a:spLocks noGrp="1"/>
          </p:cNvSpPr>
          <p:nvPr>
            <p:ph sz="quarter" idx="13"/>
          </p:nvPr>
        </p:nvSpPr>
        <p:spPr/>
        <p:txBody>
          <a:bodyPr/>
          <a:lstStyle/>
          <a:p>
            <a:endParaRPr lang="en-US"/>
          </a:p>
        </p:txBody>
      </p:sp>
      <p:pic>
        <p:nvPicPr>
          <p:cNvPr id="11" name="Picture 10" descr="Table of Annual Work Order Completed Last 8 years">
            <a:extLst>
              <a:ext uri="{FF2B5EF4-FFF2-40B4-BE49-F238E27FC236}">
                <a16:creationId xmlns:a16="http://schemas.microsoft.com/office/drawing/2014/main" id="{55DE9FC9-E798-D9DA-D29E-93093078FC42}"/>
              </a:ext>
            </a:extLst>
          </p:cNvPr>
          <p:cNvPicPr>
            <a:picLocks noChangeAspect="1"/>
          </p:cNvPicPr>
          <p:nvPr/>
        </p:nvPicPr>
        <p:blipFill>
          <a:blip r:embed="rId2"/>
          <a:stretch>
            <a:fillRect/>
          </a:stretch>
        </p:blipFill>
        <p:spPr>
          <a:xfrm>
            <a:off x="575387" y="905221"/>
            <a:ext cx="10621347" cy="4599060"/>
          </a:xfrm>
          <a:prstGeom prst="rect">
            <a:avLst/>
          </a:prstGeom>
        </p:spPr>
      </p:pic>
      <p:sp>
        <p:nvSpPr>
          <p:cNvPr id="3" name="Slide Number Placeholder 2"/>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35FC2AF-44CB-4375-B807-1A59999D6D49}" type="slidenum">
              <a:rPr kumimoji="0" lang="en-US" sz="14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6</a:t>
            </a:fld>
            <a:endParaRPr kumimoji="0" lang="en-US" sz="1400" b="1" i="0" u="none" strike="noStrike" kern="1200" cap="none" spc="0" normalizeH="0" baseline="0" noProof="0">
              <a:ln>
                <a:noFill/>
              </a:ln>
              <a:solidFill>
                <a:srgbClr val="FFFFFF"/>
              </a:solidFill>
              <a:effectLst/>
              <a:uLnTx/>
              <a:uFillTx/>
              <a:latin typeface="Rockwell Condensed" panose="02060603050405020104"/>
              <a:ea typeface="+mn-ea"/>
              <a:cs typeface="+mn-cs"/>
            </a:endParaRPr>
          </a:p>
        </p:txBody>
      </p:sp>
    </p:spTree>
    <p:extLst>
      <p:ext uri="{BB962C8B-B14F-4D97-AF65-F5344CB8AC3E}">
        <p14:creationId xmlns:p14="http://schemas.microsoft.com/office/powerpoint/2010/main" val="2122360785"/>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Title 1"/>
          <p:cNvSpPr txBox="1">
            <a:spLocks noGrp="1"/>
          </p:cNvSpPr>
          <p:nvPr>
            <p:ph type="title" idx="4294967295"/>
          </p:nvPr>
        </p:nvSpPr>
        <p:spPr>
          <a:xfrm>
            <a:off x="838200" y="365125"/>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0" i="0" u="none" strike="noStrike" kern="1200" cap="all" spc="0" normalizeH="0" baseline="0" noProof="0" dirty="0">
                <a:ln>
                  <a:noFill/>
                </a:ln>
                <a:solidFill>
                  <a:schemeClr val="tx1"/>
                </a:solidFill>
                <a:effectLst/>
                <a:uLnTx/>
                <a:uFillTx/>
                <a:latin typeface="+mj-lt"/>
                <a:ea typeface="+mj-ea"/>
                <a:cs typeface="+mj-cs"/>
              </a:rPr>
              <a:t>Importance of PROPER Staffing:</a:t>
            </a:r>
          </a:p>
        </p:txBody>
      </p:sp>
      <p:graphicFrame>
        <p:nvGraphicFramePr>
          <p:cNvPr id="6" name="Content Placeholder 4" descr="Diagram of Importance of Proper Staffing"/>
          <p:cNvGraphicFramePr>
            <a:graphicFrameLocks/>
          </p:cNvGraphicFramePr>
          <p:nvPr>
            <p:extLst>
              <p:ext uri="{D42A27DB-BD31-4B8C-83A1-F6EECF244321}">
                <p14:modId xmlns:p14="http://schemas.microsoft.com/office/powerpoint/2010/main" val="105970534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7855555"/>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17506" y="1316890"/>
            <a:ext cx="4937293" cy="4224216"/>
          </a:xfrm>
        </p:spPr>
        <p:txBody>
          <a:bodyPr>
            <a:normAutofit/>
          </a:bodyPr>
          <a:lstStyle/>
          <a:p>
            <a:pPr algn="ctr"/>
            <a:r>
              <a:rPr lang="en-US" sz="6000" dirty="0">
                <a:solidFill>
                  <a:srgbClr val="FFFFFF"/>
                </a:solidFill>
              </a:rPr>
              <a:t>Maintenance Staffing</a:t>
            </a:r>
          </a:p>
        </p:txBody>
      </p:sp>
    </p:spTree>
    <p:extLst>
      <p:ext uri="{BB962C8B-B14F-4D97-AF65-F5344CB8AC3E}">
        <p14:creationId xmlns:p14="http://schemas.microsoft.com/office/powerpoint/2010/main" val="266437419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7324"/>
            <a:ext cx="12086705" cy="1093124"/>
          </a:xfrm>
        </p:spPr>
        <p:txBody>
          <a:bodyPr>
            <a:normAutofit/>
          </a:bodyPr>
          <a:lstStyle/>
          <a:p>
            <a:r>
              <a:rPr lang="en-US" dirty="0"/>
              <a:t>Maintenance Staffing Considerations:</a:t>
            </a:r>
          </a:p>
        </p:txBody>
      </p:sp>
      <p:graphicFrame>
        <p:nvGraphicFramePr>
          <p:cNvPr id="5" name="Content Placeholder 4" descr="Listings of Maintenance Staffing Considerations"/>
          <p:cNvGraphicFramePr>
            <a:graphicFrameLocks noGrp="1"/>
          </p:cNvGraphicFramePr>
          <p:nvPr>
            <p:ph idx="1"/>
            <p:extLst>
              <p:ext uri="{D42A27DB-BD31-4B8C-83A1-F6EECF244321}">
                <p14:modId xmlns:p14="http://schemas.microsoft.com/office/powerpoint/2010/main" val="1200773380"/>
              </p:ext>
            </p:extLst>
          </p:nvPr>
        </p:nvGraphicFramePr>
        <p:xfrm>
          <a:off x="83127" y="805503"/>
          <a:ext cx="11064240" cy="58637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35FC2AF-44CB-4375-B807-1A59999D6D49}" type="slidenum">
              <a:rPr kumimoji="0" lang="en-US" sz="14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9</a:t>
            </a:fld>
            <a:endParaRPr kumimoji="0" lang="en-US" sz="1400" b="1" i="0" u="none" strike="noStrike" kern="1200" cap="none" spc="0" normalizeH="0" baseline="0" noProof="0">
              <a:ln>
                <a:noFill/>
              </a:ln>
              <a:solidFill>
                <a:srgbClr val="FFFFFF"/>
              </a:solidFill>
              <a:effectLst/>
              <a:uLnTx/>
              <a:uFillTx/>
              <a:latin typeface="Rockwell Condensed" panose="02060603050405020104"/>
              <a:ea typeface="+mn-ea"/>
              <a:cs typeface="+mn-cs"/>
            </a:endParaRPr>
          </a:p>
        </p:txBody>
      </p:sp>
    </p:spTree>
    <p:extLst>
      <p:ext uri="{BB962C8B-B14F-4D97-AF65-F5344CB8AC3E}">
        <p14:creationId xmlns:p14="http://schemas.microsoft.com/office/powerpoint/2010/main" val="24268145"/>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View">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23C5FE65-18CC-4A65-9EBC-B05E331504EC}"/>
    </a:ext>
  </a:extLst>
</a:theme>
</file>

<file path=docProps/app.xml><?xml version="1.0" encoding="utf-8"?>
<Properties xmlns="http://schemas.openxmlformats.org/officeDocument/2006/extended-properties" xmlns:vt="http://schemas.openxmlformats.org/officeDocument/2006/docPropsVTypes">
  <Template/>
  <TotalTime>13577</TotalTime>
  <Words>4691</Words>
  <Application>Microsoft Office PowerPoint</Application>
  <PresentationFormat>Widescreen</PresentationFormat>
  <Paragraphs>946</Paragraphs>
  <Slides>46</Slides>
  <Notes>0</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46</vt:i4>
      </vt:variant>
    </vt:vector>
  </HeadingPairs>
  <TitlesOfParts>
    <vt:vector size="58" baseType="lpstr">
      <vt:lpstr>Agency FB</vt:lpstr>
      <vt:lpstr>Arial</vt:lpstr>
      <vt:lpstr>Calibri</vt:lpstr>
      <vt:lpstr>Calibri Light</vt:lpstr>
      <vt:lpstr>Century Schoolbook</vt:lpstr>
      <vt:lpstr>Rockwell</vt:lpstr>
      <vt:lpstr>Rockwell Condensed</vt:lpstr>
      <vt:lpstr>Wingdings</vt:lpstr>
      <vt:lpstr>Wingdings 2</vt:lpstr>
      <vt:lpstr>Office Theme</vt:lpstr>
      <vt:lpstr>View</vt:lpstr>
      <vt:lpstr>Worksheet</vt:lpstr>
      <vt:lpstr>Facility Services </vt:lpstr>
      <vt:lpstr>28 Year Staff History</vt:lpstr>
      <vt:lpstr>Organizational chart</vt:lpstr>
      <vt:lpstr>Vehicle fleet</vt:lpstr>
      <vt:lpstr>Property Portfolio</vt:lpstr>
      <vt:lpstr>Work orders completed – last 7 years</vt:lpstr>
      <vt:lpstr>Importance of PROPER Staffing:</vt:lpstr>
      <vt:lpstr>Maintenance Staffing</vt:lpstr>
      <vt:lpstr>Maintenance Staffing Considerations:</vt:lpstr>
      <vt:lpstr>International Facility Management Association (IFMA) -  </vt:lpstr>
      <vt:lpstr>FM Pulse – National Survey 2017</vt:lpstr>
      <vt:lpstr>Maintenance current Assignments: </vt:lpstr>
      <vt:lpstr>Maintenance ideal Assignments: </vt:lpstr>
      <vt:lpstr>Maintenance requested: </vt:lpstr>
      <vt:lpstr>Grounds Staffing</vt:lpstr>
      <vt:lpstr>Property Groundkeeping</vt:lpstr>
      <vt:lpstr>APPA Grounds Standards</vt:lpstr>
      <vt:lpstr>Levels of Maintenance</vt:lpstr>
      <vt:lpstr>Grounds request: </vt:lpstr>
      <vt:lpstr>Summary</vt:lpstr>
      <vt:lpstr>Staffing required to be able to effectively handle our current workload.</vt:lpstr>
      <vt:lpstr>Estimated fiscal Impact for requested additions</vt:lpstr>
      <vt:lpstr>STAFFING REQUIRED JUST FOR THE NEW COURTHOUSE (FY26 BUDGET)</vt:lpstr>
      <vt:lpstr>Food for thought:</vt:lpstr>
      <vt:lpstr>County Comparisons (Info collected in FY24)</vt:lpstr>
      <vt:lpstr>Lubbock County (Lubbock)</vt:lpstr>
      <vt:lpstr>Webb County (Laredo)</vt:lpstr>
      <vt:lpstr>Mclennan County (Waco)</vt:lpstr>
      <vt:lpstr>Jefferson County (Beaumont)</vt:lpstr>
      <vt:lpstr>Brazos County (Bryan)</vt:lpstr>
      <vt:lpstr>Hays County (San Marcos)</vt:lpstr>
      <vt:lpstr>Ellis County (Waxahachie)</vt:lpstr>
      <vt:lpstr>IFMA North America Operations and Maintenance Benchmarking report 2022</vt:lpstr>
      <vt:lpstr>IFMA Operations and Maintenance Benchmarking Report 2022</vt:lpstr>
      <vt:lpstr>Maintenance</vt:lpstr>
      <vt:lpstr>Maintenance Costs</vt:lpstr>
      <vt:lpstr>Maintenance Costs by Industry Sector</vt:lpstr>
      <vt:lpstr>Maintenance Costs by Facility Use</vt:lpstr>
      <vt:lpstr>Maintenance Staffing: Electricians</vt:lpstr>
      <vt:lpstr>Maintenance Staffing </vt:lpstr>
      <vt:lpstr>Maintenance Staffing: Engineers and Carpenters</vt:lpstr>
      <vt:lpstr>Maintenance Staffing: Generalists and Painters</vt:lpstr>
      <vt:lpstr>Maintenance Staffing: Other FTEs and Group Supervisor</vt:lpstr>
      <vt:lpstr>Maintenance Staffing: Operations, Maintenance Manager and Help Desk</vt:lpstr>
      <vt:lpstr>Maintenance Staffing: Administrative Assistant and Other Administrative Support</vt:lpstr>
      <vt:lpstr>Total Maintenance Staff</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Facility Services</dc:title>
  <dc:creator>Ed Nichols</dc:creator>
  <cp:lastModifiedBy>Crystal Pedroza</cp:lastModifiedBy>
  <cp:revision>193</cp:revision>
  <cp:lastPrinted>2024-06-24T16:22:40Z</cp:lastPrinted>
  <dcterms:created xsi:type="dcterms:W3CDTF">2023-04-27T20:22:49Z</dcterms:created>
  <dcterms:modified xsi:type="dcterms:W3CDTF">2024-08-16T14:58:34Z</dcterms:modified>
</cp:coreProperties>
</file>