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69" r:id="rId2"/>
  </p:sldMasterIdLst>
  <p:sldIdLst>
    <p:sldId id="257" r:id="rId3"/>
    <p:sldId id="258" r:id="rId4"/>
    <p:sldId id="259" r:id="rId5"/>
    <p:sldId id="261" r:id="rId6"/>
    <p:sldId id="298" r:id="rId7"/>
    <p:sldId id="260" r:id="rId8"/>
    <p:sldId id="256" r:id="rId9"/>
    <p:sldId id="271" r:id="rId10"/>
    <p:sldId id="288" r:id="rId11"/>
    <p:sldId id="286" r:id="rId12"/>
    <p:sldId id="285" r:id="rId13"/>
    <p:sldId id="268" r:id="rId14"/>
    <p:sldId id="269" r:id="rId15"/>
    <p:sldId id="270" r:id="rId16"/>
    <p:sldId id="331" r:id="rId17"/>
    <p:sldId id="332" r:id="rId18"/>
    <p:sldId id="337" r:id="rId19"/>
    <p:sldId id="338" r:id="rId20"/>
    <p:sldId id="329" r:id="rId21"/>
    <p:sldId id="335" r:id="rId22"/>
    <p:sldId id="295" r:id="rId23"/>
    <p:sldId id="267" r:id="rId24"/>
    <p:sldId id="339" r:id="rId25"/>
    <p:sldId id="340" r:id="rId26"/>
    <p:sldId id="300" r:id="rId27"/>
    <p:sldId id="301" r:id="rId28"/>
    <p:sldId id="302" r:id="rId29"/>
    <p:sldId id="303" r:id="rId30"/>
    <p:sldId id="304" r:id="rId31"/>
    <p:sldId id="305" r:id="rId32"/>
    <p:sldId id="306" r:id="rId33"/>
    <p:sldId id="307" r:id="rId34"/>
    <p:sldId id="334" r:id="rId35"/>
    <p:sldId id="328" r:id="rId36"/>
    <p:sldId id="315" r:id="rId37"/>
    <p:sldId id="324" r:id="rId38"/>
    <p:sldId id="325" r:id="rId39"/>
    <p:sldId id="326" r:id="rId40"/>
    <p:sldId id="316" r:id="rId41"/>
    <p:sldId id="317" r:id="rId42"/>
    <p:sldId id="318" r:id="rId43"/>
    <p:sldId id="319" r:id="rId44"/>
    <p:sldId id="320" r:id="rId45"/>
    <p:sldId id="321" r:id="rId46"/>
    <p:sldId id="322" r:id="rId47"/>
    <p:sldId id="323"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4" autoAdjust="0"/>
    <p:restoredTop sz="86386" autoAdjust="0"/>
  </p:normalViewPr>
  <p:slideViewPr>
    <p:cSldViewPr snapToGrid="0">
      <p:cViewPr varScale="1">
        <p:scale>
          <a:sx n="93" d="100"/>
          <a:sy n="93" d="100"/>
        </p:scale>
        <p:origin x="2130" y="90"/>
      </p:cViewPr>
      <p:guideLst/>
    </p:cSldViewPr>
  </p:slideViewPr>
  <p:outlineViewPr>
    <p:cViewPr>
      <p:scale>
        <a:sx n="33" d="100"/>
        <a:sy n="33" d="100"/>
      </p:scale>
      <p:origin x="0" y="-143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19228D-916D-4A7A-BA51-8B5979E856EA}" type="doc">
      <dgm:prSet loTypeId="urn:microsoft.com/office/officeart/2005/8/layout/venn1" loCatId="relationship" qsTypeId="urn:microsoft.com/office/officeart/2005/8/quickstyle/simple2" qsCatId="simple" csTypeId="urn:microsoft.com/office/officeart/2005/8/colors/colorful1" csCatId="colorful" phldr="1"/>
      <dgm:spPr/>
      <dgm:t>
        <a:bodyPr/>
        <a:lstStyle/>
        <a:p>
          <a:endParaRPr lang="en-US"/>
        </a:p>
      </dgm:t>
    </dgm:pt>
    <dgm:pt modelId="{70F33802-1B75-4D9B-ACAF-FA830203A033}">
      <dgm:prSet/>
      <dgm:spPr>
        <a:xfrm>
          <a:off x="4025049" y="0"/>
          <a:ext cx="2008300" cy="1074747"/>
        </a:xfrm>
      </dgm:spPr>
      <dgm:t>
        <a:bodyPr/>
        <a:lstStyle/>
        <a:p>
          <a:pPr rtl="0"/>
          <a:r>
            <a:rPr lang="en-US">
              <a:latin typeface="Rockwell" panose="02060603020205020403"/>
              <a:ea typeface="+mn-ea"/>
              <a:cs typeface="+mn-cs"/>
            </a:rPr>
            <a:t>Extends the life of building systems and components.</a:t>
          </a:r>
        </a:p>
      </dgm:t>
    </dgm:pt>
    <dgm:pt modelId="{61853EDA-BBC9-4AD6-8D96-E7147EDEBD9A}" type="parTrans" cxnId="{A50AFE6C-19BD-4EAE-9A38-4902060885CA}">
      <dgm:prSet/>
      <dgm:spPr/>
      <dgm:t>
        <a:bodyPr/>
        <a:lstStyle/>
        <a:p>
          <a:endParaRPr lang="en-US"/>
        </a:p>
      </dgm:t>
    </dgm:pt>
    <dgm:pt modelId="{B4BEC5E5-6E00-4384-9983-05F78DB3BA30}" type="sibTrans" cxnId="{A50AFE6C-19BD-4EAE-9A38-4902060885CA}">
      <dgm:prSet/>
      <dgm:spPr/>
      <dgm:t>
        <a:bodyPr/>
        <a:lstStyle/>
        <a:p>
          <a:endParaRPr lang="en-US"/>
        </a:p>
      </dgm:t>
    </dgm:pt>
    <dgm:pt modelId="{76BA2208-8B36-4B2A-A9DB-F6FD23E2316C}">
      <dgm:prSet/>
      <dgm:spPr>
        <a:xfrm>
          <a:off x="6635840" y="1021010"/>
          <a:ext cx="1898756" cy="1182222"/>
        </a:xfrm>
      </dgm:spPr>
      <dgm:t>
        <a:bodyPr/>
        <a:lstStyle/>
        <a:p>
          <a:pPr rtl="0"/>
          <a:r>
            <a:rPr lang="en-US">
              <a:latin typeface="Rockwell" panose="02060603020205020403"/>
              <a:ea typeface="+mn-ea"/>
              <a:cs typeface="+mn-cs"/>
            </a:rPr>
            <a:t>Preventative Maintenance performed on time reduces premature failure of equipment.</a:t>
          </a:r>
        </a:p>
      </dgm:t>
    </dgm:pt>
    <dgm:pt modelId="{885DF631-4FD6-46D9-85F0-81CA10C72C3D}" type="parTrans" cxnId="{8AB3AE62-1F9E-4521-8DB9-49DF836AA6A1}">
      <dgm:prSet/>
      <dgm:spPr/>
      <dgm:t>
        <a:bodyPr/>
        <a:lstStyle/>
        <a:p>
          <a:endParaRPr lang="en-US"/>
        </a:p>
      </dgm:t>
    </dgm:pt>
    <dgm:pt modelId="{FBC250BB-E124-4E12-BA0F-D3AB7B5A50E5}" type="sibTrans" cxnId="{8AB3AE62-1F9E-4521-8DB9-49DF836AA6A1}">
      <dgm:prSet/>
      <dgm:spPr/>
      <dgm:t>
        <a:bodyPr/>
        <a:lstStyle/>
        <a:p>
          <a:endParaRPr lang="en-US"/>
        </a:p>
      </dgm:t>
    </dgm:pt>
    <dgm:pt modelId="{5BB928B1-4F0E-41B5-81FD-B185219DA91F}">
      <dgm:prSet/>
      <dgm:spPr>
        <a:xfrm>
          <a:off x="6818413" y="2525657"/>
          <a:ext cx="1862242" cy="1262828"/>
        </a:xfrm>
      </dgm:spPr>
      <dgm:t>
        <a:bodyPr/>
        <a:lstStyle/>
        <a:p>
          <a:pPr rtl="0"/>
          <a:r>
            <a:rPr lang="en-US">
              <a:latin typeface="Rockwell" panose="02060603020205020403"/>
              <a:ea typeface="+mn-ea"/>
              <a:cs typeface="+mn-cs"/>
            </a:rPr>
            <a:t>Protects the county’s investments in  equipment and building materials.</a:t>
          </a:r>
        </a:p>
      </dgm:t>
    </dgm:pt>
    <dgm:pt modelId="{69EE78E9-3BA6-454B-B435-E10C395BF76D}" type="parTrans" cxnId="{951363CA-7ABE-4D55-91DF-F4421990248E}">
      <dgm:prSet/>
      <dgm:spPr/>
      <dgm:t>
        <a:bodyPr/>
        <a:lstStyle/>
        <a:p>
          <a:endParaRPr lang="en-US"/>
        </a:p>
      </dgm:t>
    </dgm:pt>
    <dgm:pt modelId="{6ECC9AA1-3EEC-44D3-B0E0-E9EBE0566774}" type="sibTrans" cxnId="{951363CA-7ABE-4D55-91DF-F4421990248E}">
      <dgm:prSet/>
      <dgm:spPr/>
      <dgm:t>
        <a:bodyPr/>
        <a:lstStyle/>
        <a:p>
          <a:endParaRPr lang="en-US"/>
        </a:p>
      </dgm:t>
    </dgm:pt>
    <dgm:pt modelId="{535ECC6E-A5BB-4BF2-A2EA-8B6697EFB60D}">
      <dgm:prSet/>
      <dgm:spPr>
        <a:xfrm>
          <a:off x="6015093" y="4218385"/>
          <a:ext cx="2008300" cy="1155353"/>
        </a:xfrm>
      </dgm:spPr>
      <dgm:t>
        <a:bodyPr/>
        <a:lstStyle/>
        <a:p>
          <a:pPr rtl="0"/>
          <a:r>
            <a:rPr lang="en-US">
              <a:latin typeface="Rockwell" panose="02060603020205020403"/>
              <a:ea typeface="+mn-ea"/>
              <a:cs typeface="+mn-cs"/>
            </a:rPr>
            <a:t>Instills public trust by showing responsible maintenance.</a:t>
          </a:r>
        </a:p>
      </dgm:t>
    </dgm:pt>
    <dgm:pt modelId="{61916C33-4DD9-4BD1-98A9-112C86639AF2}" type="parTrans" cxnId="{023702F4-EE57-49A0-B669-B42625186A2F}">
      <dgm:prSet/>
      <dgm:spPr/>
      <dgm:t>
        <a:bodyPr/>
        <a:lstStyle/>
        <a:p>
          <a:endParaRPr lang="en-US"/>
        </a:p>
      </dgm:t>
    </dgm:pt>
    <dgm:pt modelId="{FB90B645-C0E6-4C2C-BD1B-AF2826B3ADA0}" type="sibTrans" cxnId="{023702F4-EE57-49A0-B669-B42625186A2F}">
      <dgm:prSet/>
      <dgm:spPr/>
      <dgm:t>
        <a:bodyPr/>
        <a:lstStyle/>
        <a:p>
          <a:endParaRPr lang="en-US"/>
        </a:p>
      </dgm:t>
    </dgm:pt>
    <dgm:pt modelId="{BA850502-CDFD-4B7C-9C95-B1CB85470A1D}">
      <dgm:prSet/>
      <dgm:spPr>
        <a:xfrm>
          <a:off x="2035006" y="4218385"/>
          <a:ext cx="2008300" cy="1155353"/>
        </a:xfrm>
      </dgm:spPr>
      <dgm:t>
        <a:bodyPr/>
        <a:lstStyle/>
        <a:p>
          <a:pPr rtl="0"/>
          <a:r>
            <a:rPr lang="en-US">
              <a:latin typeface="Rockwell" panose="02060603020205020403"/>
              <a:ea typeface="+mn-ea"/>
              <a:cs typeface="+mn-cs"/>
            </a:rPr>
            <a:t>Increases value to the Taxpayer and saves tax dollars long term.</a:t>
          </a:r>
        </a:p>
      </dgm:t>
    </dgm:pt>
    <dgm:pt modelId="{12BEAAE0-3F63-409B-8087-D746CE898832}" type="parTrans" cxnId="{62DE7D7C-0F42-4517-9F2A-8FD939396E92}">
      <dgm:prSet/>
      <dgm:spPr/>
      <dgm:t>
        <a:bodyPr/>
        <a:lstStyle/>
        <a:p>
          <a:endParaRPr lang="en-US"/>
        </a:p>
      </dgm:t>
    </dgm:pt>
    <dgm:pt modelId="{053E43A8-80F2-4B9C-A4E0-089EA19D9582}" type="sibTrans" cxnId="{62DE7D7C-0F42-4517-9F2A-8FD939396E92}">
      <dgm:prSet/>
      <dgm:spPr/>
      <dgm:t>
        <a:bodyPr/>
        <a:lstStyle/>
        <a:p>
          <a:endParaRPr lang="en-US"/>
        </a:p>
      </dgm:t>
    </dgm:pt>
    <dgm:pt modelId="{A3ACCB94-5A53-46F6-9CCD-0F0A3B86870B}">
      <dgm:prSet/>
      <dgm:spPr>
        <a:xfrm>
          <a:off x="1377744" y="2525657"/>
          <a:ext cx="1862242" cy="1262828"/>
        </a:xfrm>
      </dgm:spPr>
      <dgm:t>
        <a:bodyPr/>
        <a:lstStyle/>
        <a:p>
          <a:pPr rtl="0"/>
          <a:r>
            <a:rPr lang="en-US">
              <a:latin typeface="Rockwell" panose="02060603020205020403"/>
              <a:ea typeface="+mn-ea"/>
              <a:cs typeface="+mn-cs"/>
            </a:rPr>
            <a:t>Decrease utility costs by ensuring proper operation of equipment.</a:t>
          </a:r>
        </a:p>
      </dgm:t>
    </dgm:pt>
    <dgm:pt modelId="{2D005598-6019-4419-B1D6-F6BC31D1BDCF}" type="parTrans" cxnId="{1139AFDB-AD4A-4C65-B028-6CCC763D793F}">
      <dgm:prSet/>
      <dgm:spPr/>
      <dgm:t>
        <a:bodyPr/>
        <a:lstStyle/>
        <a:p>
          <a:endParaRPr lang="en-US"/>
        </a:p>
      </dgm:t>
    </dgm:pt>
    <dgm:pt modelId="{6338701B-FBA6-4623-82AE-945EF7AEDA69}" type="sibTrans" cxnId="{1139AFDB-AD4A-4C65-B028-6CCC763D793F}">
      <dgm:prSet/>
      <dgm:spPr/>
      <dgm:t>
        <a:bodyPr/>
        <a:lstStyle/>
        <a:p>
          <a:endParaRPr lang="en-US"/>
        </a:p>
      </dgm:t>
    </dgm:pt>
    <dgm:pt modelId="{679AF413-444B-4EC0-A5DE-E2736C9440FD}">
      <dgm:prSet/>
      <dgm:spPr>
        <a:xfrm>
          <a:off x="1523802" y="1021010"/>
          <a:ext cx="1898756" cy="1182222"/>
        </a:xfrm>
      </dgm:spPr>
      <dgm:t>
        <a:bodyPr/>
        <a:lstStyle/>
        <a:p>
          <a:pPr rtl="0"/>
          <a:r>
            <a:rPr lang="en-US">
              <a:latin typeface="Rockwell" panose="02060603020205020403"/>
              <a:ea typeface="+mn-ea"/>
              <a:cs typeface="+mn-cs"/>
            </a:rPr>
            <a:t>Can affect the health of employees and safety of the facility.</a:t>
          </a:r>
        </a:p>
      </dgm:t>
    </dgm:pt>
    <dgm:pt modelId="{0C329895-9A45-4984-8979-E0E6A0C1652A}" type="parTrans" cxnId="{58DC784F-637B-4E82-910C-0B07B17170AA}">
      <dgm:prSet/>
      <dgm:spPr/>
      <dgm:t>
        <a:bodyPr/>
        <a:lstStyle/>
        <a:p>
          <a:endParaRPr lang="en-US"/>
        </a:p>
      </dgm:t>
    </dgm:pt>
    <dgm:pt modelId="{3838A806-22E3-4276-B604-9AD5B5193FAB}" type="sibTrans" cxnId="{58DC784F-637B-4E82-910C-0B07B17170AA}">
      <dgm:prSet/>
      <dgm:spPr/>
      <dgm:t>
        <a:bodyPr/>
        <a:lstStyle/>
        <a:p>
          <a:endParaRPr lang="en-US"/>
        </a:p>
      </dgm:t>
    </dgm:pt>
    <dgm:pt modelId="{10BB7017-867F-427C-866E-FEBA8C94E1AC}">
      <dgm:prSet/>
      <dgm:spPr/>
      <dgm:t>
        <a:bodyPr/>
        <a:lstStyle/>
        <a:p>
          <a:endParaRPr lang="en-US"/>
        </a:p>
      </dgm:t>
    </dgm:pt>
    <dgm:pt modelId="{E2E764A1-033D-4A65-8DC0-EA46C76045EF}" type="parTrans" cxnId="{05AEDB23-F4A1-44EF-BCB7-F101A82D1F59}">
      <dgm:prSet/>
      <dgm:spPr/>
      <dgm:t>
        <a:bodyPr/>
        <a:lstStyle/>
        <a:p>
          <a:endParaRPr lang="en-US"/>
        </a:p>
      </dgm:t>
    </dgm:pt>
    <dgm:pt modelId="{66997E8E-CCD7-4886-9647-C0E21986624F}" type="sibTrans" cxnId="{05AEDB23-F4A1-44EF-BCB7-F101A82D1F59}">
      <dgm:prSet/>
      <dgm:spPr/>
      <dgm:t>
        <a:bodyPr/>
        <a:lstStyle/>
        <a:p>
          <a:endParaRPr lang="en-US"/>
        </a:p>
      </dgm:t>
    </dgm:pt>
    <dgm:pt modelId="{873A5AE6-CCCD-489F-BED6-73033881D5F2}" type="pres">
      <dgm:prSet presAssocID="{1C19228D-916D-4A7A-BA51-8B5979E856EA}" presName="compositeShape" presStyleCnt="0">
        <dgm:presLayoutVars>
          <dgm:chMax val="7"/>
          <dgm:dir/>
          <dgm:resizeHandles val="exact"/>
        </dgm:presLayoutVars>
      </dgm:prSet>
      <dgm:spPr/>
    </dgm:pt>
    <dgm:pt modelId="{89A897AE-C0E2-422A-8919-33426D8D93F2}" type="pres">
      <dgm:prSet presAssocID="{70F33802-1B75-4D9B-ACAF-FA830203A033}" presName="circ1" presStyleLbl="vennNode1" presStyleIdx="0" presStyleCnt="7"/>
      <dgm:spPr/>
    </dgm:pt>
    <dgm:pt modelId="{D065089A-2A1E-4670-BEF9-409480797552}" type="pres">
      <dgm:prSet presAssocID="{70F33802-1B75-4D9B-ACAF-FA830203A033}" presName="circ1Tx" presStyleLbl="revTx" presStyleIdx="0" presStyleCnt="0">
        <dgm:presLayoutVars>
          <dgm:chMax val="0"/>
          <dgm:chPref val="0"/>
          <dgm:bulletEnabled val="1"/>
        </dgm:presLayoutVars>
      </dgm:prSet>
      <dgm:spPr/>
    </dgm:pt>
    <dgm:pt modelId="{C3FA05FA-7C6A-4E1E-8BF3-F2ABD813CF24}" type="pres">
      <dgm:prSet presAssocID="{76BA2208-8B36-4B2A-A9DB-F6FD23E2316C}" presName="circ2" presStyleLbl="vennNode1" presStyleIdx="1" presStyleCnt="7"/>
      <dgm:spPr/>
    </dgm:pt>
    <dgm:pt modelId="{F4F2DF55-B0E9-41D3-8097-4DFFE6E59DB2}" type="pres">
      <dgm:prSet presAssocID="{76BA2208-8B36-4B2A-A9DB-F6FD23E2316C}" presName="circ2Tx" presStyleLbl="revTx" presStyleIdx="0" presStyleCnt="0">
        <dgm:presLayoutVars>
          <dgm:chMax val="0"/>
          <dgm:chPref val="0"/>
          <dgm:bulletEnabled val="1"/>
        </dgm:presLayoutVars>
      </dgm:prSet>
      <dgm:spPr/>
    </dgm:pt>
    <dgm:pt modelId="{ED3869A5-1A87-480F-842E-F82AB52F60ED}" type="pres">
      <dgm:prSet presAssocID="{5BB928B1-4F0E-41B5-81FD-B185219DA91F}" presName="circ3" presStyleLbl="vennNode1" presStyleIdx="2" presStyleCnt="7"/>
      <dgm:spPr/>
    </dgm:pt>
    <dgm:pt modelId="{A6CD9734-DA09-4401-8E90-7366FA48E943}" type="pres">
      <dgm:prSet presAssocID="{5BB928B1-4F0E-41B5-81FD-B185219DA91F}" presName="circ3Tx" presStyleLbl="revTx" presStyleIdx="0" presStyleCnt="0">
        <dgm:presLayoutVars>
          <dgm:chMax val="0"/>
          <dgm:chPref val="0"/>
          <dgm:bulletEnabled val="1"/>
        </dgm:presLayoutVars>
      </dgm:prSet>
      <dgm:spPr/>
    </dgm:pt>
    <dgm:pt modelId="{5BCE79A4-ED65-4FA9-BCD3-F63A2A7080F3}" type="pres">
      <dgm:prSet presAssocID="{535ECC6E-A5BB-4BF2-A2EA-8B6697EFB60D}" presName="circ4" presStyleLbl="vennNode1" presStyleIdx="3" presStyleCnt="7"/>
      <dgm:spPr/>
    </dgm:pt>
    <dgm:pt modelId="{D66F4B1D-69C7-4211-A038-3CFFD68E2346}" type="pres">
      <dgm:prSet presAssocID="{535ECC6E-A5BB-4BF2-A2EA-8B6697EFB60D}" presName="circ4Tx" presStyleLbl="revTx" presStyleIdx="0" presStyleCnt="0">
        <dgm:presLayoutVars>
          <dgm:chMax val="0"/>
          <dgm:chPref val="0"/>
          <dgm:bulletEnabled val="1"/>
        </dgm:presLayoutVars>
      </dgm:prSet>
      <dgm:spPr/>
    </dgm:pt>
    <dgm:pt modelId="{9BC45B88-43BC-4373-8954-8A809F317D78}" type="pres">
      <dgm:prSet presAssocID="{BA850502-CDFD-4B7C-9C95-B1CB85470A1D}" presName="circ5" presStyleLbl="vennNode1" presStyleIdx="4" presStyleCnt="7"/>
      <dgm:spPr/>
    </dgm:pt>
    <dgm:pt modelId="{A8DD9CF8-92D6-4465-9E51-39BD2F5F5C18}" type="pres">
      <dgm:prSet presAssocID="{BA850502-CDFD-4B7C-9C95-B1CB85470A1D}" presName="circ5Tx" presStyleLbl="revTx" presStyleIdx="0" presStyleCnt="0">
        <dgm:presLayoutVars>
          <dgm:chMax val="0"/>
          <dgm:chPref val="0"/>
          <dgm:bulletEnabled val="1"/>
        </dgm:presLayoutVars>
      </dgm:prSet>
      <dgm:spPr/>
    </dgm:pt>
    <dgm:pt modelId="{5ACF24F2-2ED8-4C51-A6B4-4C8FDDB2D17F}" type="pres">
      <dgm:prSet presAssocID="{A3ACCB94-5A53-46F6-9CCD-0F0A3B86870B}" presName="circ6" presStyleLbl="vennNode1" presStyleIdx="5" presStyleCnt="7"/>
      <dgm:spPr/>
    </dgm:pt>
    <dgm:pt modelId="{FBA8E0C9-254D-437B-B13B-104F96A06962}" type="pres">
      <dgm:prSet presAssocID="{A3ACCB94-5A53-46F6-9CCD-0F0A3B86870B}" presName="circ6Tx" presStyleLbl="revTx" presStyleIdx="0" presStyleCnt="0">
        <dgm:presLayoutVars>
          <dgm:chMax val="0"/>
          <dgm:chPref val="0"/>
          <dgm:bulletEnabled val="1"/>
        </dgm:presLayoutVars>
      </dgm:prSet>
      <dgm:spPr/>
    </dgm:pt>
    <dgm:pt modelId="{13E5A332-B4A1-4763-ABD3-C7E95FB33A07}" type="pres">
      <dgm:prSet presAssocID="{679AF413-444B-4EC0-A5DE-E2736C9440FD}" presName="circ7" presStyleLbl="vennNode1" presStyleIdx="6" presStyleCnt="7"/>
      <dgm:spPr/>
    </dgm:pt>
    <dgm:pt modelId="{811A567A-CEB4-4F69-8E38-EEDB46A0F57D}" type="pres">
      <dgm:prSet presAssocID="{679AF413-444B-4EC0-A5DE-E2736C9440FD}" presName="circ7Tx" presStyleLbl="revTx" presStyleIdx="0" presStyleCnt="0">
        <dgm:presLayoutVars>
          <dgm:chMax val="0"/>
          <dgm:chPref val="0"/>
          <dgm:bulletEnabled val="1"/>
        </dgm:presLayoutVars>
      </dgm:prSet>
      <dgm:spPr/>
    </dgm:pt>
  </dgm:ptLst>
  <dgm:cxnLst>
    <dgm:cxn modelId="{6758460A-97E2-43E3-BCD5-629281C5DF1F}" type="presOf" srcId="{76BA2208-8B36-4B2A-A9DB-F6FD23E2316C}" destId="{F4F2DF55-B0E9-41D3-8097-4DFFE6E59DB2}" srcOrd="0" destOrd="0" presId="urn:microsoft.com/office/officeart/2005/8/layout/venn1"/>
    <dgm:cxn modelId="{05AEDB23-F4A1-44EF-BCB7-F101A82D1F59}" srcId="{1C19228D-916D-4A7A-BA51-8B5979E856EA}" destId="{10BB7017-867F-427C-866E-FEBA8C94E1AC}" srcOrd="7" destOrd="0" parTransId="{E2E764A1-033D-4A65-8DC0-EA46C76045EF}" sibTransId="{66997E8E-CCD7-4886-9647-C0E21986624F}"/>
    <dgm:cxn modelId="{8AB3AE62-1F9E-4521-8DB9-49DF836AA6A1}" srcId="{1C19228D-916D-4A7A-BA51-8B5979E856EA}" destId="{76BA2208-8B36-4B2A-A9DB-F6FD23E2316C}" srcOrd="1" destOrd="0" parTransId="{885DF631-4FD6-46D9-85F0-81CA10C72C3D}" sibTransId="{FBC250BB-E124-4E12-BA0F-D3AB7B5A50E5}"/>
    <dgm:cxn modelId="{A50AFE6C-19BD-4EAE-9A38-4902060885CA}" srcId="{1C19228D-916D-4A7A-BA51-8B5979E856EA}" destId="{70F33802-1B75-4D9B-ACAF-FA830203A033}" srcOrd="0" destOrd="0" parTransId="{61853EDA-BBC9-4AD6-8D96-E7147EDEBD9A}" sibTransId="{B4BEC5E5-6E00-4384-9983-05F78DB3BA30}"/>
    <dgm:cxn modelId="{CAC3EA6D-B710-4BE7-8BF6-A70369F97226}" type="presOf" srcId="{5BB928B1-4F0E-41B5-81FD-B185219DA91F}" destId="{A6CD9734-DA09-4401-8E90-7366FA48E943}" srcOrd="0" destOrd="0" presId="urn:microsoft.com/office/officeart/2005/8/layout/venn1"/>
    <dgm:cxn modelId="{58DC784F-637B-4E82-910C-0B07B17170AA}" srcId="{1C19228D-916D-4A7A-BA51-8B5979E856EA}" destId="{679AF413-444B-4EC0-A5DE-E2736C9440FD}" srcOrd="6" destOrd="0" parTransId="{0C329895-9A45-4984-8979-E0E6A0C1652A}" sibTransId="{3838A806-22E3-4276-B604-9AD5B5193FAB}"/>
    <dgm:cxn modelId="{62DE7D7C-0F42-4517-9F2A-8FD939396E92}" srcId="{1C19228D-916D-4A7A-BA51-8B5979E856EA}" destId="{BA850502-CDFD-4B7C-9C95-B1CB85470A1D}" srcOrd="4" destOrd="0" parTransId="{12BEAAE0-3F63-409B-8087-D746CE898832}" sibTransId="{053E43A8-80F2-4B9C-A4E0-089EA19D9582}"/>
    <dgm:cxn modelId="{6CE6A67C-2718-46AF-97FD-026777A995DB}" type="presOf" srcId="{1C19228D-916D-4A7A-BA51-8B5979E856EA}" destId="{873A5AE6-CCCD-489F-BED6-73033881D5F2}" srcOrd="0" destOrd="0" presId="urn:microsoft.com/office/officeart/2005/8/layout/venn1"/>
    <dgm:cxn modelId="{88C04789-DFED-4DF4-825F-0225B0965CE7}" type="presOf" srcId="{679AF413-444B-4EC0-A5DE-E2736C9440FD}" destId="{811A567A-CEB4-4F69-8E38-EEDB46A0F57D}" srcOrd="0" destOrd="0" presId="urn:microsoft.com/office/officeart/2005/8/layout/venn1"/>
    <dgm:cxn modelId="{F8BD0CC8-0620-4BFF-8C78-71ED4BCA8E9C}" type="presOf" srcId="{535ECC6E-A5BB-4BF2-A2EA-8B6697EFB60D}" destId="{D66F4B1D-69C7-4211-A038-3CFFD68E2346}" srcOrd="0" destOrd="0" presId="urn:microsoft.com/office/officeart/2005/8/layout/venn1"/>
    <dgm:cxn modelId="{951363CA-7ABE-4D55-91DF-F4421990248E}" srcId="{1C19228D-916D-4A7A-BA51-8B5979E856EA}" destId="{5BB928B1-4F0E-41B5-81FD-B185219DA91F}" srcOrd="2" destOrd="0" parTransId="{69EE78E9-3BA6-454B-B435-E10C395BF76D}" sibTransId="{6ECC9AA1-3EEC-44D3-B0E0-E9EBE0566774}"/>
    <dgm:cxn modelId="{35B9ABD0-AEBC-4E35-9102-7B6A81DEFD0F}" type="presOf" srcId="{BA850502-CDFD-4B7C-9C95-B1CB85470A1D}" destId="{A8DD9CF8-92D6-4465-9E51-39BD2F5F5C18}" srcOrd="0" destOrd="0" presId="urn:microsoft.com/office/officeart/2005/8/layout/venn1"/>
    <dgm:cxn modelId="{1139AFDB-AD4A-4C65-B028-6CCC763D793F}" srcId="{1C19228D-916D-4A7A-BA51-8B5979E856EA}" destId="{A3ACCB94-5A53-46F6-9CCD-0F0A3B86870B}" srcOrd="5" destOrd="0" parTransId="{2D005598-6019-4419-B1D6-F6BC31D1BDCF}" sibTransId="{6338701B-FBA6-4623-82AE-945EF7AEDA69}"/>
    <dgm:cxn modelId="{C5C35EE3-D2AF-455B-BCBF-E33C8B8841F8}" type="presOf" srcId="{A3ACCB94-5A53-46F6-9CCD-0F0A3B86870B}" destId="{FBA8E0C9-254D-437B-B13B-104F96A06962}" srcOrd="0" destOrd="0" presId="urn:microsoft.com/office/officeart/2005/8/layout/venn1"/>
    <dgm:cxn modelId="{023702F4-EE57-49A0-B669-B42625186A2F}" srcId="{1C19228D-916D-4A7A-BA51-8B5979E856EA}" destId="{535ECC6E-A5BB-4BF2-A2EA-8B6697EFB60D}" srcOrd="3" destOrd="0" parTransId="{61916C33-4DD9-4BD1-98A9-112C86639AF2}" sibTransId="{FB90B645-C0E6-4C2C-BD1B-AF2826B3ADA0}"/>
    <dgm:cxn modelId="{8E93DBF9-9A95-485B-BC6B-6B93C7459BA5}" type="presOf" srcId="{70F33802-1B75-4D9B-ACAF-FA830203A033}" destId="{D065089A-2A1E-4670-BEF9-409480797552}" srcOrd="0" destOrd="0" presId="urn:microsoft.com/office/officeart/2005/8/layout/venn1"/>
    <dgm:cxn modelId="{C4903ED7-77A4-42AC-8CDA-66608A0AC748}" type="presParOf" srcId="{873A5AE6-CCCD-489F-BED6-73033881D5F2}" destId="{89A897AE-C0E2-422A-8919-33426D8D93F2}" srcOrd="0" destOrd="0" presId="urn:microsoft.com/office/officeart/2005/8/layout/venn1"/>
    <dgm:cxn modelId="{DD63F590-8627-4B61-BA6D-2A3AE8F36665}" type="presParOf" srcId="{873A5AE6-CCCD-489F-BED6-73033881D5F2}" destId="{D065089A-2A1E-4670-BEF9-409480797552}" srcOrd="1" destOrd="0" presId="urn:microsoft.com/office/officeart/2005/8/layout/venn1"/>
    <dgm:cxn modelId="{906C28AE-A77C-4177-9BD5-35F8B594A8A1}" type="presParOf" srcId="{873A5AE6-CCCD-489F-BED6-73033881D5F2}" destId="{C3FA05FA-7C6A-4E1E-8BF3-F2ABD813CF24}" srcOrd="2" destOrd="0" presId="urn:microsoft.com/office/officeart/2005/8/layout/venn1"/>
    <dgm:cxn modelId="{C832EA16-5FE2-41BE-A29E-9737D7233919}" type="presParOf" srcId="{873A5AE6-CCCD-489F-BED6-73033881D5F2}" destId="{F4F2DF55-B0E9-41D3-8097-4DFFE6E59DB2}" srcOrd="3" destOrd="0" presId="urn:microsoft.com/office/officeart/2005/8/layout/venn1"/>
    <dgm:cxn modelId="{67ECA03B-62C4-4762-B5C9-C4C4FF7F889F}" type="presParOf" srcId="{873A5AE6-CCCD-489F-BED6-73033881D5F2}" destId="{ED3869A5-1A87-480F-842E-F82AB52F60ED}" srcOrd="4" destOrd="0" presId="urn:microsoft.com/office/officeart/2005/8/layout/venn1"/>
    <dgm:cxn modelId="{37AFA1CA-8CB9-43D1-BA24-EDF1A0629F18}" type="presParOf" srcId="{873A5AE6-CCCD-489F-BED6-73033881D5F2}" destId="{A6CD9734-DA09-4401-8E90-7366FA48E943}" srcOrd="5" destOrd="0" presId="urn:microsoft.com/office/officeart/2005/8/layout/venn1"/>
    <dgm:cxn modelId="{FF0F3AF5-9D82-4FC6-955E-AEA3C3B2C17B}" type="presParOf" srcId="{873A5AE6-CCCD-489F-BED6-73033881D5F2}" destId="{5BCE79A4-ED65-4FA9-BCD3-F63A2A7080F3}" srcOrd="6" destOrd="0" presId="urn:microsoft.com/office/officeart/2005/8/layout/venn1"/>
    <dgm:cxn modelId="{26631C8C-7E70-450E-8532-AB382C2054F9}" type="presParOf" srcId="{873A5AE6-CCCD-489F-BED6-73033881D5F2}" destId="{D66F4B1D-69C7-4211-A038-3CFFD68E2346}" srcOrd="7" destOrd="0" presId="urn:microsoft.com/office/officeart/2005/8/layout/venn1"/>
    <dgm:cxn modelId="{398115FC-8C81-461D-8821-C7919CF554C1}" type="presParOf" srcId="{873A5AE6-CCCD-489F-BED6-73033881D5F2}" destId="{9BC45B88-43BC-4373-8954-8A809F317D78}" srcOrd="8" destOrd="0" presId="urn:microsoft.com/office/officeart/2005/8/layout/venn1"/>
    <dgm:cxn modelId="{C35AAE0B-C724-43DC-A95E-5220BF3D37FF}" type="presParOf" srcId="{873A5AE6-CCCD-489F-BED6-73033881D5F2}" destId="{A8DD9CF8-92D6-4465-9E51-39BD2F5F5C18}" srcOrd="9" destOrd="0" presId="urn:microsoft.com/office/officeart/2005/8/layout/venn1"/>
    <dgm:cxn modelId="{86D71022-F5EB-4BCB-96F8-ACD7B46A6D42}" type="presParOf" srcId="{873A5AE6-CCCD-489F-BED6-73033881D5F2}" destId="{5ACF24F2-2ED8-4C51-A6B4-4C8FDDB2D17F}" srcOrd="10" destOrd="0" presId="urn:microsoft.com/office/officeart/2005/8/layout/venn1"/>
    <dgm:cxn modelId="{DCE7E696-F826-49C3-9B2C-ACD9CF07899B}" type="presParOf" srcId="{873A5AE6-CCCD-489F-BED6-73033881D5F2}" destId="{FBA8E0C9-254D-437B-B13B-104F96A06962}" srcOrd="11" destOrd="0" presId="urn:microsoft.com/office/officeart/2005/8/layout/venn1"/>
    <dgm:cxn modelId="{BEC44AB8-E4F7-4136-9C7C-32545C3B6477}" type="presParOf" srcId="{873A5AE6-CCCD-489F-BED6-73033881D5F2}" destId="{13E5A332-B4A1-4763-ABD3-C7E95FB33A07}" srcOrd="12" destOrd="0" presId="urn:microsoft.com/office/officeart/2005/8/layout/venn1"/>
    <dgm:cxn modelId="{90534A61-798C-4985-B444-1669BE99920C}" type="presParOf" srcId="{873A5AE6-CCCD-489F-BED6-73033881D5F2}" destId="{811A567A-CEB4-4F69-8E38-EEDB46A0F57D}"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FCC641-0480-48B2-A3AB-3C073819702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20EFC80-9F28-4979-B70B-56E804B9C94D}">
      <dgm:prSet/>
      <dgm:spPr/>
      <dgm:t>
        <a:bodyPr/>
        <a:lstStyle/>
        <a:p>
          <a:pPr rtl="0"/>
          <a:r>
            <a:rPr lang="en-US"/>
            <a:t>What is the nature of the space/building being maintained?</a:t>
          </a:r>
        </a:p>
      </dgm:t>
    </dgm:pt>
    <dgm:pt modelId="{C1495DBF-9DF5-4AB2-9830-3A4BE3EF8181}" type="parTrans" cxnId="{8E192D66-135C-43F7-B742-55F7B395D400}">
      <dgm:prSet/>
      <dgm:spPr/>
      <dgm:t>
        <a:bodyPr/>
        <a:lstStyle/>
        <a:p>
          <a:endParaRPr lang="en-US"/>
        </a:p>
      </dgm:t>
    </dgm:pt>
    <dgm:pt modelId="{A8C167FE-BB9B-421C-8E83-2E3FFF2431FA}" type="sibTrans" cxnId="{8E192D66-135C-43F7-B742-55F7B395D400}">
      <dgm:prSet/>
      <dgm:spPr/>
      <dgm:t>
        <a:bodyPr/>
        <a:lstStyle/>
        <a:p>
          <a:endParaRPr lang="en-US"/>
        </a:p>
      </dgm:t>
    </dgm:pt>
    <dgm:pt modelId="{28AFCE42-1052-4D10-9EC6-513D6898E662}">
      <dgm:prSet/>
      <dgm:spPr/>
      <dgm:t>
        <a:bodyPr/>
        <a:lstStyle/>
        <a:p>
          <a:pPr rtl="0"/>
          <a:r>
            <a:rPr lang="en-US" b="1"/>
            <a:t>3 - Jails (Central, North Jail, Juvenile)</a:t>
          </a:r>
          <a:endParaRPr lang="en-US"/>
        </a:p>
      </dgm:t>
    </dgm:pt>
    <dgm:pt modelId="{A7378C58-99A7-4D83-9755-31900056FDCA}" type="parTrans" cxnId="{3B3B07B6-99FE-437F-9B05-EBA3AAA303C1}">
      <dgm:prSet/>
      <dgm:spPr/>
      <dgm:t>
        <a:bodyPr/>
        <a:lstStyle/>
        <a:p>
          <a:endParaRPr lang="en-US"/>
        </a:p>
      </dgm:t>
    </dgm:pt>
    <dgm:pt modelId="{F2CCEB5E-7941-44C7-961A-7631A99BAC63}" type="sibTrans" cxnId="{3B3B07B6-99FE-437F-9B05-EBA3AAA303C1}">
      <dgm:prSet/>
      <dgm:spPr/>
      <dgm:t>
        <a:bodyPr/>
        <a:lstStyle/>
        <a:p>
          <a:endParaRPr lang="en-US"/>
        </a:p>
      </dgm:t>
    </dgm:pt>
    <dgm:pt modelId="{98D90216-F35D-4889-9719-CDA1E6696106}">
      <dgm:prSet/>
      <dgm:spPr/>
      <dgm:t>
        <a:bodyPr/>
        <a:lstStyle/>
        <a:p>
          <a:pPr rtl="0"/>
          <a:r>
            <a:rPr lang="en-US" b="1"/>
            <a:t>7 - Facilities housing Courts. (Courthouse, Cotton Belt, Annex, Pct.2, Pct.3, Pct.4, Pct.5)</a:t>
          </a:r>
          <a:endParaRPr lang="en-US"/>
        </a:p>
      </dgm:t>
    </dgm:pt>
    <dgm:pt modelId="{79910B61-77A1-467C-940C-AD44FB5CACDE}" type="parTrans" cxnId="{E16D7D0E-A944-4973-8992-03F9671B7A2F}">
      <dgm:prSet/>
      <dgm:spPr/>
      <dgm:t>
        <a:bodyPr/>
        <a:lstStyle/>
        <a:p>
          <a:endParaRPr lang="en-US"/>
        </a:p>
      </dgm:t>
    </dgm:pt>
    <dgm:pt modelId="{5135EF7F-7DF1-4D22-AB0F-404B8657409A}" type="sibTrans" cxnId="{E16D7D0E-A944-4973-8992-03F9671B7A2F}">
      <dgm:prSet/>
      <dgm:spPr/>
      <dgm:t>
        <a:bodyPr/>
        <a:lstStyle/>
        <a:p>
          <a:endParaRPr lang="en-US"/>
        </a:p>
      </dgm:t>
    </dgm:pt>
    <dgm:pt modelId="{218BC7D8-0EA7-477D-BFDF-A8C1BCADBFEA}">
      <dgm:prSet/>
      <dgm:spPr/>
      <dgm:t>
        <a:bodyPr/>
        <a:lstStyle/>
        <a:p>
          <a:pPr rtl="0"/>
          <a:r>
            <a:rPr lang="en-US"/>
            <a:t>Are there any legal requirements that must be met?</a:t>
          </a:r>
        </a:p>
      </dgm:t>
    </dgm:pt>
    <dgm:pt modelId="{510EAF24-89FB-48E5-B71A-8812AA04BD80}" type="parTrans" cxnId="{C8329544-EAEF-4FF9-88F1-0E12FE87D2F6}">
      <dgm:prSet/>
      <dgm:spPr/>
      <dgm:t>
        <a:bodyPr/>
        <a:lstStyle/>
        <a:p>
          <a:endParaRPr lang="en-US"/>
        </a:p>
      </dgm:t>
    </dgm:pt>
    <dgm:pt modelId="{64409C4F-4966-41A0-B496-57EBE917C5D9}" type="sibTrans" cxnId="{C8329544-EAEF-4FF9-88F1-0E12FE87D2F6}">
      <dgm:prSet/>
      <dgm:spPr/>
      <dgm:t>
        <a:bodyPr/>
        <a:lstStyle/>
        <a:p>
          <a:endParaRPr lang="en-US"/>
        </a:p>
      </dgm:t>
    </dgm:pt>
    <dgm:pt modelId="{4EBB3410-1A60-4DFF-92C9-6E113416CE32}">
      <dgm:prSet/>
      <dgm:spPr/>
      <dgm:t>
        <a:bodyPr/>
        <a:lstStyle/>
        <a:p>
          <a:pPr rtl="0"/>
          <a:r>
            <a:rPr lang="en-US" b="1" dirty="0"/>
            <a:t>State Jail Standards as well as local, state and national laws and codes.</a:t>
          </a:r>
          <a:endParaRPr lang="en-US" dirty="0"/>
        </a:p>
      </dgm:t>
    </dgm:pt>
    <dgm:pt modelId="{A85719F9-AAED-49CC-9A74-C9AD473DB95B}" type="parTrans" cxnId="{0A3731EF-5D57-4BD1-916A-01470714C0EC}">
      <dgm:prSet/>
      <dgm:spPr/>
      <dgm:t>
        <a:bodyPr/>
        <a:lstStyle/>
        <a:p>
          <a:endParaRPr lang="en-US"/>
        </a:p>
      </dgm:t>
    </dgm:pt>
    <dgm:pt modelId="{303183DA-A4D0-4591-872A-B2204E7CFA16}" type="sibTrans" cxnId="{0A3731EF-5D57-4BD1-916A-01470714C0EC}">
      <dgm:prSet/>
      <dgm:spPr/>
      <dgm:t>
        <a:bodyPr/>
        <a:lstStyle/>
        <a:p>
          <a:endParaRPr lang="en-US"/>
        </a:p>
      </dgm:t>
    </dgm:pt>
    <dgm:pt modelId="{F198875F-9EC1-4096-ABE3-F214C4D4E63A}">
      <dgm:prSet/>
      <dgm:spPr/>
      <dgm:t>
        <a:bodyPr/>
        <a:lstStyle/>
        <a:p>
          <a:pPr rtl="0"/>
          <a:r>
            <a:rPr lang="en-US"/>
            <a:t>Are there safety/security concerns that require action?</a:t>
          </a:r>
        </a:p>
      </dgm:t>
    </dgm:pt>
    <dgm:pt modelId="{7EC71113-4C56-4B67-88E6-3443094EF517}" type="parTrans" cxnId="{A569B847-CF34-4A36-AA94-F55A2477507D}">
      <dgm:prSet/>
      <dgm:spPr/>
      <dgm:t>
        <a:bodyPr/>
        <a:lstStyle/>
        <a:p>
          <a:endParaRPr lang="en-US"/>
        </a:p>
      </dgm:t>
    </dgm:pt>
    <dgm:pt modelId="{9FB18794-C983-4AE7-8D4E-370FDC307E25}" type="sibTrans" cxnId="{A569B847-CF34-4A36-AA94-F55A2477507D}">
      <dgm:prSet/>
      <dgm:spPr/>
      <dgm:t>
        <a:bodyPr/>
        <a:lstStyle/>
        <a:p>
          <a:endParaRPr lang="en-US"/>
        </a:p>
      </dgm:t>
    </dgm:pt>
    <dgm:pt modelId="{687919D4-78D9-48E7-9BF0-54D73F69E2D2}">
      <dgm:prSet/>
      <dgm:spPr/>
      <dgm:t>
        <a:bodyPr/>
        <a:lstStyle/>
        <a:p>
          <a:pPr rtl="0"/>
          <a:r>
            <a:rPr lang="en-US" b="1"/>
            <a:t>Heavy and complicated items require an extra set of hands to perform.</a:t>
          </a:r>
          <a:endParaRPr lang="en-US"/>
        </a:p>
      </dgm:t>
    </dgm:pt>
    <dgm:pt modelId="{DFD6DD15-0536-42BA-875F-15B3E4F6B64D}" type="parTrans" cxnId="{F8586114-2A85-4D83-B757-B64BC8219BDA}">
      <dgm:prSet/>
      <dgm:spPr/>
      <dgm:t>
        <a:bodyPr/>
        <a:lstStyle/>
        <a:p>
          <a:endParaRPr lang="en-US"/>
        </a:p>
      </dgm:t>
    </dgm:pt>
    <dgm:pt modelId="{6B1A6621-ABAB-452C-A007-F8BC0B07403E}" type="sibTrans" cxnId="{F8586114-2A85-4D83-B757-B64BC8219BDA}">
      <dgm:prSet/>
      <dgm:spPr/>
      <dgm:t>
        <a:bodyPr/>
        <a:lstStyle/>
        <a:p>
          <a:endParaRPr lang="en-US"/>
        </a:p>
      </dgm:t>
    </dgm:pt>
    <dgm:pt modelId="{78DC119D-2F38-4FB9-B8E9-EEB348C15311}">
      <dgm:prSet/>
      <dgm:spPr/>
      <dgm:t>
        <a:bodyPr/>
        <a:lstStyle/>
        <a:p>
          <a:pPr rtl="0"/>
          <a:r>
            <a:rPr lang="en-US" b="1" dirty="0"/>
            <a:t>Safety in the jails is always a concern.</a:t>
          </a:r>
          <a:endParaRPr lang="en-US" dirty="0"/>
        </a:p>
      </dgm:t>
    </dgm:pt>
    <dgm:pt modelId="{731AC2F1-7BEE-40B6-8931-743F181B202C}" type="parTrans" cxnId="{B6C60EB2-84AE-4FE6-88A1-A19777DDCE5D}">
      <dgm:prSet/>
      <dgm:spPr/>
      <dgm:t>
        <a:bodyPr/>
        <a:lstStyle/>
        <a:p>
          <a:endParaRPr lang="en-US"/>
        </a:p>
      </dgm:t>
    </dgm:pt>
    <dgm:pt modelId="{092D1DEF-BBA1-4D8A-9F4D-5D919E929B6A}" type="sibTrans" cxnId="{B6C60EB2-84AE-4FE6-88A1-A19777DDCE5D}">
      <dgm:prSet/>
      <dgm:spPr/>
      <dgm:t>
        <a:bodyPr/>
        <a:lstStyle/>
        <a:p>
          <a:endParaRPr lang="en-US"/>
        </a:p>
      </dgm:t>
    </dgm:pt>
    <dgm:pt modelId="{F029A6FD-4077-4FB4-A749-177397F5D481}">
      <dgm:prSet/>
      <dgm:spPr/>
      <dgm:t>
        <a:bodyPr/>
        <a:lstStyle/>
        <a:p>
          <a:pPr rtl="0"/>
          <a:r>
            <a:rPr lang="en-US"/>
            <a:t>What is the complexity of the facility, such as building systems?</a:t>
          </a:r>
        </a:p>
      </dgm:t>
    </dgm:pt>
    <dgm:pt modelId="{4C543173-42EB-4FB3-8A60-83B499346B86}" type="parTrans" cxnId="{1D8A4025-48DA-44A3-A432-EE7098B9D146}">
      <dgm:prSet/>
      <dgm:spPr/>
      <dgm:t>
        <a:bodyPr/>
        <a:lstStyle/>
        <a:p>
          <a:endParaRPr lang="en-US"/>
        </a:p>
      </dgm:t>
    </dgm:pt>
    <dgm:pt modelId="{536E79DF-2509-475D-ABB4-6807D4E96864}" type="sibTrans" cxnId="{1D8A4025-48DA-44A3-A432-EE7098B9D146}">
      <dgm:prSet/>
      <dgm:spPr/>
      <dgm:t>
        <a:bodyPr/>
        <a:lstStyle/>
        <a:p>
          <a:endParaRPr lang="en-US"/>
        </a:p>
      </dgm:t>
    </dgm:pt>
    <dgm:pt modelId="{C2EC0721-B96E-444F-BDE5-C1748EF1A8A1}">
      <dgm:prSet/>
      <dgm:spPr/>
      <dgm:t>
        <a:bodyPr/>
        <a:lstStyle/>
        <a:p>
          <a:pPr rtl="0"/>
          <a:r>
            <a:rPr lang="en-US" b="1" dirty="0"/>
            <a:t>Some facilities have simple systems; however, many of our facilities have complex systems.</a:t>
          </a:r>
          <a:endParaRPr lang="en-US" dirty="0"/>
        </a:p>
      </dgm:t>
    </dgm:pt>
    <dgm:pt modelId="{803AFE27-FD06-42C3-AA41-5B7A6204FD00}" type="parTrans" cxnId="{47BA7AB7-71F3-4AE5-B11A-85424EF74767}">
      <dgm:prSet/>
      <dgm:spPr/>
      <dgm:t>
        <a:bodyPr/>
        <a:lstStyle/>
        <a:p>
          <a:endParaRPr lang="en-US"/>
        </a:p>
      </dgm:t>
    </dgm:pt>
    <dgm:pt modelId="{B08F8689-3DA3-4FBF-A1BE-46193CBC4664}" type="sibTrans" cxnId="{47BA7AB7-71F3-4AE5-B11A-85424EF74767}">
      <dgm:prSet/>
      <dgm:spPr/>
      <dgm:t>
        <a:bodyPr/>
        <a:lstStyle/>
        <a:p>
          <a:endParaRPr lang="en-US"/>
        </a:p>
      </dgm:t>
    </dgm:pt>
    <dgm:pt modelId="{7D1200E0-DB3C-45ED-B474-A2745DF479E1}">
      <dgm:prSet/>
      <dgm:spPr/>
      <dgm:t>
        <a:bodyPr/>
        <a:lstStyle/>
        <a:p>
          <a:pPr rtl="0"/>
          <a:r>
            <a:rPr lang="en-US"/>
            <a:t>What is the proximity between locations?</a:t>
          </a:r>
        </a:p>
      </dgm:t>
    </dgm:pt>
    <dgm:pt modelId="{73DC63D4-053A-4244-8B62-A4AC835C52B5}" type="parTrans" cxnId="{473839A3-E308-48E3-9455-A0B0A08CE4D6}">
      <dgm:prSet/>
      <dgm:spPr/>
      <dgm:t>
        <a:bodyPr/>
        <a:lstStyle/>
        <a:p>
          <a:endParaRPr lang="en-US"/>
        </a:p>
      </dgm:t>
    </dgm:pt>
    <dgm:pt modelId="{E8904FBB-B2DD-4BC7-8378-4DE42D3DE625}" type="sibTrans" cxnId="{473839A3-E308-48E3-9455-A0B0A08CE4D6}">
      <dgm:prSet/>
      <dgm:spPr/>
      <dgm:t>
        <a:bodyPr/>
        <a:lstStyle/>
        <a:p>
          <a:endParaRPr lang="en-US"/>
        </a:p>
      </dgm:t>
    </dgm:pt>
    <dgm:pt modelId="{32486730-13D1-49F3-B0F0-5B3FFC3FA7F4}">
      <dgm:prSet/>
      <dgm:spPr/>
      <dgm:t>
        <a:bodyPr/>
        <a:lstStyle/>
        <a:p>
          <a:pPr rtl="0"/>
          <a:r>
            <a:rPr lang="en-US" b="1"/>
            <a:t>Precincts are scattered across the county.</a:t>
          </a:r>
          <a:endParaRPr lang="en-US"/>
        </a:p>
      </dgm:t>
    </dgm:pt>
    <dgm:pt modelId="{7D0CAC1D-1A2C-425B-AFF1-2047F8E7E7AE}" type="parTrans" cxnId="{284C2112-E7F6-4BCE-B961-F02EBD8AFD86}">
      <dgm:prSet/>
      <dgm:spPr/>
      <dgm:t>
        <a:bodyPr/>
        <a:lstStyle/>
        <a:p>
          <a:endParaRPr lang="en-US"/>
        </a:p>
      </dgm:t>
    </dgm:pt>
    <dgm:pt modelId="{590ECB92-1BBD-41D4-BF95-F9DD423B7900}" type="sibTrans" cxnId="{284C2112-E7F6-4BCE-B961-F02EBD8AFD86}">
      <dgm:prSet/>
      <dgm:spPr/>
      <dgm:t>
        <a:bodyPr/>
        <a:lstStyle/>
        <a:p>
          <a:endParaRPr lang="en-US"/>
        </a:p>
      </dgm:t>
    </dgm:pt>
    <dgm:pt modelId="{B10F2E6D-B474-4D35-A237-6D90CFA50058}">
      <dgm:prSet/>
      <dgm:spPr/>
      <dgm:t>
        <a:bodyPr/>
        <a:lstStyle/>
        <a:p>
          <a:pPr rtl="0"/>
          <a:r>
            <a:rPr lang="en-US"/>
            <a:t>How many assets need to be maintained?</a:t>
          </a:r>
        </a:p>
      </dgm:t>
    </dgm:pt>
    <dgm:pt modelId="{49E9F918-4682-4C37-9518-47FADBC548BE}" type="parTrans" cxnId="{C010C15C-10A5-4D69-8B79-993988F3A139}">
      <dgm:prSet/>
      <dgm:spPr/>
      <dgm:t>
        <a:bodyPr/>
        <a:lstStyle/>
        <a:p>
          <a:endParaRPr lang="en-US"/>
        </a:p>
      </dgm:t>
    </dgm:pt>
    <dgm:pt modelId="{A37755D8-FB71-43C4-B18F-299A302172B5}" type="sibTrans" cxnId="{C010C15C-10A5-4D69-8B79-993988F3A139}">
      <dgm:prSet/>
      <dgm:spPr/>
      <dgm:t>
        <a:bodyPr/>
        <a:lstStyle/>
        <a:p>
          <a:endParaRPr lang="en-US"/>
        </a:p>
      </dgm:t>
    </dgm:pt>
    <dgm:pt modelId="{A3FDDCAB-657D-463D-9448-C1DDD19355B0}">
      <dgm:prSet/>
      <dgm:spPr/>
      <dgm:t>
        <a:bodyPr/>
        <a:lstStyle/>
        <a:p>
          <a:pPr rtl="0"/>
          <a:r>
            <a:rPr lang="en-US" b="1" dirty="0"/>
            <a:t>Currently over 1000 pieces of equipment and assets in our system.</a:t>
          </a:r>
          <a:endParaRPr lang="en-US" dirty="0"/>
        </a:p>
      </dgm:t>
    </dgm:pt>
    <dgm:pt modelId="{24A404D9-FD89-4AA8-A9BD-B5E079C82633}" type="parTrans" cxnId="{2088635D-7D41-4A57-AEAA-C7876A6931D9}">
      <dgm:prSet/>
      <dgm:spPr/>
      <dgm:t>
        <a:bodyPr/>
        <a:lstStyle/>
        <a:p>
          <a:endParaRPr lang="en-US"/>
        </a:p>
      </dgm:t>
    </dgm:pt>
    <dgm:pt modelId="{0388C133-D026-41A2-A1B6-FA0E6F23C73D}" type="sibTrans" cxnId="{2088635D-7D41-4A57-AEAA-C7876A6931D9}">
      <dgm:prSet/>
      <dgm:spPr/>
      <dgm:t>
        <a:bodyPr/>
        <a:lstStyle/>
        <a:p>
          <a:endParaRPr lang="en-US"/>
        </a:p>
      </dgm:t>
    </dgm:pt>
    <dgm:pt modelId="{7971879A-8451-478C-8D45-2E345E0842AE}">
      <dgm:prSet/>
      <dgm:spPr/>
      <dgm:t>
        <a:bodyPr/>
        <a:lstStyle/>
        <a:p>
          <a:pPr rtl="0"/>
          <a:r>
            <a:rPr lang="en-US"/>
            <a:t>How many annual work orders are completed?</a:t>
          </a:r>
        </a:p>
      </dgm:t>
    </dgm:pt>
    <dgm:pt modelId="{A6B198ED-EF30-4059-870A-5E304315CB78}" type="parTrans" cxnId="{16437350-8C8A-4B3E-BD1B-F46F63EFD6F6}">
      <dgm:prSet/>
      <dgm:spPr/>
      <dgm:t>
        <a:bodyPr/>
        <a:lstStyle/>
        <a:p>
          <a:endParaRPr lang="en-US"/>
        </a:p>
      </dgm:t>
    </dgm:pt>
    <dgm:pt modelId="{CF292AF0-32E9-4E7A-9459-B38ED7DD4BEF}" type="sibTrans" cxnId="{16437350-8C8A-4B3E-BD1B-F46F63EFD6F6}">
      <dgm:prSet/>
      <dgm:spPr/>
      <dgm:t>
        <a:bodyPr/>
        <a:lstStyle/>
        <a:p>
          <a:endParaRPr lang="en-US"/>
        </a:p>
      </dgm:t>
    </dgm:pt>
    <dgm:pt modelId="{991A0D9B-6B52-4F68-A0FE-2F4A2503237C}">
      <dgm:prSet/>
      <dgm:spPr/>
      <dgm:t>
        <a:bodyPr/>
        <a:lstStyle/>
        <a:p>
          <a:pPr rtl="0"/>
          <a:r>
            <a:rPr lang="en-US" b="1" dirty="0"/>
            <a:t>FY23, we completed 15,863 total work orders.</a:t>
          </a:r>
          <a:endParaRPr lang="en-US" dirty="0"/>
        </a:p>
      </dgm:t>
    </dgm:pt>
    <dgm:pt modelId="{4785E812-CAAE-428A-9881-B512E186B04C}" type="parTrans" cxnId="{86402273-CC72-4E29-98AA-CC47787FFC8B}">
      <dgm:prSet/>
      <dgm:spPr/>
      <dgm:t>
        <a:bodyPr/>
        <a:lstStyle/>
        <a:p>
          <a:endParaRPr lang="en-US"/>
        </a:p>
      </dgm:t>
    </dgm:pt>
    <dgm:pt modelId="{A33BA477-0276-4FF6-A7ED-74888A2C2CD4}" type="sibTrans" cxnId="{86402273-CC72-4E29-98AA-CC47787FFC8B}">
      <dgm:prSet/>
      <dgm:spPr/>
      <dgm:t>
        <a:bodyPr/>
        <a:lstStyle/>
        <a:p>
          <a:endParaRPr lang="en-US"/>
        </a:p>
      </dgm:t>
    </dgm:pt>
    <dgm:pt modelId="{D16101B0-8623-49BC-AE48-7410D3156F74}">
      <dgm:prSet/>
      <dgm:spPr/>
      <dgm:t>
        <a:bodyPr/>
        <a:lstStyle/>
        <a:p>
          <a:pPr rtl="0"/>
          <a:r>
            <a:rPr lang="en-US"/>
            <a:t>Age of the facilities/assets?</a:t>
          </a:r>
        </a:p>
      </dgm:t>
    </dgm:pt>
    <dgm:pt modelId="{FB7A4A28-0D8C-414B-8692-ADD2BFA95CAE}" type="parTrans" cxnId="{EFFD34C9-DD03-4C35-B637-8D2BA65695F4}">
      <dgm:prSet/>
      <dgm:spPr/>
      <dgm:t>
        <a:bodyPr/>
        <a:lstStyle/>
        <a:p>
          <a:endParaRPr lang="en-US"/>
        </a:p>
      </dgm:t>
    </dgm:pt>
    <dgm:pt modelId="{B990DB4F-514F-4EF6-89C1-79BF96D1285C}" type="sibTrans" cxnId="{EFFD34C9-DD03-4C35-B637-8D2BA65695F4}">
      <dgm:prSet/>
      <dgm:spPr/>
      <dgm:t>
        <a:bodyPr/>
        <a:lstStyle/>
        <a:p>
          <a:endParaRPr lang="en-US"/>
        </a:p>
      </dgm:t>
    </dgm:pt>
    <dgm:pt modelId="{B8CE65AE-4E3A-4C51-AC35-A0B55F1FA87F}">
      <dgm:prSet/>
      <dgm:spPr/>
      <dgm:t>
        <a:bodyPr/>
        <a:lstStyle/>
        <a:p>
          <a:pPr rtl="0"/>
          <a:r>
            <a:rPr lang="en-US" b="1"/>
            <a:t>Many of our facilities and their systems are well aged.</a:t>
          </a:r>
          <a:endParaRPr lang="en-US"/>
        </a:p>
      </dgm:t>
    </dgm:pt>
    <dgm:pt modelId="{D3159D36-1BA1-4F44-98FC-12655DC2DCBE}" type="parTrans" cxnId="{8B5BB079-9ECD-40DD-9F93-7C20FD6E4956}">
      <dgm:prSet/>
      <dgm:spPr/>
      <dgm:t>
        <a:bodyPr/>
        <a:lstStyle/>
        <a:p>
          <a:endParaRPr lang="en-US"/>
        </a:p>
      </dgm:t>
    </dgm:pt>
    <dgm:pt modelId="{C38C0F25-24EE-4D0F-A04F-F2B3C5113A5B}" type="sibTrans" cxnId="{8B5BB079-9ECD-40DD-9F93-7C20FD6E4956}">
      <dgm:prSet/>
      <dgm:spPr/>
      <dgm:t>
        <a:bodyPr/>
        <a:lstStyle/>
        <a:p>
          <a:endParaRPr lang="en-US"/>
        </a:p>
      </dgm:t>
    </dgm:pt>
    <dgm:pt modelId="{3B4E5313-1BD0-4F23-A080-3A332ACECD7F}">
      <dgm:prSet/>
      <dgm:spPr/>
      <dgm:t>
        <a:bodyPr/>
        <a:lstStyle/>
        <a:p>
          <a:pPr rtl="0"/>
          <a:r>
            <a:rPr lang="en-US"/>
            <a:t>Type of maintenance program required?  Ex. Reactive/Preventative/Predictive</a:t>
          </a:r>
        </a:p>
      </dgm:t>
    </dgm:pt>
    <dgm:pt modelId="{BBA73331-64E3-4D9C-B117-BAA44DF514D1}" type="parTrans" cxnId="{F561E649-5BFE-4948-BB52-8BA33DAA5C7D}">
      <dgm:prSet/>
      <dgm:spPr/>
      <dgm:t>
        <a:bodyPr/>
        <a:lstStyle/>
        <a:p>
          <a:endParaRPr lang="en-US"/>
        </a:p>
      </dgm:t>
    </dgm:pt>
    <dgm:pt modelId="{310691DB-8C16-474A-95E4-3164ED241E10}" type="sibTrans" cxnId="{F561E649-5BFE-4948-BB52-8BA33DAA5C7D}">
      <dgm:prSet/>
      <dgm:spPr/>
      <dgm:t>
        <a:bodyPr/>
        <a:lstStyle/>
        <a:p>
          <a:endParaRPr lang="en-US"/>
        </a:p>
      </dgm:t>
    </dgm:pt>
    <dgm:pt modelId="{8B0CDA80-600A-4778-8468-1DBB94AD9F87}">
      <dgm:prSet/>
      <dgm:spPr/>
      <dgm:t>
        <a:bodyPr/>
        <a:lstStyle/>
        <a:p>
          <a:pPr rtl="0"/>
          <a:r>
            <a:rPr lang="en-US" b="1"/>
            <a:t>We currently have a Preventative Maintenance Program in place, however, there will always be Reactive Maintenance required.</a:t>
          </a:r>
          <a:endParaRPr lang="en-US"/>
        </a:p>
      </dgm:t>
    </dgm:pt>
    <dgm:pt modelId="{64FF5F43-B7EC-4280-9391-563930958060}" type="parTrans" cxnId="{2142092B-4DA5-40E4-82A7-1542F7077444}">
      <dgm:prSet/>
      <dgm:spPr/>
      <dgm:t>
        <a:bodyPr/>
        <a:lstStyle/>
        <a:p>
          <a:endParaRPr lang="en-US"/>
        </a:p>
      </dgm:t>
    </dgm:pt>
    <dgm:pt modelId="{BD6203D3-935D-4B76-B41C-191C04A2719C}" type="sibTrans" cxnId="{2142092B-4DA5-40E4-82A7-1542F7077444}">
      <dgm:prSet/>
      <dgm:spPr/>
      <dgm:t>
        <a:bodyPr/>
        <a:lstStyle/>
        <a:p>
          <a:endParaRPr lang="en-US"/>
        </a:p>
      </dgm:t>
    </dgm:pt>
    <dgm:pt modelId="{32BD04B6-B01E-43C9-99B8-972CE5CE6270}" type="pres">
      <dgm:prSet presAssocID="{4EFCC641-0480-48B2-A3AB-3C073819702E}" presName="linear" presStyleCnt="0">
        <dgm:presLayoutVars>
          <dgm:animLvl val="lvl"/>
          <dgm:resizeHandles val="exact"/>
        </dgm:presLayoutVars>
      </dgm:prSet>
      <dgm:spPr/>
    </dgm:pt>
    <dgm:pt modelId="{B0336BAB-50F9-4195-A59D-3FCA10406A51}" type="pres">
      <dgm:prSet presAssocID="{F20EFC80-9F28-4979-B70B-56E804B9C94D}" presName="parentText" presStyleLbl="node1" presStyleIdx="0" presStyleCnt="9">
        <dgm:presLayoutVars>
          <dgm:chMax val="0"/>
          <dgm:bulletEnabled val="1"/>
        </dgm:presLayoutVars>
      </dgm:prSet>
      <dgm:spPr/>
    </dgm:pt>
    <dgm:pt modelId="{A4169A65-F542-477E-ADFE-B13B23F1F57C}" type="pres">
      <dgm:prSet presAssocID="{F20EFC80-9F28-4979-B70B-56E804B9C94D}" presName="childText" presStyleLbl="revTx" presStyleIdx="0" presStyleCnt="9">
        <dgm:presLayoutVars>
          <dgm:bulletEnabled val="1"/>
        </dgm:presLayoutVars>
      </dgm:prSet>
      <dgm:spPr/>
    </dgm:pt>
    <dgm:pt modelId="{66B7C8AF-65B9-4299-A405-1523BF82C312}" type="pres">
      <dgm:prSet presAssocID="{218BC7D8-0EA7-477D-BFDF-A8C1BCADBFEA}" presName="parentText" presStyleLbl="node1" presStyleIdx="1" presStyleCnt="9">
        <dgm:presLayoutVars>
          <dgm:chMax val="0"/>
          <dgm:bulletEnabled val="1"/>
        </dgm:presLayoutVars>
      </dgm:prSet>
      <dgm:spPr/>
    </dgm:pt>
    <dgm:pt modelId="{5C505922-5735-4307-8328-E584482584D5}" type="pres">
      <dgm:prSet presAssocID="{218BC7D8-0EA7-477D-BFDF-A8C1BCADBFEA}" presName="childText" presStyleLbl="revTx" presStyleIdx="1" presStyleCnt="9">
        <dgm:presLayoutVars>
          <dgm:bulletEnabled val="1"/>
        </dgm:presLayoutVars>
      </dgm:prSet>
      <dgm:spPr/>
    </dgm:pt>
    <dgm:pt modelId="{1CC772CF-6E89-4140-A8E3-A077B2AF1455}" type="pres">
      <dgm:prSet presAssocID="{F198875F-9EC1-4096-ABE3-F214C4D4E63A}" presName="parentText" presStyleLbl="node1" presStyleIdx="2" presStyleCnt="9">
        <dgm:presLayoutVars>
          <dgm:chMax val="0"/>
          <dgm:bulletEnabled val="1"/>
        </dgm:presLayoutVars>
      </dgm:prSet>
      <dgm:spPr/>
    </dgm:pt>
    <dgm:pt modelId="{21296FE2-0F32-44DC-B628-308AF6109B88}" type="pres">
      <dgm:prSet presAssocID="{F198875F-9EC1-4096-ABE3-F214C4D4E63A}" presName="childText" presStyleLbl="revTx" presStyleIdx="2" presStyleCnt="9">
        <dgm:presLayoutVars>
          <dgm:bulletEnabled val="1"/>
        </dgm:presLayoutVars>
      </dgm:prSet>
      <dgm:spPr/>
    </dgm:pt>
    <dgm:pt modelId="{4B0A2672-5F64-4E97-BDFC-7B47316E4A7D}" type="pres">
      <dgm:prSet presAssocID="{F029A6FD-4077-4FB4-A749-177397F5D481}" presName="parentText" presStyleLbl="node1" presStyleIdx="3" presStyleCnt="9">
        <dgm:presLayoutVars>
          <dgm:chMax val="0"/>
          <dgm:bulletEnabled val="1"/>
        </dgm:presLayoutVars>
      </dgm:prSet>
      <dgm:spPr/>
    </dgm:pt>
    <dgm:pt modelId="{8D8F3C01-10E1-4DD6-B13E-2D72E89614C0}" type="pres">
      <dgm:prSet presAssocID="{F029A6FD-4077-4FB4-A749-177397F5D481}" presName="childText" presStyleLbl="revTx" presStyleIdx="3" presStyleCnt="9">
        <dgm:presLayoutVars>
          <dgm:bulletEnabled val="1"/>
        </dgm:presLayoutVars>
      </dgm:prSet>
      <dgm:spPr/>
    </dgm:pt>
    <dgm:pt modelId="{675515B6-5B80-479D-B04E-BB00B64D0438}" type="pres">
      <dgm:prSet presAssocID="{7D1200E0-DB3C-45ED-B474-A2745DF479E1}" presName="parentText" presStyleLbl="node1" presStyleIdx="4" presStyleCnt="9">
        <dgm:presLayoutVars>
          <dgm:chMax val="0"/>
          <dgm:bulletEnabled val="1"/>
        </dgm:presLayoutVars>
      </dgm:prSet>
      <dgm:spPr/>
    </dgm:pt>
    <dgm:pt modelId="{3DC51DC2-40EC-4241-A47C-E8464EE3CA6E}" type="pres">
      <dgm:prSet presAssocID="{7D1200E0-DB3C-45ED-B474-A2745DF479E1}" presName="childText" presStyleLbl="revTx" presStyleIdx="4" presStyleCnt="9">
        <dgm:presLayoutVars>
          <dgm:bulletEnabled val="1"/>
        </dgm:presLayoutVars>
      </dgm:prSet>
      <dgm:spPr/>
    </dgm:pt>
    <dgm:pt modelId="{62A3C2CC-1749-4D8E-8E8F-97C8D8183D4D}" type="pres">
      <dgm:prSet presAssocID="{B10F2E6D-B474-4D35-A237-6D90CFA50058}" presName="parentText" presStyleLbl="node1" presStyleIdx="5" presStyleCnt="9">
        <dgm:presLayoutVars>
          <dgm:chMax val="0"/>
          <dgm:bulletEnabled val="1"/>
        </dgm:presLayoutVars>
      </dgm:prSet>
      <dgm:spPr/>
    </dgm:pt>
    <dgm:pt modelId="{61A603E1-7DC9-463F-8C4D-82DE172D4EAA}" type="pres">
      <dgm:prSet presAssocID="{B10F2E6D-B474-4D35-A237-6D90CFA50058}" presName="childText" presStyleLbl="revTx" presStyleIdx="5" presStyleCnt="9">
        <dgm:presLayoutVars>
          <dgm:bulletEnabled val="1"/>
        </dgm:presLayoutVars>
      </dgm:prSet>
      <dgm:spPr/>
    </dgm:pt>
    <dgm:pt modelId="{93342FB5-DF42-40D1-9D35-8D0210E4F9DA}" type="pres">
      <dgm:prSet presAssocID="{7971879A-8451-478C-8D45-2E345E0842AE}" presName="parentText" presStyleLbl="node1" presStyleIdx="6" presStyleCnt="9">
        <dgm:presLayoutVars>
          <dgm:chMax val="0"/>
          <dgm:bulletEnabled val="1"/>
        </dgm:presLayoutVars>
      </dgm:prSet>
      <dgm:spPr/>
    </dgm:pt>
    <dgm:pt modelId="{60081FAB-EE3C-4326-80E3-9FDEED92B5CF}" type="pres">
      <dgm:prSet presAssocID="{7971879A-8451-478C-8D45-2E345E0842AE}" presName="childText" presStyleLbl="revTx" presStyleIdx="6" presStyleCnt="9">
        <dgm:presLayoutVars>
          <dgm:bulletEnabled val="1"/>
        </dgm:presLayoutVars>
      </dgm:prSet>
      <dgm:spPr/>
    </dgm:pt>
    <dgm:pt modelId="{9531C491-6E9A-4B94-A2B6-8C26CE950CC6}" type="pres">
      <dgm:prSet presAssocID="{D16101B0-8623-49BC-AE48-7410D3156F74}" presName="parentText" presStyleLbl="node1" presStyleIdx="7" presStyleCnt="9">
        <dgm:presLayoutVars>
          <dgm:chMax val="0"/>
          <dgm:bulletEnabled val="1"/>
        </dgm:presLayoutVars>
      </dgm:prSet>
      <dgm:spPr/>
    </dgm:pt>
    <dgm:pt modelId="{3E420BB2-F22B-4C09-9EEC-9C23373A3DA6}" type="pres">
      <dgm:prSet presAssocID="{D16101B0-8623-49BC-AE48-7410D3156F74}" presName="childText" presStyleLbl="revTx" presStyleIdx="7" presStyleCnt="9">
        <dgm:presLayoutVars>
          <dgm:bulletEnabled val="1"/>
        </dgm:presLayoutVars>
      </dgm:prSet>
      <dgm:spPr/>
    </dgm:pt>
    <dgm:pt modelId="{BDC032D2-95DE-4101-819A-91EBAF4B95CC}" type="pres">
      <dgm:prSet presAssocID="{3B4E5313-1BD0-4F23-A080-3A332ACECD7F}" presName="parentText" presStyleLbl="node1" presStyleIdx="8" presStyleCnt="9">
        <dgm:presLayoutVars>
          <dgm:chMax val="0"/>
          <dgm:bulletEnabled val="1"/>
        </dgm:presLayoutVars>
      </dgm:prSet>
      <dgm:spPr/>
    </dgm:pt>
    <dgm:pt modelId="{AA7F84D0-5FB1-4203-AE0B-C61BCF64CCE1}" type="pres">
      <dgm:prSet presAssocID="{3B4E5313-1BD0-4F23-A080-3A332ACECD7F}" presName="childText" presStyleLbl="revTx" presStyleIdx="8" presStyleCnt="9">
        <dgm:presLayoutVars>
          <dgm:bulletEnabled val="1"/>
        </dgm:presLayoutVars>
      </dgm:prSet>
      <dgm:spPr/>
    </dgm:pt>
  </dgm:ptLst>
  <dgm:cxnLst>
    <dgm:cxn modelId="{FE2B1A03-7A44-454A-8CAC-002282207131}" type="presOf" srcId="{687919D4-78D9-48E7-9BF0-54D73F69E2D2}" destId="{21296FE2-0F32-44DC-B628-308AF6109B88}" srcOrd="0" destOrd="0" presId="urn:microsoft.com/office/officeart/2005/8/layout/vList2"/>
    <dgm:cxn modelId="{E16D7D0E-A944-4973-8992-03F9671B7A2F}" srcId="{F20EFC80-9F28-4979-B70B-56E804B9C94D}" destId="{98D90216-F35D-4889-9719-CDA1E6696106}" srcOrd="1" destOrd="0" parTransId="{79910B61-77A1-467C-940C-AD44FB5CACDE}" sibTransId="{5135EF7F-7DF1-4D22-AB0F-404B8657409A}"/>
    <dgm:cxn modelId="{2C687210-8C11-4C65-ADCC-7254F05FA62D}" type="presOf" srcId="{B10F2E6D-B474-4D35-A237-6D90CFA50058}" destId="{62A3C2CC-1749-4D8E-8E8F-97C8D8183D4D}" srcOrd="0" destOrd="0" presId="urn:microsoft.com/office/officeart/2005/8/layout/vList2"/>
    <dgm:cxn modelId="{284C2112-E7F6-4BCE-B961-F02EBD8AFD86}" srcId="{7D1200E0-DB3C-45ED-B474-A2745DF479E1}" destId="{32486730-13D1-49F3-B0F0-5B3FFC3FA7F4}" srcOrd="0" destOrd="0" parTransId="{7D0CAC1D-1A2C-425B-AFF1-2047F8E7E7AE}" sibTransId="{590ECB92-1BBD-41D4-BF95-F9DD423B7900}"/>
    <dgm:cxn modelId="{F8586114-2A85-4D83-B757-B64BC8219BDA}" srcId="{F198875F-9EC1-4096-ABE3-F214C4D4E63A}" destId="{687919D4-78D9-48E7-9BF0-54D73F69E2D2}" srcOrd="0" destOrd="0" parTransId="{DFD6DD15-0536-42BA-875F-15B3E4F6B64D}" sibTransId="{6B1A6621-ABAB-452C-A007-F8BC0B07403E}"/>
    <dgm:cxn modelId="{F26C2217-23CA-4900-96F0-5E0730AD9BD5}" type="presOf" srcId="{A3FDDCAB-657D-463D-9448-C1DDD19355B0}" destId="{61A603E1-7DC9-463F-8C4D-82DE172D4EAA}" srcOrd="0" destOrd="0" presId="urn:microsoft.com/office/officeart/2005/8/layout/vList2"/>
    <dgm:cxn modelId="{1D8A4025-48DA-44A3-A432-EE7098B9D146}" srcId="{4EFCC641-0480-48B2-A3AB-3C073819702E}" destId="{F029A6FD-4077-4FB4-A749-177397F5D481}" srcOrd="3" destOrd="0" parTransId="{4C543173-42EB-4FB3-8A60-83B499346B86}" sibTransId="{536E79DF-2509-475D-ABB4-6807D4E96864}"/>
    <dgm:cxn modelId="{527D9A25-6AE8-46E8-AB65-182DC0141F82}" type="presOf" srcId="{7971879A-8451-478C-8D45-2E345E0842AE}" destId="{93342FB5-DF42-40D1-9D35-8D0210E4F9DA}" srcOrd="0" destOrd="0" presId="urn:microsoft.com/office/officeart/2005/8/layout/vList2"/>
    <dgm:cxn modelId="{2142092B-4DA5-40E4-82A7-1542F7077444}" srcId="{3B4E5313-1BD0-4F23-A080-3A332ACECD7F}" destId="{8B0CDA80-600A-4778-8468-1DBB94AD9F87}" srcOrd="0" destOrd="0" parTransId="{64FF5F43-B7EC-4280-9391-563930958060}" sibTransId="{BD6203D3-935D-4B76-B41C-191C04A2719C}"/>
    <dgm:cxn modelId="{C010C15C-10A5-4D69-8B79-993988F3A139}" srcId="{4EFCC641-0480-48B2-A3AB-3C073819702E}" destId="{B10F2E6D-B474-4D35-A237-6D90CFA50058}" srcOrd="5" destOrd="0" parTransId="{49E9F918-4682-4C37-9518-47FADBC548BE}" sibTransId="{A37755D8-FB71-43C4-B18F-299A302172B5}"/>
    <dgm:cxn modelId="{2088635D-7D41-4A57-AEAA-C7876A6931D9}" srcId="{B10F2E6D-B474-4D35-A237-6D90CFA50058}" destId="{A3FDDCAB-657D-463D-9448-C1DDD19355B0}" srcOrd="0" destOrd="0" parTransId="{24A404D9-FD89-4AA8-A9BD-B5E079C82633}" sibTransId="{0388C133-D026-41A2-A1B6-FA0E6F23C73D}"/>
    <dgm:cxn modelId="{C0032760-641B-4262-92DA-193080D9621E}" type="presOf" srcId="{D16101B0-8623-49BC-AE48-7410D3156F74}" destId="{9531C491-6E9A-4B94-A2B6-8C26CE950CC6}" srcOrd="0" destOrd="0" presId="urn:microsoft.com/office/officeart/2005/8/layout/vList2"/>
    <dgm:cxn modelId="{C8329544-EAEF-4FF9-88F1-0E12FE87D2F6}" srcId="{4EFCC641-0480-48B2-A3AB-3C073819702E}" destId="{218BC7D8-0EA7-477D-BFDF-A8C1BCADBFEA}" srcOrd="1" destOrd="0" parTransId="{510EAF24-89FB-48E5-B71A-8812AA04BD80}" sibTransId="{64409C4F-4966-41A0-B496-57EBE917C5D9}"/>
    <dgm:cxn modelId="{8E192D66-135C-43F7-B742-55F7B395D400}" srcId="{4EFCC641-0480-48B2-A3AB-3C073819702E}" destId="{F20EFC80-9F28-4979-B70B-56E804B9C94D}" srcOrd="0" destOrd="0" parTransId="{C1495DBF-9DF5-4AB2-9830-3A4BE3EF8181}" sibTransId="{A8C167FE-BB9B-421C-8E83-2E3FFF2431FA}"/>
    <dgm:cxn modelId="{A569B847-CF34-4A36-AA94-F55A2477507D}" srcId="{4EFCC641-0480-48B2-A3AB-3C073819702E}" destId="{F198875F-9EC1-4096-ABE3-F214C4D4E63A}" srcOrd="2" destOrd="0" parTransId="{7EC71113-4C56-4B67-88E6-3443094EF517}" sibTransId="{9FB18794-C983-4AE7-8D4E-370FDC307E25}"/>
    <dgm:cxn modelId="{5CB7EC47-2B8D-4C1B-9D91-286AC70332AC}" type="presOf" srcId="{8B0CDA80-600A-4778-8468-1DBB94AD9F87}" destId="{AA7F84D0-5FB1-4203-AE0B-C61BCF64CCE1}" srcOrd="0" destOrd="0" presId="urn:microsoft.com/office/officeart/2005/8/layout/vList2"/>
    <dgm:cxn modelId="{F561E649-5BFE-4948-BB52-8BA33DAA5C7D}" srcId="{4EFCC641-0480-48B2-A3AB-3C073819702E}" destId="{3B4E5313-1BD0-4F23-A080-3A332ACECD7F}" srcOrd="8" destOrd="0" parTransId="{BBA73331-64E3-4D9C-B117-BAA44DF514D1}" sibTransId="{310691DB-8C16-474A-95E4-3164ED241E10}"/>
    <dgm:cxn modelId="{0C384A4C-DB48-44BF-94A1-6077658832A8}" type="presOf" srcId="{F029A6FD-4077-4FB4-A749-177397F5D481}" destId="{4B0A2672-5F64-4E97-BDFC-7B47316E4A7D}" srcOrd="0" destOrd="0" presId="urn:microsoft.com/office/officeart/2005/8/layout/vList2"/>
    <dgm:cxn modelId="{16437350-8C8A-4B3E-BD1B-F46F63EFD6F6}" srcId="{4EFCC641-0480-48B2-A3AB-3C073819702E}" destId="{7971879A-8451-478C-8D45-2E345E0842AE}" srcOrd="6" destOrd="0" parTransId="{A6B198ED-EF30-4059-870A-5E304315CB78}" sibTransId="{CF292AF0-32E9-4E7A-9459-B38ED7DD4BEF}"/>
    <dgm:cxn modelId="{86402273-CC72-4E29-98AA-CC47787FFC8B}" srcId="{7971879A-8451-478C-8D45-2E345E0842AE}" destId="{991A0D9B-6B52-4F68-A0FE-2F4A2503237C}" srcOrd="0" destOrd="0" parTransId="{4785E812-CAAE-428A-9881-B512E186B04C}" sibTransId="{A33BA477-0276-4FF6-A7ED-74888A2C2CD4}"/>
    <dgm:cxn modelId="{03898478-71C1-4204-A3D3-DC3F470CE4C3}" type="presOf" srcId="{F20EFC80-9F28-4979-B70B-56E804B9C94D}" destId="{B0336BAB-50F9-4195-A59D-3FCA10406A51}" srcOrd="0" destOrd="0" presId="urn:microsoft.com/office/officeart/2005/8/layout/vList2"/>
    <dgm:cxn modelId="{58415459-129B-47A0-AE8E-2F56CBEF1728}" type="presOf" srcId="{218BC7D8-0EA7-477D-BFDF-A8C1BCADBFEA}" destId="{66B7C8AF-65B9-4299-A405-1523BF82C312}" srcOrd="0" destOrd="0" presId="urn:microsoft.com/office/officeart/2005/8/layout/vList2"/>
    <dgm:cxn modelId="{8B5BB079-9ECD-40DD-9F93-7C20FD6E4956}" srcId="{D16101B0-8623-49BC-AE48-7410D3156F74}" destId="{B8CE65AE-4E3A-4C51-AC35-A0B55F1FA87F}" srcOrd="0" destOrd="0" parTransId="{D3159D36-1BA1-4F44-98FC-12655DC2DCBE}" sibTransId="{C38C0F25-24EE-4D0F-A04F-F2B3C5113A5B}"/>
    <dgm:cxn modelId="{15E8DF5A-637E-487C-A683-B77292C0933B}" type="presOf" srcId="{C2EC0721-B96E-444F-BDE5-C1748EF1A8A1}" destId="{8D8F3C01-10E1-4DD6-B13E-2D72E89614C0}" srcOrd="0" destOrd="0" presId="urn:microsoft.com/office/officeart/2005/8/layout/vList2"/>
    <dgm:cxn modelId="{3FC7937E-CD57-49BD-8596-9E4F2786862B}" type="presOf" srcId="{32486730-13D1-49F3-B0F0-5B3FFC3FA7F4}" destId="{3DC51DC2-40EC-4241-A47C-E8464EE3CA6E}" srcOrd="0" destOrd="0" presId="urn:microsoft.com/office/officeart/2005/8/layout/vList2"/>
    <dgm:cxn modelId="{F4F1608A-8A86-4C04-831A-04DB09286206}" type="presOf" srcId="{3B4E5313-1BD0-4F23-A080-3A332ACECD7F}" destId="{BDC032D2-95DE-4101-819A-91EBAF4B95CC}" srcOrd="0" destOrd="0" presId="urn:microsoft.com/office/officeart/2005/8/layout/vList2"/>
    <dgm:cxn modelId="{3022828A-0699-4D10-BF81-3A1F30B53467}" type="presOf" srcId="{991A0D9B-6B52-4F68-A0FE-2F4A2503237C}" destId="{60081FAB-EE3C-4326-80E3-9FDEED92B5CF}" srcOrd="0" destOrd="0" presId="urn:microsoft.com/office/officeart/2005/8/layout/vList2"/>
    <dgm:cxn modelId="{F8F02FA1-155E-4ACC-866B-45708A28E726}" type="presOf" srcId="{78DC119D-2F38-4FB9-B8E9-EEB348C15311}" destId="{21296FE2-0F32-44DC-B628-308AF6109B88}" srcOrd="0" destOrd="1" presId="urn:microsoft.com/office/officeart/2005/8/layout/vList2"/>
    <dgm:cxn modelId="{68A736A2-6A09-43DE-A306-E1286143DFE4}" type="presOf" srcId="{B8CE65AE-4E3A-4C51-AC35-A0B55F1FA87F}" destId="{3E420BB2-F22B-4C09-9EEC-9C23373A3DA6}" srcOrd="0" destOrd="0" presId="urn:microsoft.com/office/officeart/2005/8/layout/vList2"/>
    <dgm:cxn modelId="{473839A3-E308-48E3-9455-A0B0A08CE4D6}" srcId="{4EFCC641-0480-48B2-A3AB-3C073819702E}" destId="{7D1200E0-DB3C-45ED-B474-A2745DF479E1}" srcOrd="4" destOrd="0" parTransId="{73DC63D4-053A-4244-8B62-A4AC835C52B5}" sibTransId="{E8904FBB-B2DD-4BC7-8378-4DE42D3DE625}"/>
    <dgm:cxn modelId="{8195F2AC-B35E-4F12-8EEA-5000F0BC008A}" type="presOf" srcId="{4EFCC641-0480-48B2-A3AB-3C073819702E}" destId="{32BD04B6-B01E-43C9-99B8-972CE5CE6270}" srcOrd="0" destOrd="0" presId="urn:microsoft.com/office/officeart/2005/8/layout/vList2"/>
    <dgm:cxn modelId="{B6C60EB2-84AE-4FE6-88A1-A19777DDCE5D}" srcId="{F198875F-9EC1-4096-ABE3-F214C4D4E63A}" destId="{78DC119D-2F38-4FB9-B8E9-EEB348C15311}" srcOrd="1" destOrd="0" parTransId="{731AC2F1-7BEE-40B6-8931-743F181B202C}" sibTransId="{092D1DEF-BBA1-4D8A-9F4D-5D919E929B6A}"/>
    <dgm:cxn modelId="{79050FB2-85BA-4683-B336-9A139CBB9662}" type="presOf" srcId="{7D1200E0-DB3C-45ED-B474-A2745DF479E1}" destId="{675515B6-5B80-479D-B04E-BB00B64D0438}" srcOrd="0" destOrd="0" presId="urn:microsoft.com/office/officeart/2005/8/layout/vList2"/>
    <dgm:cxn modelId="{FDE642B2-CD5B-45BF-84CD-4481F450D3DF}" type="presOf" srcId="{98D90216-F35D-4889-9719-CDA1E6696106}" destId="{A4169A65-F542-477E-ADFE-B13B23F1F57C}" srcOrd="0" destOrd="1" presId="urn:microsoft.com/office/officeart/2005/8/layout/vList2"/>
    <dgm:cxn modelId="{3B3B07B6-99FE-437F-9B05-EBA3AAA303C1}" srcId="{F20EFC80-9F28-4979-B70B-56E804B9C94D}" destId="{28AFCE42-1052-4D10-9EC6-513D6898E662}" srcOrd="0" destOrd="0" parTransId="{A7378C58-99A7-4D83-9755-31900056FDCA}" sibTransId="{F2CCEB5E-7941-44C7-961A-7631A99BAC63}"/>
    <dgm:cxn modelId="{47BA7AB7-71F3-4AE5-B11A-85424EF74767}" srcId="{F029A6FD-4077-4FB4-A749-177397F5D481}" destId="{C2EC0721-B96E-444F-BDE5-C1748EF1A8A1}" srcOrd="0" destOrd="0" parTransId="{803AFE27-FD06-42C3-AA41-5B7A6204FD00}" sibTransId="{B08F8689-3DA3-4FBF-A1BE-46193CBC4664}"/>
    <dgm:cxn modelId="{B4A751B9-0E76-49BD-AEB5-1F9E3A1BB998}" type="presOf" srcId="{4EBB3410-1A60-4DFF-92C9-6E113416CE32}" destId="{5C505922-5735-4307-8328-E584482584D5}" srcOrd="0" destOrd="0" presId="urn:microsoft.com/office/officeart/2005/8/layout/vList2"/>
    <dgm:cxn modelId="{EFFD34C9-DD03-4C35-B637-8D2BA65695F4}" srcId="{4EFCC641-0480-48B2-A3AB-3C073819702E}" destId="{D16101B0-8623-49BC-AE48-7410D3156F74}" srcOrd="7" destOrd="0" parTransId="{FB7A4A28-0D8C-414B-8692-ADD2BFA95CAE}" sibTransId="{B990DB4F-514F-4EF6-89C1-79BF96D1285C}"/>
    <dgm:cxn modelId="{02B609CC-08B1-4D55-BE62-BA9C99376F29}" type="presOf" srcId="{F198875F-9EC1-4096-ABE3-F214C4D4E63A}" destId="{1CC772CF-6E89-4140-A8E3-A077B2AF1455}" srcOrd="0" destOrd="0" presId="urn:microsoft.com/office/officeart/2005/8/layout/vList2"/>
    <dgm:cxn modelId="{0A3731EF-5D57-4BD1-916A-01470714C0EC}" srcId="{218BC7D8-0EA7-477D-BFDF-A8C1BCADBFEA}" destId="{4EBB3410-1A60-4DFF-92C9-6E113416CE32}" srcOrd="0" destOrd="0" parTransId="{A85719F9-AAED-49CC-9A74-C9AD473DB95B}" sibTransId="{303183DA-A4D0-4591-872A-B2204E7CFA16}"/>
    <dgm:cxn modelId="{B8178FEF-0DE1-4A7C-B348-2C1D62B6AE19}" type="presOf" srcId="{28AFCE42-1052-4D10-9EC6-513D6898E662}" destId="{A4169A65-F542-477E-ADFE-B13B23F1F57C}" srcOrd="0" destOrd="0" presId="urn:microsoft.com/office/officeart/2005/8/layout/vList2"/>
    <dgm:cxn modelId="{93D5FA53-8942-4212-AA72-F5D8FC931229}" type="presParOf" srcId="{32BD04B6-B01E-43C9-99B8-972CE5CE6270}" destId="{B0336BAB-50F9-4195-A59D-3FCA10406A51}" srcOrd="0" destOrd="0" presId="urn:microsoft.com/office/officeart/2005/8/layout/vList2"/>
    <dgm:cxn modelId="{3B1E90FC-E529-42BE-8DC0-A384C6EA14B4}" type="presParOf" srcId="{32BD04B6-B01E-43C9-99B8-972CE5CE6270}" destId="{A4169A65-F542-477E-ADFE-B13B23F1F57C}" srcOrd="1" destOrd="0" presId="urn:microsoft.com/office/officeart/2005/8/layout/vList2"/>
    <dgm:cxn modelId="{9302FDD1-46BD-4B31-9EB9-00D893158E6B}" type="presParOf" srcId="{32BD04B6-B01E-43C9-99B8-972CE5CE6270}" destId="{66B7C8AF-65B9-4299-A405-1523BF82C312}" srcOrd="2" destOrd="0" presId="urn:microsoft.com/office/officeart/2005/8/layout/vList2"/>
    <dgm:cxn modelId="{4540AD91-3BA6-4A91-B6A3-8981D52E72E6}" type="presParOf" srcId="{32BD04B6-B01E-43C9-99B8-972CE5CE6270}" destId="{5C505922-5735-4307-8328-E584482584D5}" srcOrd="3" destOrd="0" presId="urn:microsoft.com/office/officeart/2005/8/layout/vList2"/>
    <dgm:cxn modelId="{F3727762-521C-467A-83F2-5BC5CBDB2E32}" type="presParOf" srcId="{32BD04B6-B01E-43C9-99B8-972CE5CE6270}" destId="{1CC772CF-6E89-4140-A8E3-A077B2AF1455}" srcOrd="4" destOrd="0" presId="urn:microsoft.com/office/officeart/2005/8/layout/vList2"/>
    <dgm:cxn modelId="{F9206010-3E3F-40AE-A15B-91257A1AEFD7}" type="presParOf" srcId="{32BD04B6-B01E-43C9-99B8-972CE5CE6270}" destId="{21296FE2-0F32-44DC-B628-308AF6109B88}" srcOrd="5" destOrd="0" presId="urn:microsoft.com/office/officeart/2005/8/layout/vList2"/>
    <dgm:cxn modelId="{D8A72DFA-DE01-445A-B786-9E3E089C545D}" type="presParOf" srcId="{32BD04B6-B01E-43C9-99B8-972CE5CE6270}" destId="{4B0A2672-5F64-4E97-BDFC-7B47316E4A7D}" srcOrd="6" destOrd="0" presId="urn:microsoft.com/office/officeart/2005/8/layout/vList2"/>
    <dgm:cxn modelId="{29061CEB-6FFA-40CA-9504-3F65348D8FFB}" type="presParOf" srcId="{32BD04B6-B01E-43C9-99B8-972CE5CE6270}" destId="{8D8F3C01-10E1-4DD6-B13E-2D72E89614C0}" srcOrd="7" destOrd="0" presId="urn:microsoft.com/office/officeart/2005/8/layout/vList2"/>
    <dgm:cxn modelId="{09AD210E-4D66-4C5B-A8D9-64633DE1B803}" type="presParOf" srcId="{32BD04B6-B01E-43C9-99B8-972CE5CE6270}" destId="{675515B6-5B80-479D-B04E-BB00B64D0438}" srcOrd="8" destOrd="0" presId="urn:microsoft.com/office/officeart/2005/8/layout/vList2"/>
    <dgm:cxn modelId="{378D45CD-2653-4CA1-A525-7CBB470E04C9}" type="presParOf" srcId="{32BD04B6-B01E-43C9-99B8-972CE5CE6270}" destId="{3DC51DC2-40EC-4241-A47C-E8464EE3CA6E}" srcOrd="9" destOrd="0" presId="urn:microsoft.com/office/officeart/2005/8/layout/vList2"/>
    <dgm:cxn modelId="{34B20B29-9163-4F2A-ABA1-1705587DCF1D}" type="presParOf" srcId="{32BD04B6-B01E-43C9-99B8-972CE5CE6270}" destId="{62A3C2CC-1749-4D8E-8E8F-97C8D8183D4D}" srcOrd="10" destOrd="0" presId="urn:microsoft.com/office/officeart/2005/8/layout/vList2"/>
    <dgm:cxn modelId="{7BA2C6B1-C0B2-497F-9705-D80569511E65}" type="presParOf" srcId="{32BD04B6-B01E-43C9-99B8-972CE5CE6270}" destId="{61A603E1-7DC9-463F-8C4D-82DE172D4EAA}" srcOrd="11" destOrd="0" presId="urn:microsoft.com/office/officeart/2005/8/layout/vList2"/>
    <dgm:cxn modelId="{8253781E-D4BF-438B-BE76-7237C74BD07D}" type="presParOf" srcId="{32BD04B6-B01E-43C9-99B8-972CE5CE6270}" destId="{93342FB5-DF42-40D1-9D35-8D0210E4F9DA}" srcOrd="12" destOrd="0" presId="urn:microsoft.com/office/officeart/2005/8/layout/vList2"/>
    <dgm:cxn modelId="{9C28787D-6973-429A-B926-C745EAB737FB}" type="presParOf" srcId="{32BD04B6-B01E-43C9-99B8-972CE5CE6270}" destId="{60081FAB-EE3C-4326-80E3-9FDEED92B5CF}" srcOrd="13" destOrd="0" presId="urn:microsoft.com/office/officeart/2005/8/layout/vList2"/>
    <dgm:cxn modelId="{F3B95375-6CDE-4D9C-849D-3A40C32D3C7A}" type="presParOf" srcId="{32BD04B6-B01E-43C9-99B8-972CE5CE6270}" destId="{9531C491-6E9A-4B94-A2B6-8C26CE950CC6}" srcOrd="14" destOrd="0" presId="urn:microsoft.com/office/officeart/2005/8/layout/vList2"/>
    <dgm:cxn modelId="{2157C32E-B7AF-475F-9F6A-6A40C387E965}" type="presParOf" srcId="{32BD04B6-B01E-43C9-99B8-972CE5CE6270}" destId="{3E420BB2-F22B-4C09-9EEC-9C23373A3DA6}" srcOrd="15" destOrd="0" presId="urn:microsoft.com/office/officeart/2005/8/layout/vList2"/>
    <dgm:cxn modelId="{83B38F40-4340-4124-88FE-36341B4EE26D}" type="presParOf" srcId="{32BD04B6-B01E-43C9-99B8-972CE5CE6270}" destId="{BDC032D2-95DE-4101-819A-91EBAF4B95CC}" srcOrd="16" destOrd="0" presId="urn:microsoft.com/office/officeart/2005/8/layout/vList2"/>
    <dgm:cxn modelId="{E71A031B-491D-44BE-BA3E-E4CD657CDDA4}" type="presParOf" srcId="{32BD04B6-B01E-43C9-99B8-972CE5CE6270}" destId="{AA7F84D0-5FB1-4203-AE0B-C61BCF64CCE1}" srcOrd="1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4FFAB7-A1C2-4270-BF31-8C73EE8C8500}"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E99877CB-5838-4426-A77D-46D5879FCA45}">
      <dgm:prSet/>
      <dgm:spPr/>
      <dgm:t>
        <a:bodyPr/>
        <a:lstStyle/>
        <a:p>
          <a:pPr>
            <a:lnSpc>
              <a:spcPct val="100000"/>
            </a:lnSpc>
            <a:defRPr b="1"/>
          </a:pPr>
          <a:r>
            <a:rPr lang="en-US"/>
            <a:t>Operations and Maintenance Benchmarks Research - Report #26.</a:t>
          </a:r>
        </a:p>
      </dgm:t>
    </dgm:pt>
    <dgm:pt modelId="{AB364842-F686-481C-AE87-3BB5EF441E7D}" type="parTrans" cxnId="{4C2A66D9-F888-4D5E-899F-8BBED30197A1}">
      <dgm:prSet/>
      <dgm:spPr/>
      <dgm:t>
        <a:bodyPr/>
        <a:lstStyle/>
        <a:p>
          <a:endParaRPr lang="en-US"/>
        </a:p>
      </dgm:t>
    </dgm:pt>
    <dgm:pt modelId="{B6FBFAEC-AFE7-4001-AA1F-B3F6D5EEC54B}" type="sibTrans" cxnId="{4C2A66D9-F888-4D5E-899F-8BBED30197A1}">
      <dgm:prSet/>
      <dgm:spPr/>
      <dgm:t>
        <a:bodyPr/>
        <a:lstStyle/>
        <a:p>
          <a:endParaRPr lang="en-US"/>
        </a:p>
      </dgm:t>
    </dgm:pt>
    <dgm:pt modelId="{0B05A6FB-14A4-448A-872F-F6A95303E356}">
      <dgm:prSet custT="1"/>
      <dgm:spPr/>
      <dgm:t>
        <a:bodyPr/>
        <a:lstStyle/>
        <a:p>
          <a:pPr>
            <a:lnSpc>
              <a:spcPct val="100000"/>
            </a:lnSpc>
          </a:pPr>
          <a:r>
            <a:rPr lang="en-US" sz="1600" b="1" dirty="0"/>
            <a:t>The recommended maintenance staffing ratio is 47,000 square feet per full time employee.</a:t>
          </a:r>
        </a:p>
      </dgm:t>
    </dgm:pt>
    <dgm:pt modelId="{E9EE329D-9716-4AF9-AF49-650210D03CCA}" type="parTrans" cxnId="{95D032A3-BBA3-4254-AAAA-C11DE48280AC}">
      <dgm:prSet/>
      <dgm:spPr/>
      <dgm:t>
        <a:bodyPr/>
        <a:lstStyle/>
        <a:p>
          <a:endParaRPr lang="en-US"/>
        </a:p>
      </dgm:t>
    </dgm:pt>
    <dgm:pt modelId="{714AD245-662D-4746-B052-7DA640B54077}" type="sibTrans" cxnId="{95D032A3-BBA3-4254-AAAA-C11DE48280AC}">
      <dgm:prSet/>
      <dgm:spPr/>
      <dgm:t>
        <a:bodyPr/>
        <a:lstStyle/>
        <a:p>
          <a:endParaRPr lang="en-US"/>
        </a:p>
      </dgm:t>
    </dgm:pt>
    <dgm:pt modelId="{332BF7A5-870A-483E-AAA7-44F780A418BB}">
      <dgm:prSet/>
      <dgm:spPr/>
      <dgm:t>
        <a:bodyPr/>
        <a:lstStyle/>
        <a:p>
          <a:pPr>
            <a:lnSpc>
              <a:spcPct val="100000"/>
            </a:lnSpc>
            <a:defRPr b="1"/>
          </a:pPr>
          <a:r>
            <a:rPr lang="en-US" b="1"/>
            <a:t>This places us well over the recommended maintenance staffing ratio for most buildings. </a:t>
          </a:r>
        </a:p>
      </dgm:t>
    </dgm:pt>
    <dgm:pt modelId="{8B11A07E-E3C3-49F3-BE82-310E51314A13}" type="parTrans" cxnId="{FAFC4A8C-15FA-40F4-8343-DDFEF033CE42}">
      <dgm:prSet/>
      <dgm:spPr/>
      <dgm:t>
        <a:bodyPr/>
        <a:lstStyle/>
        <a:p>
          <a:endParaRPr lang="en-US"/>
        </a:p>
      </dgm:t>
    </dgm:pt>
    <dgm:pt modelId="{A3304C16-02C2-43CD-8CD3-9A535018ECAC}" type="sibTrans" cxnId="{FAFC4A8C-15FA-40F4-8343-DDFEF033CE42}">
      <dgm:prSet/>
      <dgm:spPr/>
      <dgm:t>
        <a:bodyPr/>
        <a:lstStyle/>
        <a:p>
          <a:endParaRPr lang="en-US"/>
        </a:p>
      </dgm:t>
    </dgm:pt>
    <dgm:pt modelId="{983303E6-ED19-40DC-939F-1FDD40AAEB2C}" type="pres">
      <dgm:prSet presAssocID="{CE4FFAB7-A1C2-4270-BF31-8C73EE8C8500}" presName="root" presStyleCnt="0">
        <dgm:presLayoutVars>
          <dgm:dir/>
          <dgm:resizeHandles val="exact"/>
        </dgm:presLayoutVars>
      </dgm:prSet>
      <dgm:spPr/>
    </dgm:pt>
    <dgm:pt modelId="{5AB3F414-9385-4245-B0F4-CEB9CEE2D764}" type="pres">
      <dgm:prSet presAssocID="{E99877CB-5838-4426-A77D-46D5879FCA45}" presName="compNode" presStyleCnt="0"/>
      <dgm:spPr/>
    </dgm:pt>
    <dgm:pt modelId="{681B1DD2-398E-4616-BBA9-D00C05C919D9}" type="pres">
      <dgm:prSet presAssocID="{E99877CB-5838-4426-A77D-46D5879FCA4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auge"/>
        </a:ext>
      </dgm:extLst>
    </dgm:pt>
    <dgm:pt modelId="{F2711FBF-A2E8-4B42-98B9-ACE4EF0F3C12}" type="pres">
      <dgm:prSet presAssocID="{E99877CB-5838-4426-A77D-46D5879FCA45}" presName="iconSpace" presStyleCnt="0"/>
      <dgm:spPr/>
    </dgm:pt>
    <dgm:pt modelId="{732913A5-BA10-4015-BB44-7874F84FA104}" type="pres">
      <dgm:prSet presAssocID="{E99877CB-5838-4426-A77D-46D5879FCA45}" presName="parTx" presStyleLbl="revTx" presStyleIdx="0" presStyleCnt="4">
        <dgm:presLayoutVars>
          <dgm:chMax val="0"/>
          <dgm:chPref val="0"/>
        </dgm:presLayoutVars>
      </dgm:prSet>
      <dgm:spPr/>
    </dgm:pt>
    <dgm:pt modelId="{C2FEBD1B-E057-4E80-B275-7E6BD7068E78}" type="pres">
      <dgm:prSet presAssocID="{E99877CB-5838-4426-A77D-46D5879FCA45}" presName="txSpace" presStyleCnt="0"/>
      <dgm:spPr/>
    </dgm:pt>
    <dgm:pt modelId="{F961A8B9-15FB-4D8F-AB20-AAE42D5C27C6}" type="pres">
      <dgm:prSet presAssocID="{E99877CB-5838-4426-A77D-46D5879FCA45}" presName="desTx" presStyleLbl="revTx" presStyleIdx="1" presStyleCnt="4">
        <dgm:presLayoutVars/>
      </dgm:prSet>
      <dgm:spPr/>
    </dgm:pt>
    <dgm:pt modelId="{B266D7CC-DDCA-4577-9AE6-246842D6BD6A}" type="pres">
      <dgm:prSet presAssocID="{B6FBFAEC-AFE7-4001-AA1F-B3F6D5EEC54B}" presName="sibTrans" presStyleCnt="0"/>
      <dgm:spPr/>
    </dgm:pt>
    <dgm:pt modelId="{DF8DA3F0-5D09-4C2C-AA80-1A750BDAB8DC}" type="pres">
      <dgm:prSet presAssocID="{332BF7A5-870A-483E-AAA7-44F780A418BB}" presName="compNode" presStyleCnt="0"/>
      <dgm:spPr/>
    </dgm:pt>
    <dgm:pt modelId="{05FEB3EC-6452-45E4-85CF-D17E6BB6605D}" type="pres">
      <dgm:prSet presAssocID="{332BF7A5-870A-483E-AAA7-44F780A418B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ty"/>
        </a:ext>
      </dgm:extLst>
    </dgm:pt>
    <dgm:pt modelId="{6120C097-AB26-4E2F-903E-815419B6E44A}" type="pres">
      <dgm:prSet presAssocID="{332BF7A5-870A-483E-AAA7-44F780A418BB}" presName="iconSpace" presStyleCnt="0"/>
      <dgm:spPr/>
    </dgm:pt>
    <dgm:pt modelId="{832917D5-4645-4281-A129-08C14E25B930}" type="pres">
      <dgm:prSet presAssocID="{332BF7A5-870A-483E-AAA7-44F780A418BB}" presName="parTx" presStyleLbl="revTx" presStyleIdx="2" presStyleCnt="4">
        <dgm:presLayoutVars>
          <dgm:chMax val="0"/>
          <dgm:chPref val="0"/>
        </dgm:presLayoutVars>
      </dgm:prSet>
      <dgm:spPr/>
    </dgm:pt>
    <dgm:pt modelId="{EDCBF5B6-75A4-4927-B7EE-6D034926262C}" type="pres">
      <dgm:prSet presAssocID="{332BF7A5-870A-483E-AAA7-44F780A418BB}" presName="txSpace" presStyleCnt="0"/>
      <dgm:spPr/>
    </dgm:pt>
    <dgm:pt modelId="{4BEAAD17-BF97-408D-8768-06505DA7ACD3}" type="pres">
      <dgm:prSet presAssocID="{332BF7A5-870A-483E-AAA7-44F780A418BB}" presName="desTx" presStyleLbl="revTx" presStyleIdx="3" presStyleCnt="4">
        <dgm:presLayoutVars/>
      </dgm:prSet>
      <dgm:spPr/>
    </dgm:pt>
  </dgm:ptLst>
  <dgm:cxnLst>
    <dgm:cxn modelId="{9A882335-B473-4360-857E-57AFED536FEB}" type="presOf" srcId="{E99877CB-5838-4426-A77D-46D5879FCA45}" destId="{732913A5-BA10-4015-BB44-7874F84FA104}" srcOrd="0" destOrd="0" presId="urn:microsoft.com/office/officeart/2018/2/layout/IconLabelDescriptionList"/>
    <dgm:cxn modelId="{FAFC4A8C-15FA-40F4-8343-DDFEF033CE42}" srcId="{CE4FFAB7-A1C2-4270-BF31-8C73EE8C8500}" destId="{332BF7A5-870A-483E-AAA7-44F780A418BB}" srcOrd="1" destOrd="0" parTransId="{8B11A07E-E3C3-49F3-BE82-310E51314A13}" sibTransId="{A3304C16-02C2-43CD-8CD3-9A535018ECAC}"/>
    <dgm:cxn modelId="{2D77B491-3B87-49BE-9AC9-016350370BCF}" type="presOf" srcId="{332BF7A5-870A-483E-AAA7-44F780A418BB}" destId="{832917D5-4645-4281-A129-08C14E25B930}" srcOrd="0" destOrd="0" presId="urn:microsoft.com/office/officeart/2018/2/layout/IconLabelDescriptionList"/>
    <dgm:cxn modelId="{9E3DD991-FD56-4A59-AE9F-422F5C47F9A2}" type="presOf" srcId="{CE4FFAB7-A1C2-4270-BF31-8C73EE8C8500}" destId="{983303E6-ED19-40DC-939F-1FDD40AAEB2C}" srcOrd="0" destOrd="0" presId="urn:microsoft.com/office/officeart/2018/2/layout/IconLabelDescriptionList"/>
    <dgm:cxn modelId="{95D032A3-BBA3-4254-AAAA-C11DE48280AC}" srcId="{E99877CB-5838-4426-A77D-46D5879FCA45}" destId="{0B05A6FB-14A4-448A-872F-F6A95303E356}" srcOrd="0" destOrd="0" parTransId="{E9EE329D-9716-4AF9-AF49-650210D03CCA}" sibTransId="{714AD245-662D-4746-B052-7DA640B54077}"/>
    <dgm:cxn modelId="{4C2A66D9-F888-4D5E-899F-8BBED30197A1}" srcId="{CE4FFAB7-A1C2-4270-BF31-8C73EE8C8500}" destId="{E99877CB-5838-4426-A77D-46D5879FCA45}" srcOrd="0" destOrd="0" parTransId="{AB364842-F686-481C-AE87-3BB5EF441E7D}" sibTransId="{B6FBFAEC-AFE7-4001-AA1F-B3F6D5EEC54B}"/>
    <dgm:cxn modelId="{8D3BB4F0-4F3C-40CE-9746-75E20C5894E6}" type="presOf" srcId="{0B05A6FB-14A4-448A-872F-F6A95303E356}" destId="{F961A8B9-15FB-4D8F-AB20-AAE42D5C27C6}" srcOrd="0" destOrd="0" presId="urn:microsoft.com/office/officeart/2018/2/layout/IconLabelDescriptionList"/>
    <dgm:cxn modelId="{7C76B6AA-8F2C-43DE-9BE4-BEF82B4F2DF1}" type="presParOf" srcId="{983303E6-ED19-40DC-939F-1FDD40AAEB2C}" destId="{5AB3F414-9385-4245-B0F4-CEB9CEE2D764}" srcOrd="0" destOrd="0" presId="urn:microsoft.com/office/officeart/2018/2/layout/IconLabelDescriptionList"/>
    <dgm:cxn modelId="{C3F3CF83-4F2D-4F6B-B0A0-4CF3A0870C9B}" type="presParOf" srcId="{5AB3F414-9385-4245-B0F4-CEB9CEE2D764}" destId="{681B1DD2-398E-4616-BBA9-D00C05C919D9}" srcOrd="0" destOrd="0" presId="urn:microsoft.com/office/officeart/2018/2/layout/IconLabelDescriptionList"/>
    <dgm:cxn modelId="{82E0517E-0272-44E0-BC2B-7C4FCD82F58E}" type="presParOf" srcId="{5AB3F414-9385-4245-B0F4-CEB9CEE2D764}" destId="{F2711FBF-A2E8-4B42-98B9-ACE4EF0F3C12}" srcOrd="1" destOrd="0" presId="urn:microsoft.com/office/officeart/2018/2/layout/IconLabelDescriptionList"/>
    <dgm:cxn modelId="{DEB874A2-925D-415C-8827-B3CE819AA54B}" type="presParOf" srcId="{5AB3F414-9385-4245-B0F4-CEB9CEE2D764}" destId="{732913A5-BA10-4015-BB44-7874F84FA104}" srcOrd="2" destOrd="0" presId="urn:microsoft.com/office/officeart/2018/2/layout/IconLabelDescriptionList"/>
    <dgm:cxn modelId="{EB9556ED-BCC0-45BC-84A0-04BC63A746B7}" type="presParOf" srcId="{5AB3F414-9385-4245-B0F4-CEB9CEE2D764}" destId="{C2FEBD1B-E057-4E80-B275-7E6BD7068E78}" srcOrd="3" destOrd="0" presId="urn:microsoft.com/office/officeart/2018/2/layout/IconLabelDescriptionList"/>
    <dgm:cxn modelId="{33FAC5BD-CFB4-462E-9054-43DFA079874C}" type="presParOf" srcId="{5AB3F414-9385-4245-B0F4-CEB9CEE2D764}" destId="{F961A8B9-15FB-4D8F-AB20-AAE42D5C27C6}" srcOrd="4" destOrd="0" presId="urn:microsoft.com/office/officeart/2018/2/layout/IconLabelDescriptionList"/>
    <dgm:cxn modelId="{0345B648-D575-4F47-9BCE-5D142B7842A8}" type="presParOf" srcId="{983303E6-ED19-40DC-939F-1FDD40AAEB2C}" destId="{B266D7CC-DDCA-4577-9AE6-246842D6BD6A}" srcOrd="1" destOrd="0" presId="urn:microsoft.com/office/officeart/2018/2/layout/IconLabelDescriptionList"/>
    <dgm:cxn modelId="{6C6E06A4-BD47-4A74-BB13-8982D2BFDAD5}" type="presParOf" srcId="{983303E6-ED19-40DC-939F-1FDD40AAEB2C}" destId="{DF8DA3F0-5D09-4C2C-AA80-1A750BDAB8DC}" srcOrd="2" destOrd="0" presId="urn:microsoft.com/office/officeart/2018/2/layout/IconLabelDescriptionList"/>
    <dgm:cxn modelId="{07918554-E587-4B35-BAAF-9CC5F1469450}" type="presParOf" srcId="{DF8DA3F0-5D09-4C2C-AA80-1A750BDAB8DC}" destId="{05FEB3EC-6452-45E4-85CF-D17E6BB6605D}" srcOrd="0" destOrd="0" presId="urn:microsoft.com/office/officeart/2018/2/layout/IconLabelDescriptionList"/>
    <dgm:cxn modelId="{11144D5F-E347-495A-A6B7-1B04FE85CE4C}" type="presParOf" srcId="{DF8DA3F0-5D09-4C2C-AA80-1A750BDAB8DC}" destId="{6120C097-AB26-4E2F-903E-815419B6E44A}" srcOrd="1" destOrd="0" presId="urn:microsoft.com/office/officeart/2018/2/layout/IconLabelDescriptionList"/>
    <dgm:cxn modelId="{FED863A0-E450-4259-A52D-6B58108454F1}" type="presParOf" srcId="{DF8DA3F0-5D09-4C2C-AA80-1A750BDAB8DC}" destId="{832917D5-4645-4281-A129-08C14E25B930}" srcOrd="2" destOrd="0" presId="urn:microsoft.com/office/officeart/2018/2/layout/IconLabelDescriptionList"/>
    <dgm:cxn modelId="{49B9BA5B-9D64-4B3E-BF84-2FB528C5F9BF}" type="presParOf" srcId="{DF8DA3F0-5D09-4C2C-AA80-1A750BDAB8DC}" destId="{EDCBF5B6-75A4-4927-B7EE-6D034926262C}" srcOrd="3" destOrd="0" presId="urn:microsoft.com/office/officeart/2018/2/layout/IconLabelDescriptionList"/>
    <dgm:cxn modelId="{EF3B9FD6-6F74-4589-B701-4A713A3351BE}" type="presParOf" srcId="{DF8DA3F0-5D09-4C2C-AA80-1A750BDAB8DC}" destId="{4BEAAD17-BF97-408D-8768-06505DA7ACD3}"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311F0B-93E0-4211-9220-3C8976311F78}"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8A85C900-7EAF-40CB-BDEE-D2432F5F89BD}">
      <dgm:prSet/>
      <dgm:spPr/>
      <dgm:t>
        <a:bodyPr/>
        <a:lstStyle/>
        <a:p>
          <a:pPr rtl="0"/>
          <a:r>
            <a:rPr lang="en-US" dirty="0">
              <a:solidFill>
                <a:schemeClr val="tx1"/>
              </a:solidFill>
            </a:rPr>
            <a:t>After surveying an array of facility types and industries across the nation, it was concluded that the median number of </a:t>
          </a:r>
          <a:r>
            <a:rPr lang="en-US" b="1" dirty="0">
              <a:solidFill>
                <a:schemeClr val="tx1"/>
              </a:solidFill>
            </a:rPr>
            <a:t>square feet per full time maintenance employee is 50,000 square feet</a:t>
          </a:r>
          <a:r>
            <a:rPr lang="en-US" dirty="0">
              <a:solidFill>
                <a:schemeClr val="tx1"/>
              </a:solidFill>
            </a:rPr>
            <a:t>.</a:t>
          </a:r>
        </a:p>
      </dgm:t>
    </dgm:pt>
    <dgm:pt modelId="{0A7BF047-A8C4-4BC3-B933-2C5A4BED1FC0}" type="parTrans" cxnId="{FADF7E54-55AD-44AA-8186-FB3100B62964}">
      <dgm:prSet/>
      <dgm:spPr/>
      <dgm:t>
        <a:bodyPr/>
        <a:lstStyle/>
        <a:p>
          <a:endParaRPr lang="en-US"/>
        </a:p>
      </dgm:t>
    </dgm:pt>
    <dgm:pt modelId="{1825A748-341D-43D7-A8FD-889577009EC4}" type="sibTrans" cxnId="{FADF7E54-55AD-44AA-8186-FB3100B62964}">
      <dgm:prSet/>
      <dgm:spPr/>
      <dgm:t>
        <a:bodyPr/>
        <a:lstStyle/>
        <a:p>
          <a:endParaRPr lang="en-US"/>
        </a:p>
      </dgm:t>
    </dgm:pt>
    <dgm:pt modelId="{CB8D86A1-759E-438E-977A-FAB34E0C555C}">
      <dgm:prSet/>
      <dgm:spPr/>
      <dgm:t>
        <a:bodyPr/>
        <a:lstStyle/>
        <a:p>
          <a:pPr rtl="0"/>
          <a:r>
            <a:rPr lang="en-US" b="1" dirty="0">
              <a:solidFill>
                <a:schemeClr val="tx1"/>
              </a:solidFill>
            </a:rPr>
            <a:t>This places us well over the recommended maintenance staffing ratio for most buildings. </a:t>
          </a:r>
          <a:endParaRPr lang="en-US" dirty="0">
            <a:solidFill>
              <a:schemeClr val="tx1"/>
            </a:solidFill>
          </a:endParaRPr>
        </a:p>
      </dgm:t>
    </dgm:pt>
    <dgm:pt modelId="{8E24D6F5-C612-4039-9CB8-AB1CE51E90A9}" type="parTrans" cxnId="{F866B23E-801F-4530-8FA7-035FB59D3C0B}">
      <dgm:prSet/>
      <dgm:spPr/>
      <dgm:t>
        <a:bodyPr/>
        <a:lstStyle/>
        <a:p>
          <a:endParaRPr lang="en-US"/>
        </a:p>
      </dgm:t>
    </dgm:pt>
    <dgm:pt modelId="{2EAD140E-63F8-4158-B8D5-DA8FFF1F33D2}" type="sibTrans" cxnId="{F866B23E-801F-4530-8FA7-035FB59D3C0B}">
      <dgm:prSet/>
      <dgm:spPr/>
      <dgm:t>
        <a:bodyPr/>
        <a:lstStyle/>
        <a:p>
          <a:endParaRPr lang="en-US"/>
        </a:p>
      </dgm:t>
    </dgm:pt>
    <dgm:pt modelId="{7B6C8775-80B4-43C1-AC31-72BC6F0747F0}" type="pres">
      <dgm:prSet presAssocID="{23311F0B-93E0-4211-9220-3C8976311F78}" presName="Name0" presStyleCnt="0">
        <dgm:presLayoutVars>
          <dgm:dir/>
          <dgm:resizeHandles val="exact"/>
        </dgm:presLayoutVars>
      </dgm:prSet>
      <dgm:spPr/>
    </dgm:pt>
    <dgm:pt modelId="{07BECA8B-6164-4951-B7D0-31974827D5C3}" type="pres">
      <dgm:prSet presAssocID="{8A85C900-7EAF-40CB-BDEE-D2432F5F89BD}" presName="node" presStyleLbl="node1" presStyleIdx="0" presStyleCnt="2" custLinFactNeighborX="505" custLinFactNeighborY="674">
        <dgm:presLayoutVars>
          <dgm:bulletEnabled val="1"/>
        </dgm:presLayoutVars>
      </dgm:prSet>
      <dgm:spPr/>
    </dgm:pt>
    <dgm:pt modelId="{39938B02-0281-4D81-B6FD-57CF715188F2}" type="pres">
      <dgm:prSet presAssocID="{1825A748-341D-43D7-A8FD-889577009EC4}" presName="sibTrans" presStyleLbl="sibTrans2D1" presStyleIdx="0" presStyleCnt="1"/>
      <dgm:spPr/>
    </dgm:pt>
    <dgm:pt modelId="{9B319B34-4380-4B90-A0D3-91D192958012}" type="pres">
      <dgm:prSet presAssocID="{1825A748-341D-43D7-A8FD-889577009EC4}" presName="connectorText" presStyleLbl="sibTrans2D1" presStyleIdx="0" presStyleCnt="1"/>
      <dgm:spPr/>
    </dgm:pt>
    <dgm:pt modelId="{EA63664B-EBD2-4582-BC1A-91D8D314F354}" type="pres">
      <dgm:prSet presAssocID="{CB8D86A1-759E-438E-977A-FAB34E0C555C}" presName="node" presStyleLbl="node1" presStyleIdx="1" presStyleCnt="2">
        <dgm:presLayoutVars>
          <dgm:bulletEnabled val="1"/>
        </dgm:presLayoutVars>
      </dgm:prSet>
      <dgm:spPr/>
    </dgm:pt>
  </dgm:ptLst>
  <dgm:cxnLst>
    <dgm:cxn modelId="{2FD59222-5DD3-4F71-AA3A-C42ECBD08AFF}" type="presOf" srcId="{23311F0B-93E0-4211-9220-3C8976311F78}" destId="{7B6C8775-80B4-43C1-AC31-72BC6F0747F0}" srcOrd="0" destOrd="0" presId="urn:microsoft.com/office/officeart/2005/8/layout/process1"/>
    <dgm:cxn modelId="{F866B23E-801F-4530-8FA7-035FB59D3C0B}" srcId="{23311F0B-93E0-4211-9220-3C8976311F78}" destId="{CB8D86A1-759E-438E-977A-FAB34E0C555C}" srcOrd="1" destOrd="0" parTransId="{8E24D6F5-C612-4039-9CB8-AB1CE51E90A9}" sibTransId="{2EAD140E-63F8-4158-B8D5-DA8FFF1F33D2}"/>
    <dgm:cxn modelId="{DF96BE60-7E09-4E75-8391-559F12E0A209}" type="presOf" srcId="{1825A748-341D-43D7-A8FD-889577009EC4}" destId="{9B319B34-4380-4B90-A0D3-91D192958012}" srcOrd="1" destOrd="0" presId="urn:microsoft.com/office/officeart/2005/8/layout/process1"/>
    <dgm:cxn modelId="{FADF7E54-55AD-44AA-8186-FB3100B62964}" srcId="{23311F0B-93E0-4211-9220-3C8976311F78}" destId="{8A85C900-7EAF-40CB-BDEE-D2432F5F89BD}" srcOrd="0" destOrd="0" parTransId="{0A7BF047-A8C4-4BC3-B933-2C5A4BED1FC0}" sibTransId="{1825A748-341D-43D7-A8FD-889577009EC4}"/>
    <dgm:cxn modelId="{C9C0748A-C018-4FB2-99F4-2FB7DF3CBD27}" type="presOf" srcId="{8A85C900-7EAF-40CB-BDEE-D2432F5F89BD}" destId="{07BECA8B-6164-4951-B7D0-31974827D5C3}" srcOrd="0" destOrd="0" presId="urn:microsoft.com/office/officeart/2005/8/layout/process1"/>
    <dgm:cxn modelId="{739BE4DC-BF6B-4E4F-B443-C6DB11C7585A}" type="presOf" srcId="{CB8D86A1-759E-438E-977A-FAB34E0C555C}" destId="{EA63664B-EBD2-4582-BC1A-91D8D314F354}" srcOrd="0" destOrd="0" presId="urn:microsoft.com/office/officeart/2005/8/layout/process1"/>
    <dgm:cxn modelId="{90CB66EB-B941-4AB5-B302-47E99033FE04}" type="presOf" srcId="{1825A748-341D-43D7-A8FD-889577009EC4}" destId="{39938B02-0281-4D81-B6FD-57CF715188F2}" srcOrd="0" destOrd="0" presId="urn:microsoft.com/office/officeart/2005/8/layout/process1"/>
    <dgm:cxn modelId="{F811C4B9-431F-4C84-BFE8-B93F3EE43CFA}" type="presParOf" srcId="{7B6C8775-80B4-43C1-AC31-72BC6F0747F0}" destId="{07BECA8B-6164-4951-B7D0-31974827D5C3}" srcOrd="0" destOrd="0" presId="urn:microsoft.com/office/officeart/2005/8/layout/process1"/>
    <dgm:cxn modelId="{7A205169-DE5A-41E5-8802-76AA80D8E855}" type="presParOf" srcId="{7B6C8775-80B4-43C1-AC31-72BC6F0747F0}" destId="{39938B02-0281-4D81-B6FD-57CF715188F2}" srcOrd="1" destOrd="0" presId="urn:microsoft.com/office/officeart/2005/8/layout/process1"/>
    <dgm:cxn modelId="{E9C7A0DB-CD8B-489B-93E7-B124CE04EF1A}" type="presParOf" srcId="{39938B02-0281-4D81-B6FD-57CF715188F2}" destId="{9B319B34-4380-4B90-A0D3-91D192958012}" srcOrd="0" destOrd="0" presId="urn:microsoft.com/office/officeart/2005/8/layout/process1"/>
    <dgm:cxn modelId="{26883DC5-FB34-49E9-BB3E-FE79D597DFE6}" type="presParOf" srcId="{7B6C8775-80B4-43C1-AC31-72BC6F0747F0}" destId="{EA63664B-EBD2-4582-BC1A-91D8D314F35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897AE-C0E2-422A-8919-33426D8D93F2}">
      <dsp:nvSpPr>
        <dsp:cNvPr id="0" name=""/>
        <dsp:cNvSpPr/>
      </dsp:nvSpPr>
      <dsp:spPr>
        <a:xfrm>
          <a:off x="4548183" y="1107850"/>
          <a:ext cx="1419232" cy="141940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D065089A-2A1E-4670-BEF9-409480797552}">
      <dsp:nvSpPr>
        <dsp:cNvPr id="0" name=""/>
        <dsp:cNvSpPr/>
      </dsp:nvSpPr>
      <dsp:spPr>
        <a:xfrm>
          <a:off x="4444698" y="0"/>
          <a:ext cx="1626203" cy="87026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Extends the life of building systems and components.</a:t>
          </a:r>
        </a:p>
      </dsp:txBody>
      <dsp:txXfrm>
        <a:off x="4444698" y="0"/>
        <a:ext cx="1626203" cy="870267"/>
      </dsp:txXfrm>
    </dsp:sp>
    <dsp:sp modelId="{C3FA05FA-7C6A-4E1E-8BF3-F2ABD813CF24}">
      <dsp:nvSpPr>
        <dsp:cNvPr id="0" name=""/>
        <dsp:cNvSpPr/>
      </dsp:nvSpPr>
      <dsp:spPr>
        <a:xfrm>
          <a:off x="4964491" y="1308012"/>
          <a:ext cx="1419232" cy="1419406"/>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F4F2DF55-B0E9-41D3-8097-4DFFE6E59DB2}">
      <dsp:nvSpPr>
        <dsp:cNvPr id="0" name=""/>
        <dsp:cNvSpPr/>
      </dsp:nvSpPr>
      <dsp:spPr>
        <a:xfrm>
          <a:off x="6558763" y="826754"/>
          <a:ext cx="1537501" cy="9572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Preventative Maintenance performed on time reduces premature failure of equipment.</a:t>
          </a:r>
        </a:p>
      </dsp:txBody>
      <dsp:txXfrm>
        <a:off x="6558763" y="826754"/>
        <a:ext cx="1537501" cy="957294"/>
      </dsp:txXfrm>
    </dsp:sp>
    <dsp:sp modelId="{ED3869A5-1A87-480F-842E-F82AB52F60ED}">
      <dsp:nvSpPr>
        <dsp:cNvPr id="0" name=""/>
        <dsp:cNvSpPr/>
      </dsp:nvSpPr>
      <dsp:spPr>
        <a:xfrm>
          <a:off x="5066794" y="1758375"/>
          <a:ext cx="1419232" cy="1419406"/>
        </a:xfrm>
        <a:prstGeom prst="ellipse">
          <a:avLst/>
        </a:prstGeom>
        <a:solidFill>
          <a:schemeClr val="accent4">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A6CD9734-DA09-4401-8E90-7366FA48E943}">
      <dsp:nvSpPr>
        <dsp:cNvPr id="0" name=""/>
        <dsp:cNvSpPr/>
      </dsp:nvSpPr>
      <dsp:spPr>
        <a:xfrm>
          <a:off x="6706599" y="2045128"/>
          <a:ext cx="1507934" cy="102256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Protects the county’s investments in  equipment and building materials.</a:t>
          </a:r>
        </a:p>
      </dsp:txBody>
      <dsp:txXfrm>
        <a:off x="6706599" y="2045128"/>
        <a:ext cx="1507934" cy="1022564"/>
      </dsp:txXfrm>
    </dsp:sp>
    <dsp:sp modelId="{5BCE79A4-ED65-4FA9-BCD3-F63A2A7080F3}">
      <dsp:nvSpPr>
        <dsp:cNvPr id="0" name=""/>
        <dsp:cNvSpPr/>
      </dsp:nvSpPr>
      <dsp:spPr>
        <a:xfrm>
          <a:off x="4778809" y="2119536"/>
          <a:ext cx="1419232" cy="1419406"/>
        </a:xfrm>
        <a:prstGeom prst="ellipse">
          <a:avLst/>
        </a:prstGeom>
        <a:solidFill>
          <a:schemeClr val="accent5">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D66F4B1D-69C7-4211-A038-3CFFD68E2346}">
      <dsp:nvSpPr>
        <dsp:cNvPr id="0" name=""/>
        <dsp:cNvSpPr/>
      </dsp:nvSpPr>
      <dsp:spPr>
        <a:xfrm>
          <a:off x="6056118" y="3415800"/>
          <a:ext cx="1626203" cy="93553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Instills public trust by showing responsible maintenance.</a:t>
          </a:r>
        </a:p>
      </dsp:txBody>
      <dsp:txXfrm>
        <a:off x="6056118" y="3415800"/>
        <a:ext cx="1626203" cy="935537"/>
      </dsp:txXfrm>
    </dsp:sp>
    <dsp:sp modelId="{9BC45B88-43BC-4373-8954-8A809F317D78}">
      <dsp:nvSpPr>
        <dsp:cNvPr id="0" name=""/>
        <dsp:cNvSpPr/>
      </dsp:nvSpPr>
      <dsp:spPr>
        <a:xfrm>
          <a:off x="4317558" y="2119536"/>
          <a:ext cx="1419232" cy="1419406"/>
        </a:xfrm>
        <a:prstGeom prst="ellipse">
          <a:avLst/>
        </a:prstGeom>
        <a:solidFill>
          <a:schemeClr val="accent6">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A8DD9CF8-92D6-4465-9E51-39BD2F5F5C18}">
      <dsp:nvSpPr>
        <dsp:cNvPr id="0" name=""/>
        <dsp:cNvSpPr/>
      </dsp:nvSpPr>
      <dsp:spPr>
        <a:xfrm>
          <a:off x="2833277" y="3415800"/>
          <a:ext cx="1626203" cy="93553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Increases value to the Taxpayer and saves tax dollars long term.</a:t>
          </a:r>
        </a:p>
      </dsp:txBody>
      <dsp:txXfrm>
        <a:off x="2833277" y="3415800"/>
        <a:ext cx="1626203" cy="935537"/>
      </dsp:txXfrm>
    </dsp:sp>
    <dsp:sp modelId="{5ACF24F2-2ED8-4C51-A6B4-4C8FDDB2D17F}">
      <dsp:nvSpPr>
        <dsp:cNvPr id="0" name=""/>
        <dsp:cNvSpPr/>
      </dsp:nvSpPr>
      <dsp:spPr>
        <a:xfrm>
          <a:off x="4029572" y="1758375"/>
          <a:ext cx="1419232" cy="1419406"/>
        </a:xfrm>
        <a:prstGeom prst="ellipse">
          <a:avLst/>
        </a:prstGeom>
        <a:solidFill>
          <a:schemeClr val="accent2">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FBA8E0C9-254D-437B-B13B-104F96A06962}">
      <dsp:nvSpPr>
        <dsp:cNvPr id="0" name=""/>
        <dsp:cNvSpPr/>
      </dsp:nvSpPr>
      <dsp:spPr>
        <a:xfrm>
          <a:off x="2301065" y="2045128"/>
          <a:ext cx="1507934" cy="102256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Decrease utility costs by ensuring proper operation of equipment.</a:t>
          </a:r>
        </a:p>
      </dsp:txBody>
      <dsp:txXfrm>
        <a:off x="2301065" y="2045128"/>
        <a:ext cx="1507934" cy="1022564"/>
      </dsp:txXfrm>
    </dsp:sp>
    <dsp:sp modelId="{13E5A332-B4A1-4763-ABD3-C7E95FB33A07}">
      <dsp:nvSpPr>
        <dsp:cNvPr id="0" name=""/>
        <dsp:cNvSpPr/>
      </dsp:nvSpPr>
      <dsp:spPr>
        <a:xfrm>
          <a:off x="4131875" y="1308012"/>
          <a:ext cx="1419232" cy="1419406"/>
        </a:xfrm>
        <a:prstGeom prst="ellipse">
          <a:avLst/>
        </a:prstGeom>
        <a:solidFill>
          <a:schemeClr val="accent3">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811A567A-CEB4-4F69-8E38-EEDB46A0F57D}">
      <dsp:nvSpPr>
        <dsp:cNvPr id="0" name=""/>
        <dsp:cNvSpPr/>
      </dsp:nvSpPr>
      <dsp:spPr>
        <a:xfrm>
          <a:off x="2419335" y="826754"/>
          <a:ext cx="1537501" cy="95729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533400" rtl="0">
            <a:lnSpc>
              <a:spcPct val="90000"/>
            </a:lnSpc>
            <a:spcBef>
              <a:spcPct val="0"/>
            </a:spcBef>
            <a:spcAft>
              <a:spcPct val="35000"/>
            </a:spcAft>
            <a:buNone/>
          </a:pPr>
          <a:r>
            <a:rPr lang="en-US" sz="1200" kern="1200">
              <a:latin typeface="Rockwell" panose="02060603020205020403"/>
              <a:ea typeface="+mn-ea"/>
              <a:cs typeface="+mn-cs"/>
            </a:rPr>
            <a:t>Can affect the health of employees and safety of the facility.</a:t>
          </a:r>
        </a:p>
      </dsp:txBody>
      <dsp:txXfrm>
        <a:off x="2419335" y="826754"/>
        <a:ext cx="1537501" cy="9572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36BAB-50F9-4195-A59D-3FCA10406A51}">
      <dsp:nvSpPr>
        <dsp:cNvPr id="0" name=""/>
        <dsp:cNvSpPr/>
      </dsp:nvSpPr>
      <dsp:spPr>
        <a:xfrm>
          <a:off x="0" y="32098"/>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What is the nature of the space/building being maintained?</a:t>
          </a:r>
        </a:p>
      </dsp:txBody>
      <dsp:txXfrm>
        <a:off x="17563" y="49661"/>
        <a:ext cx="11029113" cy="324648"/>
      </dsp:txXfrm>
    </dsp:sp>
    <dsp:sp modelId="{A4169A65-F542-477E-ADFE-B13B23F1F57C}">
      <dsp:nvSpPr>
        <dsp:cNvPr id="0" name=""/>
        <dsp:cNvSpPr/>
      </dsp:nvSpPr>
      <dsp:spPr>
        <a:xfrm>
          <a:off x="0" y="391873"/>
          <a:ext cx="11064239" cy="411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a:t>3 - Jails (Central, North Jail, Juvenile)</a:t>
          </a:r>
          <a:endParaRPr lang="en-US" sz="1200" kern="1200"/>
        </a:p>
        <a:p>
          <a:pPr marL="114300" lvl="1" indent="-114300" algn="l" defTabSz="533400" rtl="0">
            <a:lnSpc>
              <a:spcPct val="90000"/>
            </a:lnSpc>
            <a:spcBef>
              <a:spcPct val="0"/>
            </a:spcBef>
            <a:spcAft>
              <a:spcPct val="20000"/>
            </a:spcAft>
            <a:buChar char="•"/>
          </a:pPr>
          <a:r>
            <a:rPr lang="en-US" sz="1200" b="1" kern="1200"/>
            <a:t>7 - Facilities housing Courts. (Courthouse, Cotton Belt, Annex, Pct.2, Pct.3, Pct.4, Pct.5)</a:t>
          </a:r>
          <a:endParaRPr lang="en-US" sz="1200" kern="1200"/>
        </a:p>
      </dsp:txBody>
      <dsp:txXfrm>
        <a:off x="0" y="391873"/>
        <a:ext cx="11064239" cy="411412"/>
      </dsp:txXfrm>
    </dsp:sp>
    <dsp:sp modelId="{66B7C8AF-65B9-4299-A405-1523BF82C312}">
      <dsp:nvSpPr>
        <dsp:cNvPr id="0" name=""/>
        <dsp:cNvSpPr/>
      </dsp:nvSpPr>
      <dsp:spPr>
        <a:xfrm>
          <a:off x="0" y="803286"/>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Are there any legal requirements that must be met?</a:t>
          </a:r>
        </a:p>
      </dsp:txBody>
      <dsp:txXfrm>
        <a:off x="17563" y="820849"/>
        <a:ext cx="11029113" cy="324648"/>
      </dsp:txXfrm>
    </dsp:sp>
    <dsp:sp modelId="{5C505922-5735-4307-8328-E584482584D5}">
      <dsp:nvSpPr>
        <dsp:cNvPr id="0" name=""/>
        <dsp:cNvSpPr/>
      </dsp:nvSpPr>
      <dsp:spPr>
        <a:xfrm>
          <a:off x="0" y="1163061"/>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dirty="0"/>
            <a:t>State Jail Standards as well as local, state and national laws and codes.</a:t>
          </a:r>
          <a:endParaRPr lang="en-US" sz="1200" kern="1200" dirty="0"/>
        </a:p>
      </dsp:txBody>
      <dsp:txXfrm>
        <a:off x="0" y="1163061"/>
        <a:ext cx="11064239" cy="248400"/>
      </dsp:txXfrm>
    </dsp:sp>
    <dsp:sp modelId="{1CC772CF-6E89-4140-A8E3-A077B2AF1455}">
      <dsp:nvSpPr>
        <dsp:cNvPr id="0" name=""/>
        <dsp:cNvSpPr/>
      </dsp:nvSpPr>
      <dsp:spPr>
        <a:xfrm>
          <a:off x="0" y="1411461"/>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Are there safety/security concerns that require action?</a:t>
          </a:r>
        </a:p>
      </dsp:txBody>
      <dsp:txXfrm>
        <a:off x="17563" y="1429024"/>
        <a:ext cx="11029113" cy="324648"/>
      </dsp:txXfrm>
    </dsp:sp>
    <dsp:sp modelId="{21296FE2-0F32-44DC-B628-308AF6109B88}">
      <dsp:nvSpPr>
        <dsp:cNvPr id="0" name=""/>
        <dsp:cNvSpPr/>
      </dsp:nvSpPr>
      <dsp:spPr>
        <a:xfrm>
          <a:off x="0" y="1771236"/>
          <a:ext cx="11064239" cy="411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a:t>Heavy and complicated items require an extra set of hands to perform.</a:t>
          </a:r>
          <a:endParaRPr lang="en-US" sz="1200" kern="1200"/>
        </a:p>
        <a:p>
          <a:pPr marL="114300" lvl="1" indent="-114300" algn="l" defTabSz="533400" rtl="0">
            <a:lnSpc>
              <a:spcPct val="90000"/>
            </a:lnSpc>
            <a:spcBef>
              <a:spcPct val="0"/>
            </a:spcBef>
            <a:spcAft>
              <a:spcPct val="20000"/>
            </a:spcAft>
            <a:buChar char="•"/>
          </a:pPr>
          <a:r>
            <a:rPr lang="en-US" sz="1200" b="1" kern="1200" dirty="0"/>
            <a:t>Safety in the jails is always a concern.</a:t>
          </a:r>
          <a:endParaRPr lang="en-US" sz="1200" kern="1200" dirty="0"/>
        </a:p>
      </dsp:txBody>
      <dsp:txXfrm>
        <a:off x="0" y="1771236"/>
        <a:ext cx="11064239" cy="411412"/>
      </dsp:txXfrm>
    </dsp:sp>
    <dsp:sp modelId="{4B0A2672-5F64-4E97-BDFC-7B47316E4A7D}">
      <dsp:nvSpPr>
        <dsp:cNvPr id="0" name=""/>
        <dsp:cNvSpPr/>
      </dsp:nvSpPr>
      <dsp:spPr>
        <a:xfrm>
          <a:off x="0" y="2182648"/>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What is the complexity of the facility, such as building systems?</a:t>
          </a:r>
        </a:p>
      </dsp:txBody>
      <dsp:txXfrm>
        <a:off x="17563" y="2200211"/>
        <a:ext cx="11029113" cy="324648"/>
      </dsp:txXfrm>
    </dsp:sp>
    <dsp:sp modelId="{8D8F3C01-10E1-4DD6-B13E-2D72E89614C0}">
      <dsp:nvSpPr>
        <dsp:cNvPr id="0" name=""/>
        <dsp:cNvSpPr/>
      </dsp:nvSpPr>
      <dsp:spPr>
        <a:xfrm>
          <a:off x="0" y="2542423"/>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dirty="0"/>
            <a:t>Some facilities have simple systems; however, many of our facilities have complex systems.</a:t>
          </a:r>
          <a:endParaRPr lang="en-US" sz="1200" kern="1200" dirty="0"/>
        </a:p>
      </dsp:txBody>
      <dsp:txXfrm>
        <a:off x="0" y="2542423"/>
        <a:ext cx="11064239" cy="248400"/>
      </dsp:txXfrm>
    </dsp:sp>
    <dsp:sp modelId="{675515B6-5B80-479D-B04E-BB00B64D0438}">
      <dsp:nvSpPr>
        <dsp:cNvPr id="0" name=""/>
        <dsp:cNvSpPr/>
      </dsp:nvSpPr>
      <dsp:spPr>
        <a:xfrm>
          <a:off x="0" y="2790823"/>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What is the proximity between locations?</a:t>
          </a:r>
        </a:p>
      </dsp:txBody>
      <dsp:txXfrm>
        <a:off x="17563" y="2808386"/>
        <a:ext cx="11029113" cy="324648"/>
      </dsp:txXfrm>
    </dsp:sp>
    <dsp:sp modelId="{3DC51DC2-40EC-4241-A47C-E8464EE3CA6E}">
      <dsp:nvSpPr>
        <dsp:cNvPr id="0" name=""/>
        <dsp:cNvSpPr/>
      </dsp:nvSpPr>
      <dsp:spPr>
        <a:xfrm>
          <a:off x="0" y="3150598"/>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a:t>Precincts are scattered across the county.</a:t>
          </a:r>
          <a:endParaRPr lang="en-US" sz="1200" kern="1200"/>
        </a:p>
      </dsp:txBody>
      <dsp:txXfrm>
        <a:off x="0" y="3150598"/>
        <a:ext cx="11064239" cy="248400"/>
      </dsp:txXfrm>
    </dsp:sp>
    <dsp:sp modelId="{62A3C2CC-1749-4D8E-8E8F-97C8D8183D4D}">
      <dsp:nvSpPr>
        <dsp:cNvPr id="0" name=""/>
        <dsp:cNvSpPr/>
      </dsp:nvSpPr>
      <dsp:spPr>
        <a:xfrm>
          <a:off x="0" y="3398998"/>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How many assets need to be maintained?</a:t>
          </a:r>
        </a:p>
      </dsp:txBody>
      <dsp:txXfrm>
        <a:off x="17563" y="3416561"/>
        <a:ext cx="11029113" cy="324648"/>
      </dsp:txXfrm>
    </dsp:sp>
    <dsp:sp modelId="{61A603E1-7DC9-463F-8C4D-82DE172D4EAA}">
      <dsp:nvSpPr>
        <dsp:cNvPr id="0" name=""/>
        <dsp:cNvSpPr/>
      </dsp:nvSpPr>
      <dsp:spPr>
        <a:xfrm>
          <a:off x="0" y="3758773"/>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dirty="0"/>
            <a:t>Currently over 1000 pieces of equipment and assets in our system.</a:t>
          </a:r>
          <a:endParaRPr lang="en-US" sz="1200" kern="1200" dirty="0"/>
        </a:p>
      </dsp:txBody>
      <dsp:txXfrm>
        <a:off x="0" y="3758773"/>
        <a:ext cx="11064239" cy="248400"/>
      </dsp:txXfrm>
    </dsp:sp>
    <dsp:sp modelId="{93342FB5-DF42-40D1-9D35-8D0210E4F9DA}">
      <dsp:nvSpPr>
        <dsp:cNvPr id="0" name=""/>
        <dsp:cNvSpPr/>
      </dsp:nvSpPr>
      <dsp:spPr>
        <a:xfrm>
          <a:off x="0" y="4007174"/>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How many annual work orders are completed?</a:t>
          </a:r>
        </a:p>
      </dsp:txBody>
      <dsp:txXfrm>
        <a:off x="17563" y="4024737"/>
        <a:ext cx="11029113" cy="324648"/>
      </dsp:txXfrm>
    </dsp:sp>
    <dsp:sp modelId="{60081FAB-EE3C-4326-80E3-9FDEED92B5CF}">
      <dsp:nvSpPr>
        <dsp:cNvPr id="0" name=""/>
        <dsp:cNvSpPr/>
      </dsp:nvSpPr>
      <dsp:spPr>
        <a:xfrm>
          <a:off x="0" y="4366949"/>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dirty="0"/>
            <a:t>FY23, we completed 15,863 total work orders.</a:t>
          </a:r>
          <a:endParaRPr lang="en-US" sz="1200" kern="1200" dirty="0"/>
        </a:p>
      </dsp:txBody>
      <dsp:txXfrm>
        <a:off x="0" y="4366949"/>
        <a:ext cx="11064239" cy="248400"/>
      </dsp:txXfrm>
    </dsp:sp>
    <dsp:sp modelId="{9531C491-6E9A-4B94-A2B6-8C26CE950CC6}">
      <dsp:nvSpPr>
        <dsp:cNvPr id="0" name=""/>
        <dsp:cNvSpPr/>
      </dsp:nvSpPr>
      <dsp:spPr>
        <a:xfrm>
          <a:off x="0" y="4615349"/>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Age of the facilities/assets?</a:t>
          </a:r>
        </a:p>
      </dsp:txBody>
      <dsp:txXfrm>
        <a:off x="17563" y="4632912"/>
        <a:ext cx="11029113" cy="324648"/>
      </dsp:txXfrm>
    </dsp:sp>
    <dsp:sp modelId="{3E420BB2-F22B-4C09-9EEC-9C23373A3DA6}">
      <dsp:nvSpPr>
        <dsp:cNvPr id="0" name=""/>
        <dsp:cNvSpPr/>
      </dsp:nvSpPr>
      <dsp:spPr>
        <a:xfrm>
          <a:off x="0" y="4975124"/>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a:t>Many of our facilities and their systems are well aged.</a:t>
          </a:r>
          <a:endParaRPr lang="en-US" sz="1200" kern="1200"/>
        </a:p>
      </dsp:txBody>
      <dsp:txXfrm>
        <a:off x="0" y="4975124"/>
        <a:ext cx="11064239" cy="248400"/>
      </dsp:txXfrm>
    </dsp:sp>
    <dsp:sp modelId="{BDC032D2-95DE-4101-819A-91EBAF4B95CC}">
      <dsp:nvSpPr>
        <dsp:cNvPr id="0" name=""/>
        <dsp:cNvSpPr/>
      </dsp:nvSpPr>
      <dsp:spPr>
        <a:xfrm>
          <a:off x="0" y="5223524"/>
          <a:ext cx="11064239" cy="359774"/>
        </a:xfrm>
        <a:prstGeom prst="roundRect">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a:t>Type of maintenance program required?  Ex. Reactive/Preventative/Predictive</a:t>
          </a:r>
        </a:p>
      </dsp:txBody>
      <dsp:txXfrm>
        <a:off x="17563" y="5241087"/>
        <a:ext cx="11029113" cy="324648"/>
      </dsp:txXfrm>
    </dsp:sp>
    <dsp:sp modelId="{AA7F84D0-5FB1-4203-AE0B-C61BCF64CCE1}">
      <dsp:nvSpPr>
        <dsp:cNvPr id="0" name=""/>
        <dsp:cNvSpPr/>
      </dsp:nvSpPr>
      <dsp:spPr>
        <a:xfrm>
          <a:off x="0" y="5583299"/>
          <a:ext cx="11064239"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290" tIns="19050" rIns="106680" bIns="19050" numCol="1" spcCol="1270" anchor="t" anchorCtr="0">
          <a:noAutofit/>
        </a:bodyPr>
        <a:lstStyle/>
        <a:p>
          <a:pPr marL="114300" lvl="1" indent="-114300" algn="l" defTabSz="533400" rtl="0">
            <a:lnSpc>
              <a:spcPct val="90000"/>
            </a:lnSpc>
            <a:spcBef>
              <a:spcPct val="0"/>
            </a:spcBef>
            <a:spcAft>
              <a:spcPct val="20000"/>
            </a:spcAft>
            <a:buChar char="•"/>
          </a:pPr>
          <a:r>
            <a:rPr lang="en-US" sz="1200" b="1" kern="1200"/>
            <a:t>We currently have a Preventative Maintenance Program in place, however, there will always be Reactive Maintenance required.</a:t>
          </a:r>
          <a:endParaRPr lang="en-US" sz="1200" kern="1200"/>
        </a:p>
      </dsp:txBody>
      <dsp:txXfrm>
        <a:off x="0" y="5583299"/>
        <a:ext cx="11064239" cy="248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1B1DD2-398E-4616-BBA9-D00C05C919D9}">
      <dsp:nvSpPr>
        <dsp:cNvPr id="0" name=""/>
        <dsp:cNvSpPr/>
      </dsp:nvSpPr>
      <dsp:spPr>
        <a:xfrm>
          <a:off x="430367" y="854493"/>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2913A5-BA10-4015-BB44-7874F84FA104}">
      <dsp:nvSpPr>
        <dsp:cNvPr id="0" name=""/>
        <dsp:cNvSpPr/>
      </dsp:nvSpPr>
      <dsp:spPr>
        <a:xfrm>
          <a:off x="430367" y="2499568"/>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kern="1200"/>
            <a:t>Operations and Maintenance Benchmarks Research - Report #26.</a:t>
          </a:r>
        </a:p>
      </dsp:txBody>
      <dsp:txXfrm>
        <a:off x="430367" y="2499568"/>
        <a:ext cx="4320000" cy="648000"/>
      </dsp:txXfrm>
    </dsp:sp>
    <dsp:sp modelId="{F961A8B9-15FB-4D8F-AB20-AAE42D5C27C6}">
      <dsp:nvSpPr>
        <dsp:cNvPr id="0" name=""/>
        <dsp:cNvSpPr/>
      </dsp:nvSpPr>
      <dsp:spPr>
        <a:xfrm>
          <a:off x="430367" y="3209463"/>
          <a:ext cx="4320000" cy="739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US" sz="1600" b="1" kern="1200" dirty="0"/>
            <a:t>The recommended maintenance staffing ratio is 47,000 square feet per full time employee.</a:t>
          </a:r>
        </a:p>
      </dsp:txBody>
      <dsp:txXfrm>
        <a:off x="430367" y="3209463"/>
        <a:ext cx="4320000" cy="739785"/>
      </dsp:txXfrm>
    </dsp:sp>
    <dsp:sp modelId="{05FEB3EC-6452-45E4-85CF-D17E6BB6605D}">
      <dsp:nvSpPr>
        <dsp:cNvPr id="0" name=""/>
        <dsp:cNvSpPr/>
      </dsp:nvSpPr>
      <dsp:spPr>
        <a:xfrm>
          <a:off x="5506367" y="854493"/>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2917D5-4645-4281-A129-08C14E25B930}">
      <dsp:nvSpPr>
        <dsp:cNvPr id="0" name=""/>
        <dsp:cNvSpPr/>
      </dsp:nvSpPr>
      <dsp:spPr>
        <a:xfrm>
          <a:off x="5506367" y="2499568"/>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This places us well over the recommended maintenance staffing ratio for most buildings. </a:t>
          </a:r>
        </a:p>
      </dsp:txBody>
      <dsp:txXfrm>
        <a:off x="5506367" y="2499568"/>
        <a:ext cx="4320000" cy="648000"/>
      </dsp:txXfrm>
    </dsp:sp>
    <dsp:sp modelId="{4BEAAD17-BF97-408D-8768-06505DA7ACD3}">
      <dsp:nvSpPr>
        <dsp:cNvPr id="0" name=""/>
        <dsp:cNvSpPr/>
      </dsp:nvSpPr>
      <dsp:spPr>
        <a:xfrm>
          <a:off x="5506367" y="3209463"/>
          <a:ext cx="4320000" cy="73978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ECA8B-6164-4951-B7D0-31974827D5C3}">
      <dsp:nvSpPr>
        <dsp:cNvPr id="0" name=""/>
        <dsp:cNvSpPr/>
      </dsp:nvSpPr>
      <dsp:spPr>
        <a:xfrm>
          <a:off x="10427" y="1282312"/>
          <a:ext cx="4189362" cy="2513617"/>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solidFill>
                <a:schemeClr val="tx1"/>
              </a:solidFill>
            </a:rPr>
            <a:t>After surveying an array of facility types and industries across the nation, it was concluded that the median number of </a:t>
          </a:r>
          <a:r>
            <a:rPr lang="en-US" sz="2000" b="1" kern="1200" dirty="0">
              <a:solidFill>
                <a:schemeClr val="tx1"/>
              </a:solidFill>
            </a:rPr>
            <a:t>square feet per full time maintenance employee is 50,000 square feet</a:t>
          </a:r>
          <a:r>
            <a:rPr lang="en-US" sz="2000" kern="1200" dirty="0">
              <a:solidFill>
                <a:schemeClr val="tx1"/>
              </a:solidFill>
            </a:rPr>
            <a:t>.</a:t>
          </a:r>
        </a:p>
      </dsp:txBody>
      <dsp:txXfrm>
        <a:off x="84048" y="1355933"/>
        <a:ext cx="4042120" cy="2366375"/>
      </dsp:txXfrm>
    </dsp:sp>
    <dsp:sp modelId="{39938B02-0281-4D81-B6FD-57CF715188F2}">
      <dsp:nvSpPr>
        <dsp:cNvPr id="0" name=""/>
        <dsp:cNvSpPr/>
      </dsp:nvSpPr>
      <dsp:spPr>
        <a:xfrm rot="21590056">
          <a:off x="4616608" y="2011097"/>
          <a:ext cx="883663" cy="103896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616609" y="2219272"/>
        <a:ext cx="618564" cy="623377"/>
      </dsp:txXfrm>
    </dsp:sp>
    <dsp:sp modelId="{EA63664B-EBD2-4582-BC1A-91D8D314F354}">
      <dsp:nvSpPr>
        <dsp:cNvPr id="0" name=""/>
        <dsp:cNvSpPr/>
      </dsp:nvSpPr>
      <dsp:spPr>
        <a:xfrm>
          <a:off x="5867072" y="1265370"/>
          <a:ext cx="4189362" cy="2513617"/>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b="1" kern="1200" dirty="0">
              <a:solidFill>
                <a:schemeClr val="tx1"/>
              </a:solidFill>
            </a:rPr>
            <a:t>This places us well over the recommended maintenance staffing ratio for most buildings. </a:t>
          </a:r>
          <a:endParaRPr lang="en-US" sz="2000" kern="1200" dirty="0">
            <a:solidFill>
              <a:schemeClr val="tx1"/>
            </a:solidFill>
          </a:endParaRPr>
        </a:p>
      </dsp:txBody>
      <dsp:txXfrm>
        <a:off x="5940693" y="1338991"/>
        <a:ext cx="4042120" cy="236637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3B1E48A-040E-4099-8BC2-13B06204BEAF}"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2924689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B1E48A-040E-4099-8BC2-13B06204BEAF}"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3067730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B1E48A-040E-4099-8BC2-13B06204BEAF}"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794631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95A85A67-C255-49CB-953D-9957654DF847}" type="datetime1">
              <a:rPr lang="en-US" smtClean="0"/>
              <a:t>8/16/2024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435FC2AF-44CB-4375-B807-1A59999D6D49}" type="slidenum">
              <a:rPr lang="en-US" smtClean="0"/>
              <a:t>‹#›</a:t>
            </a:fld>
            <a:endParaRPr lang="en-US"/>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07057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7CC50B-3B8A-400C-9684-798939DC9FB7}" type="datetime1">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2894766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C86900-2E62-4FB6-A3D6-E5750C594CDE}" type="datetime1">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FC2AF-44CB-4375-B807-1A59999D6D49}" type="slidenum">
              <a:rPr lang="en-US" smtClean="0"/>
              <a:t>‹#›</a:t>
            </a:fld>
            <a:endParaRPr lang="en-US"/>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62229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1FE78D8-5FC9-4D8A-BDEF-0B1E42AA89C7}" type="datetime1">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3878510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772155-6E06-46E8-AD28-D0A6D41EEFB2}" type="datetime1">
              <a:rPr lang="en-US" smtClean="0"/>
              <a:t>8/16/2024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413115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5D9167E-020D-4DBB-BB0E-2D2BF39620D0}" type="datetime1">
              <a:rPr lang="en-US" smtClean="0"/>
              <a:t>8/16/2024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1879889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AD09F-C8F1-498D-ABC4-A90A24F1D469}" type="datetime1">
              <a:rPr lang="en-US" smtClean="0"/>
              <a:t>8/16/2024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38127444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7AA91C-2D7C-4055-8B64-401483B06A7E}" type="datetime1">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4060884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B1E48A-040E-4099-8BC2-13B06204BEAF}"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6045196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A93769-D467-49D5-8F2F-F3F69348F723}" type="datetime1">
              <a:rPr lang="en-US" smtClean="0"/>
              <a:t>8/16/2024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29352070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528A3D-8DF4-4254-B035-BBE4B7978DED}" type="datetime1">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3111131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DFCD63-324A-4BA8-926A-5312F545ECB1}" type="datetime1">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20240173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3C2C49-0140-42B8-A400-B0A038F807C4}" type="datetime1">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FC2AF-44CB-4375-B807-1A59999D6D49}" type="slidenum">
              <a:rPr lang="en-US" smtClean="0"/>
              <a:t>‹#›</a:t>
            </a:fld>
            <a:endParaRPr lang="en-US"/>
          </a:p>
        </p:txBody>
      </p:sp>
    </p:spTree>
    <p:extLst>
      <p:ext uri="{BB962C8B-B14F-4D97-AF65-F5344CB8AC3E}">
        <p14:creationId xmlns:p14="http://schemas.microsoft.com/office/powerpoint/2010/main" val="141807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B1E48A-040E-4099-8BC2-13B06204BEAF}" type="datetimeFigureOut">
              <a:rPr lang="en-US" smtClean="0"/>
              <a:t>8/16/2024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184754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3B1E48A-040E-4099-8BC2-13B06204BEAF}"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3619160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3B1E48A-040E-4099-8BC2-13B06204BEAF}" type="datetimeFigureOut">
              <a:rPr lang="en-US" smtClean="0"/>
              <a:t>8/16/2024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4040405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3B1E48A-040E-4099-8BC2-13B06204BEAF}" type="datetimeFigureOut">
              <a:rPr lang="en-US" smtClean="0"/>
              <a:t>8/16/2024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118175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B1E48A-040E-4099-8BC2-13B06204BEAF}" type="datetimeFigureOut">
              <a:rPr lang="en-US" smtClean="0"/>
              <a:t>8/16/2024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2953014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B1E48A-040E-4099-8BC2-13B06204BEAF}"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174942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3B1E48A-040E-4099-8BC2-13B06204BEAF}" type="datetimeFigureOut">
              <a:rPr lang="en-US" smtClean="0"/>
              <a:t>8/16/2024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013682-046E-488E-AD86-47C4CDC593AD}" type="slidenum">
              <a:rPr lang="en-US" smtClean="0"/>
              <a:t>‹#›</a:t>
            </a:fld>
            <a:endParaRPr lang="en-US"/>
          </a:p>
        </p:txBody>
      </p:sp>
    </p:spTree>
    <p:extLst>
      <p:ext uri="{BB962C8B-B14F-4D97-AF65-F5344CB8AC3E}">
        <p14:creationId xmlns:p14="http://schemas.microsoft.com/office/powerpoint/2010/main" val="688202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B1E48A-040E-4099-8BC2-13B06204BEAF}" type="datetimeFigureOut">
              <a:rPr lang="en-US" smtClean="0"/>
              <a:t>8/16/2024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13682-046E-488E-AD86-47C4CDC593AD}" type="slidenum">
              <a:rPr lang="en-US" smtClean="0"/>
              <a:t>‹#›</a:t>
            </a:fld>
            <a:endParaRPr lang="en-US"/>
          </a:p>
        </p:txBody>
      </p:sp>
    </p:spTree>
    <p:extLst>
      <p:ext uri="{BB962C8B-B14F-4D97-AF65-F5344CB8AC3E}">
        <p14:creationId xmlns:p14="http://schemas.microsoft.com/office/powerpoint/2010/main" val="2947203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D3B1E48A-040E-4099-8BC2-13B06204BEAF}" type="datetimeFigureOut">
              <a:rPr lang="en-US" smtClean="0"/>
              <a:t>8/16/2024</a:t>
            </a:fld>
            <a:endParaRPr lang="en-US"/>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en-US"/>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9F013682-046E-488E-AD86-47C4CDC593AD}" type="slidenum">
              <a:rPr lang="en-US" smtClean="0"/>
              <a:t>‹#›</a:t>
            </a:fld>
            <a:endParaRPr lang="en-US"/>
          </a:p>
        </p:txBody>
      </p:sp>
    </p:spTree>
    <p:extLst>
      <p:ext uri="{BB962C8B-B14F-4D97-AF65-F5344CB8AC3E}">
        <p14:creationId xmlns:p14="http://schemas.microsoft.com/office/powerpoint/2010/main" val="2173088557"/>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Excel_Worksheet.xlsx"/><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Excel_Worksheet1.xlsx"/><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_Worksheet2.xlsx"/><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55320" y="2822646"/>
            <a:ext cx="5191759" cy="3170497"/>
          </a:xfrm>
        </p:spPr>
        <p:txBody>
          <a:bodyPr anchor="t">
            <a:normAutofit/>
          </a:bodyPr>
          <a:lstStyle/>
          <a:p>
            <a:r>
              <a:rPr lang="en-US" sz="7200" dirty="0">
                <a:solidFill>
                  <a:schemeClr val="bg2">
                    <a:lumMod val="20000"/>
                    <a:lumOff val="80000"/>
                  </a:schemeClr>
                </a:solidFill>
              </a:rPr>
              <a:t>Facility Services </a:t>
            </a:r>
          </a:p>
        </p:txBody>
      </p:sp>
      <p:sp>
        <p:nvSpPr>
          <p:cNvPr id="3" name="Subtitle 2"/>
          <p:cNvSpPr>
            <a:spLocks noGrp="1"/>
          </p:cNvSpPr>
          <p:nvPr>
            <p:ph type="subTitle" idx="1"/>
          </p:nvPr>
        </p:nvSpPr>
        <p:spPr>
          <a:xfrm>
            <a:off x="655320" y="711208"/>
            <a:ext cx="4758891" cy="1783523"/>
          </a:xfrm>
        </p:spPr>
        <p:txBody>
          <a:bodyPr anchor="b">
            <a:normAutofit/>
          </a:bodyPr>
          <a:lstStyle/>
          <a:p>
            <a:r>
              <a:rPr lang="en-US" dirty="0"/>
              <a:t>Staffing overview FY24 &amp; staffing request for FY25</a:t>
            </a:r>
          </a:p>
        </p:txBody>
      </p:sp>
      <p:sp>
        <p:nvSpPr>
          <p:cNvPr id="4" name="Slide Number Placeholder 3"/>
          <p:cNvSpPr>
            <a:spLocks noGrp="1"/>
          </p:cNvSpPr>
          <p:nvPr>
            <p:ph type="sldNum" sz="quarter" idx="12"/>
          </p:nvPr>
        </p:nvSpPr>
        <p:spPr>
          <a:xfrm>
            <a:off x="10535857" y="6048007"/>
            <a:ext cx="1193868" cy="640080"/>
          </a:xfrm>
        </p:spPr>
        <p:txBody>
          <a:bodyPr>
            <a:normAutofit/>
          </a:bodyPr>
          <a:lstStyle/>
          <a:p>
            <a:pPr marL="0" marR="0" lvl="0" indent="0" defTabSz="457200" rtl="0" eaLnBrk="1" fontAlgn="auto" latinLnBrk="0" hangingPunct="1">
              <a:spcBef>
                <a:spcPts val="0"/>
              </a:spcBef>
              <a:spcAft>
                <a:spcPts val="600"/>
              </a:spcAft>
              <a:buClrTx/>
              <a:buSzTx/>
              <a:buFontTx/>
              <a:buNone/>
              <a:tabLst/>
              <a:defRPr/>
            </a:pPr>
            <a:r>
              <a:rPr kumimoji="0" lang="en-US" b="1" i="0" u="none" strike="noStrike" kern="1200" cap="none" spc="0" normalizeH="0" baseline="0" noProof="0">
                <a:ln>
                  <a:noFill/>
                </a:ln>
                <a:effectLst/>
                <a:uLnTx/>
                <a:uFillTx/>
                <a:latin typeface="Rockwell Condensed" panose="02060603050405020104"/>
                <a:ea typeface="+mn-ea"/>
                <a:cs typeface="+mn-cs"/>
              </a:rPr>
              <a:t>1</a:t>
            </a:r>
            <a:endParaRPr kumimoji="0" lang="en-US" b="1" i="0" u="none" strike="noStrike" kern="1200" cap="none" spc="0" normalizeH="0" baseline="0" noProof="0" dirty="0">
              <a:ln>
                <a:noFill/>
              </a:ln>
              <a:effectLst/>
              <a:uLnTx/>
              <a:uFillTx/>
              <a:latin typeface="Rockwell Condensed" panose="02060603050405020104"/>
              <a:ea typeface="+mn-ea"/>
              <a:cs typeface="+mn-cs"/>
            </a:endParaRPr>
          </a:p>
        </p:txBody>
      </p:sp>
      <p:pic>
        <p:nvPicPr>
          <p:cNvPr id="22" name="Graphic 21" descr="Building">
            <a:extLst>
              <a:ext uri="{FF2B5EF4-FFF2-40B4-BE49-F238E27FC236}">
                <a16:creationId xmlns:a16="http://schemas.microsoft.com/office/drawing/2014/main" id="{BAB53AD4-8A71-9249-EC03-47E51DC0075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69642" y="1025791"/>
            <a:ext cx="3757693" cy="3757693"/>
          </a:xfrm>
          <a:prstGeom prst="rect">
            <a:avLst/>
          </a:prstGeom>
        </p:spPr>
      </p:pic>
    </p:spTree>
    <p:extLst>
      <p:ext uri="{BB962C8B-B14F-4D97-AF65-F5344CB8AC3E}">
        <p14:creationId xmlns:p14="http://schemas.microsoft.com/office/powerpoint/2010/main" val="41639158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1" y="753228"/>
            <a:ext cx="10488422" cy="1080938"/>
          </a:xfrm>
        </p:spPr>
        <p:txBody>
          <a:bodyPr>
            <a:normAutofit fontScale="90000"/>
          </a:bodyPr>
          <a:lstStyle/>
          <a:p>
            <a:r>
              <a:rPr lang="en-US" dirty="0"/>
              <a:t>International Facility Management Association (IFMA) - 	</a:t>
            </a:r>
          </a:p>
        </p:txBody>
      </p:sp>
      <p:graphicFrame>
        <p:nvGraphicFramePr>
          <p:cNvPr id="6" name="Content Placeholder 5" descr="Image of explaining International Facility Management Association (IFMA)"/>
          <p:cNvGraphicFramePr>
            <a:graphicFrameLocks noGrp="1"/>
          </p:cNvGraphicFramePr>
          <p:nvPr>
            <p:ph idx="1"/>
            <p:extLst>
              <p:ext uri="{D42A27DB-BD31-4B8C-83A1-F6EECF244321}">
                <p14:modId xmlns:p14="http://schemas.microsoft.com/office/powerpoint/2010/main" val="3293322564"/>
              </p:ext>
            </p:extLst>
          </p:nvPr>
        </p:nvGraphicFramePr>
        <p:xfrm>
          <a:off x="1054393" y="1834165"/>
          <a:ext cx="10256735" cy="4803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00407920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72" y="113779"/>
            <a:ext cx="9692640" cy="673621"/>
          </a:xfrm>
        </p:spPr>
        <p:txBody>
          <a:bodyPr>
            <a:normAutofit fontScale="90000"/>
          </a:bodyPr>
          <a:lstStyle/>
          <a:p>
            <a:r>
              <a:rPr lang="en-US" dirty="0"/>
              <a:t>FM Pulse – National Survey 2017</a:t>
            </a:r>
          </a:p>
        </p:txBody>
      </p:sp>
      <p:graphicFrame>
        <p:nvGraphicFramePr>
          <p:cNvPr id="6" name="Content Placeholder 5" descr="Image National Survey 2017"/>
          <p:cNvGraphicFramePr>
            <a:graphicFrameLocks noGrp="1"/>
          </p:cNvGraphicFramePr>
          <p:nvPr>
            <p:ph idx="1"/>
            <p:extLst>
              <p:ext uri="{D42A27DB-BD31-4B8C-83A1-F6EECF244321}">
                <p14:modId xmlns:p14="http://schemas.microsoft.com/office/powerpoint/2010/main" val="1050412536"/>
              </p:ext>
            </p:extLst>
          </p:nvPr>
        </p:nvGraphicFramePr>
        <p:xfrm>
          <a:off x="527982" y="787400"/>
          <a:ext cx="10058400" cy="5044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26378758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0" y="0"/>
            <a:ext cx="6467220"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all" spc="0" normalizeH="0" baseline="0" noProof="0" dirty="0">
                <a:ln>
                  <a:noFill/>
                </a:ln>
                <a:blipFill>
                  <a:blip r:embed="rId2">
                    <a:extLst>
                      <a:ext uri="{28A0092B-C50C-407E-A947-70E740481C1C}">
                        <a14:useLocalDpi xmlns:a14="http://schemas.microsoft.com/office/drawing/2010/main" val="0"/>
                      </a:ext>
                    </a:extLst>
                  </a:blip>
                  <a:tile tx="6350" ty="-127000" sx="65000" sy="64000" flip="none" algn="tl"/>
                </a:blipFill>
                <a:effectLst/>
                <a:uLnTx/>
                <a:uFillTx/>
                <a:latin typeface="Rockwell Condensed" panose="02060603050405020104"/>
                <a:ea typeface="+mn-ea"/>
                <a:cs typeface="+mn-cs"/>
              </a:rPr>
              <a:t>Maintenance current Assignments: </a:t>
            </a:r>
            <a:endParaRPr kumimoji="0" lang="en-US" sz="36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graphicFrame>
        <p:nvGraphicFramePr>
          <p:cNvPr id="3" name="Table 2">
            <a:extLst>
              <a:ext uri="{FF2B5EF4-FFF2-40B4-BE49-F238E27FC236}">
                <a16:creationId xmlns:a16="http://schemas.microsoft.com/office/drawing/2014/main" id="{30CCD315-26A4-3CE9-6169-214F4745BA18}"/>
              </a:ext>
            </a:extLst>
          </p:cNvPr>
          <p:cNvGraphicFramePr>
            <a:graphicFrameLocks noGrp="1"/>
          </p:cNvGraphicFramePr>
          <p:nvPr>
            <p:extLst>
              <p:ext uri="{D42A27DB-BD31-4B8C-83A1-F6EECF244321}">
                <p14:modId xmlns:p14="http://schemas.microsoft.com/office/powerpoint/2010/main" val="3474372613"/>
              </p:ext>
            </p:extLst>
          </p:nvPr>
        </p:nvGraphicFramePr>
        <p:xfrm>
          <a:off x="114276" y="923330"/>
          <a:ext cx="6165469" cy="5655262"/>
        </p:xfrm>
        <a:graphic>
          <a:graphicData uri="http://schemas.openxmlformats.org/drawingml/2006/table">
            <a:tbl>
              <a:tblPr firstRow="1" bandRow="1"/>
              <a:tblGrid>
                <a:gridCol w="2525170">
                  <a:extLst>
                    <a:ext uri="{9D8B030D-6E8A-4147-A177-3AD203B41FA5}">
                      <a16:colId xmlns:a16="http://schemas.microsoft.com/office/drawing/2014/main" val="3156380947"/>
                    </a:ext>
                  </a:extLst>
                </a:gridCol>
                <a:gridCol w="1096698">
                  <a:extLst>
                    <a:ext uri="{9D8B030D-6E8A-4147-A177-3AD203B41FA5}">
                      <a16:colId xmlns:a16="http://schemas.microsoft.com/office/drawing/2014/main" val="2072140926"/>
                    </a:ext>
                  </a:extLst>
                </a:gridCol>
                <a:gridCol w="1465336">
                  <a:extLst>
                    <a:ext uri="{9D8B030D-6E8A-4147-A177-3AD203B41FA5}">
                      <a16:colId xmlns:a16="http://schemas.microsoft.com/office/drawing/2014/main" val="1295405971"/>
                    </a:ext>
                  </a:extLst>
                </a:gridCol>
                <a:gridCol w="1078265">
                  <a:extLst>
                    <a:ext uri="{9D8B030D-6E8A-4147-A177-3AD203B41FA5}">
                      <a16:colId xmlns:a16="http://schemas.microsoft.com/office/drawing/2014/main" val="3649971639"/>
                    </a:ext>
                  </a:extLst>
                </a:gridCol>
              </a:tblGrid>
              <a:tr h="171945">
                <a:tc gridSpan="4">
                  <a:txBody>
                    <a:bodyPr/>
                    <a:lstStyle/>
                    <a:p>
                      <a:pPr algn="ctr" fontAlgn="b"/>
                      <a:r>
                        <a:rPr lang="en-US" sz="800" b="1" i="0" u="none" strike="noStrike">
                          <a:solidFill>
                            <a:srgbClr val="000000"/>
                          </a:solidFill>
                          <a:effectLst/>
                          <a:highlight>
                            <a:srgbClr val="F8CBAD"/>
                          </a:highlight>
                          <a:latin typeface="Calibri" panose="020F0502020204030204" pitchFamily="34" charset="0"/>
                        </a:rPr>
                        <a:t>Maintenance Assignments (Current) - 50,000 sqft per FTE standard</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7260856"/>
                  </a:ext>
                </a:extLst>
              </a:tr>
              <a:tr h="171945">
                <a:tc>
                  <a:txBody>
                    <a:bodyPr/>
                    <a:lstStyle/>
                    <a:p>
                      <a:pPr algn="ctr" fontAlgn="b"/>
                      <a:r>
                        <a:rPr lang="en-US" sz="800" b="1" i="0" u="none" strike="noStrike" dirty="0">
                          <a:solidFill>
                            <a:srgbClr val="000000"/>
                          </a:solidFill>
                          <a:effectLst/>
                          <a:highlight>
                            <a:srgbClr val="C6E0B4"/>
                          </a:highlight>
                          <a:latin typeface="Calibri" panose="020F0502020204030204" pitchFamily="34" charset="0"/>
                        </a:rPr>
                        <a:t>Building</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dirty="0">
                          <a:solidFill>
                            <a:srgbClr val="000000"/>
                          </a:solidFill>
                          <a:effectLst/>
                          <a:highlight>
                            <a:srgbClr val="C6E0B4"/>
                          </a:highlight>
                          <a:latin typeface="Calibri" panose="020F0502020204030204" pitchFamily="34" charset="0"/>
                        </a:rPr>
                        <a:t>Staff</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310545992"/>
                  </a:ext>
                </a:extLst>
              </a:tr>
              <a:tr h="171945">
                <a:tc>
                  <a:txBody>
                    <a:bodyPr/>
                    <a:lstStyle/>
                    <a:p>
                      <a:pPr algn="l" fontAlgn="b"/>
                      <a:r>
                        <a:rPr lang="en-US" sz="800" b="0" i="0" u="none" strike="noStrike" dirty="0">
                          <a:solidFill>
                            <a:srgbClr val="000000"/>
                          </a:solidFill>
                          <a:effectLst/>
                          <a:highlight>
                            <a:srgbClr val="DDEBF7"/>
                          </a:highlight>
                          <a:latin typeface="Calibri" panose="020F0502020204030204" pitchFamily="34" charset="0"/>
                        </a:rPr>
                        <a:t>Animal Shelter</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11,300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tc rowSpan="5">
                  <a:txBody>
                    <a:bodyPr/>
                    <a:lstStyle/>
                    <a:p>
                      <a:pPr algn="ctr" fontAlgn="ctr"/>
                      <a:r>
                        <a:rPr lang="en-US" sz="800" b="1" i="0" u="none" strike="noStrike">
                          <a:solidFill>
                            <a:srgbClr val="000000"/>
                          </a:solidFill>
                          <a:effectLst/>
                          <a:highlight>
                            <a:srgbClr val="DDEBF7"/>
                          </a:highlight>
                          <a:latin typeface="Calibri" panose="020F0502020204030204" pitchFamily="34" charset="0"/>
                        </a:rPr>
                        <a:t>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94926199"/>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Annex</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74,626</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040305164"/>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S.O. Admin</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18,616</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1553565802"/>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CSCD</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12,100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121853849"/>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Elections</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dirty="0">
                          <a:solidFill>
                            <a:srgbClr val="000000"/>
                          </a:solidFill>
                          <a:effectLst/>
                          <a:highlight>
                            <a:srgbClr val="DDEBF7"/>
                          </a:highlight>
                          <a:latin typeface="Calibri" panose="020F0502020204030204" pitchFamily="34" charset="0"/>
                        </a:rPr>
                        <a:t>9,019</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vMerge="1">
                  <a:txBody>
                    <a:bodyPr/>
                    <a:lstStyle/>
                    <a:p>
                      <a:endParaRPr lang="en-US"/>
                    </a:p>
                  </a:txBody>
                  <a:tcPr/>
                </a:tc>
                <a:extLst>
                  <a:ext uri="{0D108BD9-81ED-4DB2-BD59-A6C34878D82A}">
                    <a16:rowId xmlns:a16="http://schemas.microsoft.com/office/drawing/2014/main" val="3532741497"/>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125,661</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dirty="0">
                          <a:solidFill>
                            <a:srgbClr val="FF0000"/>
                          </a:solidFill>
                          <a:effectLst/>
                          <a:highlight>
                            <a:srgbClr val="C6E0B4"/>
                          </a:highlight>
                          <a:latin typeface="Calibri" panose="020F0502020204030204" pitchFamily="34" charset="0"/>
                        </a:rPr>
                        <a:t>125,661</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78758143"/>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Central Jail &amp; Tower</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223,745</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800" b="1" i="0" u="none" strike="noStrike">
                          <a:solidFill>
                            <a:srgbClr val="000000"/>
                          </a:solidFill>
                          <a:effectLst/>
                          <a:highlight>
                            <a:srgbClr val="9BC2E6"/>
                          </a:highlight>
                          <a:latin typeface="Calibri" panose="020F0502020204030204" pitchFamily="34" charset="0"/>
                        </a:rPr>
                        <a:t>4</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95615102"/>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223,745</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FF0000"/>
                          </a:solidFill>
                          <a:effectLst/>
                          <a:highlight>
                            <a:srgbClr val="C6E0B4"/>
                          </a:highlight>
                          <a:latin typeface="Calibri" panose="020F0502020204030204" pitchFamily="34" charset="0"/>
                        </a:rPr>
                        <a:t>55,936</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416565291"/>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North Jail &amp; Visitation/Kitchen/Laundry</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51,757</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800" b="1" i="0" u="none" strike="noStrike">
                          <a:solidFill>
                            <a:srgbClr val="000000"/>
                          </a:solidFill>
                          <a:effectLst/>
                          <a:highlight>
                            <a:srgbClr val="DDEBF7"/>
                          </a:highlight>
                          <a:latin typeface="Calibri" panose="020F0502020204030204" pitchFamily="34" charset="0"/>
                        </a:rPr>
                        <a:t>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730649936"/>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51,757</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FF0000"/>
                          </a:solidFill>
                          <a:effectLst/>
                          <a:highlight>
                            <a:srgbClr val="C6E0B4"/>
                          </a:highlight>
                          <a:latin typeface="Calibri" panose="020F0502020204030204" pitchFamily="34" charset="0"/>
                        </a:rPr>
                        <a:t>51,757</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754597649"/>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Courthouse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67,632</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BC2E6"/>
                    </a:solidFill>
                  </a:tcPr>
                </a:tc>
                <a:tc rowSpan="3">
                  <a:txBody>
                    <a:bodyPr/>
                    <a:lstStyle/>
                    <a:p>
                      <a:pPr algn="ctr" fontAlgn="ctr"/>
                      <a:r>
                        <a:rPr lang="en-US" sz="800" b="1" i="0" u="none" strike="noStrike">
                          <a:solidFill>
                            <a:srgbClr val="000000"/>
                          </a:solidFill>
                          <a:effectLst/>
                          <a:highlight>
                            <a:srgbClr val="9BC2E6"/>
                          </a:highlight>
                          <a:latin typeface="Calibri" panose="020F0502020204030204" pitchFamily="34" charset="0"/>
                        </a:rPr>
                        <a:t>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665391670"/>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Evidence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7,721</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BC2E6"/>
                    </a:solidFill>
                  </a:tcPr>
                </a:tc>
                <a:tc vMerge="1">
                  <a:txBody>
                    <a:bodyPr/>
                    <a:lstStyle/>
                    <a:p>
                      <a:endParaRPr lang="en-US"/>
                    </a:p>
                  </a:txBody>
                  <a:tcPr/>
                </a:tc>
                <a:extLst>
                  <a:ext uri="{0D108BD9-81ED-4DB2-BD59-A6C34878D82A}">
                    <a16:rowId xmlns:a16="http://schemas.microsoft.com/office/drawing/2014/main" val="3903653507"/>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Facility Services</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2,136</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C2E6"/>
                    </a:solidFill>
                  </a:tcPr>
                </a:tc>
                <a:tc vMerge="1">
                  <a:txBody>
                    <a:bodyPr/>
                    <a:lstStyle/>
                    <a:p>
                      <a:endParaRPr lang="en-US"/>
                    </a:p>
                  </a:txBody>
                  <a:tcPr/>
                </a:tc>
                <a:extLst>
                  <a:ext uri="{0D108BD9-81ED-4DB2-BD59-A6C34878D82A}">
                    <a16:rowId xmlns:a16="http://schemas.microsoft.com/office/drawing/2014/main" val="1544378142"/>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77,489</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FF0000"/>
                          </a:solidFill>
                          <a:effectLst/>
                          <a:highlight>
                            <a:srgbClr val="C6E0B4"/>
                          </a:highlight>
                          <a:latin typeface="Calibri" panose="020F0502020204030204" pitchFamily="34" charset="0"/>
                        </a:rPr>
                        <a:t>77,489</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301112701"/>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Pct.1 Constable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2,811</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tc rowSpan="6">
                  <a:txBody>
                    <a:bodyPr/>
                    <a:lstStyle/>
                    <a:p>
                      <a:pPr algn="ctr" fontAlgn="ctr"/>
                      <a:r>
                        <a:rPr lang="en-US" sz="800" b="1" i="0" u="none" strike="noStrike">
                          <a:solidFill>
                            <a:srgbClr val="000000"/>
                          </a:solidFill>
                          <a:effectLst/>
                          <a:highlight>
                            <a:srgbClr val="DDEBF7"/>
                          </a:highlight>
                          <a:latin typeface="Calibri" panose="020F0502020204030204" pitchFamily="34" charset="0"/>
                        </a:rPr>
                        <a:t>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2219045371"/>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Pct.2 Noonday</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4,400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4069489981"/>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Pct.3 Troup</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4,840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3015740145"/>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Pct.4 Winona</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5,940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68270547"/>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Pct.5 Lindale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6,170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173390818"/>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Road and Bridge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18,000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318340442"/>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FCIC</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9,304</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800" b="1" i="0" u="none" strike="noStrike">
                          <a:solidFill>
                            <a:srgbClr val="000000"/>
                          </a:solidFill>
                          <a:effectLst/>
                          <a:highlight>
                            <a:srgbClr val="DDEBF7"/>
                          </a:highlight>
                          <a:latin typeface="Calibri" panose="020F0502020204030204" pitchFamily="34" charset="0"/>
                        </a:rPr>
                        <a:t> </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976155569"/>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51,465</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FF0000"/>
                          </a:solidFill>
                          <a:effectLst/>
                          <a:highlight>
                            <a:srgbClr val="C6E0B4"/>
                          </a:highlight>
                          <a:latin typeface="Calibri" panose="020F0502020204030204" pitchFamily="34" charset="0"/>
                        </a:rPr>
                        <a:t>51,465</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618325604"/>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Juvenile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57,590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BC2E6"/>
                    </a:solidFill>
                  </a:tcPr>
                </a:tc>
                <a:tc rowSpan="3">
                  <a:txBody>
                    <a:bodyPr/>
                    <a:lstStyle/>
                    <a:p>
                      <a:pPr algn="ctr" fontAlgn="ctr"/>
                      <a:r>
                        <a:rPr lang="en-US" sz="800" b="1" i="0" u="none" strike="noStrike">
                          <a:solidFill>
                            <a:srgbClr val="000000"/>
                          </a:solidFill>
                          <a:effectLst/>
                          <a:highlight>
                            <a:srgbClr val="9BC2E6"/>
                          </a:highlight>
                          <a:latin typeface="Calibri" panose="020F0502020204030204" pitchFamily="34" charset="0"/>
                        </a:rPr>
                        <a:t>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147084030"/>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Cotton Belt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128,608</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BC2E6"/>
                    </a:solidFill>
                  </a:tcPr>
                </a:tc>
                <a:tc vMerge="1">
                  <a:txBody>
                    <a:bodyPr/>
                    <a:lstStyle/>
                    <a:p>
                      <a:endParaRPr lang="en-US"/>
                    </a:p>
                  </a:txBody>
                  <a:tcPr/>
                </a:tc>
                <a:extLst>
                  <a:ext uri="{0D108BD9-81ED-4DB2-BD59-A6C34878D82A}">
                    <a16:rowId xmlns:a16="http://schemas.microsoft.com/office/drawing/2014/main" val="1165688094"/>
                  </a:ext>
                </a:extLst>
              </a:tr>
              <a:tr h="171945">
                <a:tc>
                  <a:txBody>
                    <a:bodyPr/>
                    <a:lstStyle/>
                    <a:p>
                      <a:pPr algn="l" fontAlgn="b"/>
                      <a:r>
                        <a:rPr lang="en-US" sz="800" b="0" i="0" u="none" strike="noStrike">
                          <a:solidFill>
                            <a:srgbClr val="000000"/>
                          </a:solidFill>
                          <a:effectLst/>
                          <a:highlight>
                            <a:srgbClr val="9BC2E6"/>
                          </a:highlight>
                          <a:latin typeface="Calibri" panose="020F0502020204030204" pitchFamily="34" charset="0"/>
                        </a:rPr>
                        <a:t>EOC</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dirty="0">
                          <a:solidFill>
                            <a:srgbClr val="000000"/>
                          </a:solidFill>
                          <a:effectLst/>
                          <a:highlight>
                            <a:srgbClr val="9BC2E6"/>
                          </a:highlight>
                          <a:latin typeface="Calibri" panose="020F0502020204030204" pitchFamily="34" charset="0"/>
                        </a:rPr>
                        <a:t>15,126</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C2E6"/>
                    </a:solidFill>
                  </a:tcPr>
                </a:tc>
                <a:tc vMerge="1">
                  <a:txBody>
                    <a:bodyPr/>
                    <a:lstStyle/>
                    <a:p>
                      <a:endParaRPr lang="en-US"/>
                    </a:p>
                  </a:txBody>
                  <a:tcPr/>
                </a:tc>
                <a:extLst>
                  <a:ext uri="{0D108BD9-81ED-4DB2-BD59-A6C34878D82A}">
                    <a16:rowId xmlns:a16="http://schemas.microsoft.com/office/drawing/2014/main" val="1343626023"/>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dirty="0">
                          <a:solidFill>
                            <a:srgbClr val="000000"/>
                          </a:solidFill>
                          <a:effectLst/>
                          <a:highlight>
                            <a:srgbClr val="C6E0B4"/>
                          </a:highlight>
                          <a:latin typeface="Calibri" panose="020F0502020204030204" pitchFamily="34" charset="0"/>
                        </a:rPr>
                        <a:t>201,324</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FF0000"/>
                          </a:solidFill>
                          <a:effectLst/>
                          <a:highlight>
                            <a:srgbClr val="C6E0B4"/>
                          </a:highlight>
                          <a:latin typeface="Calibri" panose="020F0502020204030204" pitchFamily="34" charset="0"/>
                        </a:rPr>
                        <a:t>201,324</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910906471"/>
                  </a:ext>
                </a:extLst>
              </a:tr>
              <a:tr h="171945">
                <a:tc>
                  <a:txBody>
                    <a:bodyPr/>
                    <a:lstStyle/>
                    <a:p>
                      <a:pPr algn="l" fontAlgn="b"/>
                      <a:r>
                        <a:rPr lang="en-US" sz="800" b="0" i="0" u="none" strike="noStrike">
                          <a:solidFill>
                            <a:srgbClr val="000000"/>
                          </a:solidFill>
                          <a:effectLst/>
                          <a:highlight>
                            <a:srgbClr val="DDEBF7"/>
                          </a:highlight>
                          <a:latin typeface="Calibri" panose="020F0502020204030204" pitchFamily="34" charset="0"/>
                        </a:rPr>
                        <a:t>Skilled Trade Specialist (HVAC)</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800" b="1" i="0" u="none" strike="noStrike">
                          <a:solidFill>
                            <a:srgbClr val="000000"/>
                          </a:solidFill>
                          <a:effectLst/>
                          <a:highlight>
                            <a:srgbClr val="DDEBF7"/>
                          </a:highlight>
                          <a:latin typeface="Calibri" panose="020F0502020204030204" pitchFamily="34" charset="0"/>
                        </a:rPr>
                        <a:t>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41863362"/>
                  </a:ext>
                </a:extLst>
              </a:tr>
              <a:tr h="171945">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0</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000000"/>
                          </a:solidFill>
                          <a:effectLst/>
                          <a:highlight>
                            <a:srgbClr val="C6E0B4"/>
                          </a:highlight>
                          <a:latin typeface="Calibri" panose="020F0502020204030204" pitchFamily="34" charset="0"/>
                        </a:rPr>
                        <a:t>0</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38605794"/>
                  </a:ext>
                </a:extLst>
              </a:tr>
              <a:tr h="171945">
                <a:tc>
                  <a:txBody>
                    <a:bodyPr/>
                    <a:lstStyle/>
                    <a:p>
                      <a:pPr algn="r" fontAlgn="b"/>
                      <a:r>
                        <a:rPr lang="en-US" sz="800" b="1" i="0" u="none" strike="noStrike">
                          <a:solidFill>
                            <a:srgbClr val="000000"/>
                          </a:solidFill>
                          <a:effectLst/>
                          <a:highlight>
                            <a:srgbClr val="F8CBAD"/>
                          </a:highlight>
                          <a:latin typeface="Calibri" panose="020F0502020204030204" pitchFamily="34" charset="0"/>
                        </a:rPr>
                        <a:t>Totals</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731,441</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 </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FFF00"/>
                          </a:highlight>
                          <a:latin typeface="Calibri" panose="020F0502020204030204" pitchFamily="34" charset="0"/>
                        </a:rPr>
                        <a:t>10 Staff</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2903554335"/>
                  </a:ext>
                </a:extLst>
              </a:tr>
              <a:tr h="324967">
                <a:tc>
                  <a:txBody>
                    <a:bodyPr/>
                    <a:lstStyle/>
                    <a:p>
                      <a:pPr algn="l" fontAlgn="b"/>
                      <a:r>
                        <a:rPr lang="en-US" sz="800" b="1" i="0" u="none" strike="noStrike">
                          <a:solidFill>
                            <a:srgbClr val="000000"/>
                          </a:solidFill>
                          <a:effectLst/>
                          <a:highlight>
                            <a:srgbClr val="F8CBAD"/>
                          </a:highlight>
                          <a:latin typeface="Calibri" panose="020F0502020204030204" pitchFamily="34" charset="0"/>
                        </a:rPr>
                        <a:t>21 main buildings (other buildings and properties)</a:t>
                      </a:r>
                    </a:p>
                  </a:txBody>
                  <a:tcPr marL="6303" marR="6303" marT="63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 </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 </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dirty="0">
                          <a:solidFill>
                            <a:srgbClr val="000000"/>
                          </a:solidFill>
                          <a:effectLst/>
                          <a:highlight>
                            <a:srgbClr val="FFFF00"/>
                          </a:highlight>
                          <a:latin typeface="Calibri" panose="020F0502020204030204" pitchFamily="34" charset="0"/>
                        </a:rPr>
                        <a:t>8 Vehicles</a:t>
                      </a:r>
                    </a:p>
                  </a:txBody>
                  <a:tcPr marL="6303" marR="6303" marT="63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2900059"/>
                  </a:ext>
                </a:extLst>
              </a:tr>
            </a:tbl>
          </a:graphicData>
        </a:graphic>
      </p:graphicFrame>
      <p:sp>
        <p:nvSpPr>
          <p:cNvPr id="8" name="TextBox 7"/>
          <p:cNvSpPr txBox="1"/>
          <p:nvPr/>
        </p:nvSpPr>
        <p:spPr>
          <a:xfrm>
            <a:off x="6519178" y="93133"/>
            <a:ext cx="4411288" cy="534300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Notes: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We don’t </a:t>
            </a:r>
            <a:r>
              <a:rPr lang="en-US" sz="1200" dirty="0">
                <a:solidFill>
                  <a:prstClr val="black"/>
                </a:solidFill>
                <a:latin typeface="Rockwell" panose="02060603020205020403"/>
              </a:rPr>
              <a:t>have </a:t>
            </a: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near have enough maintenance staff to properly staff and maintain the number of building/square footage that we are responsible for. Central Jail &amp; Tower should at a minimum be running a fully staffed day shift and a fully staffed night shift. </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North Jail should ideally have two maintenance mechanics maintaining the Jail &amp; Kitchen/Visitation/Laundry facilities.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The new R&amp;B buildings (26,621 sf) that </a:t>
            </a:r>
            <a:r>
              <a:rPr lang="en-US" sz="1200" dirty="0">
                <a:solidFill>
                  <a:prstClr val="black"/>
                </a:solidFill>
                <a:latin typeface="Rockwell" panose="02060603020205020403"/>
              </a:rPr>
              <a:t>were built </a:t>
            </a: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are in new condition and should be better maintained than the old ones.  The facilities </a:t>
            </a:r>
            <a:r>
              <a:rPr lang="en-US" sz="1200" dirty="0">
                <a:solidFill>
                  <a:prstClr val="black"/>
                </a:solidFill>
                <a:latin typeface="Rockwell" panose="02060603020205020403"/>
              </a:rPr>
              <a:t>are</a:t>
            </a: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 larger in size than the old ones (19,283 sf).</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200" dirty="0">
                <a:solidFill>
                  <a:prstClr val="black"/>
                </a:solidFill>
                <a:latin typeface="Rockwell" panose="02060603020205020403"/>
              </a:rPr>
              <a:t>We’re currently constructing a multi-level parking garage that will add additional maintenance workload. (543 parking spaces and 178,272 sf)</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6 – A/C units</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lang="en-US" sz="1200" dirty="0">
                <a:solidFill>
                  <a:prstClr val="black"/>
                </a:solidFill>
                <a:latin typeface="Rockwell" panose="02060603020205020403"/>
              </a:rPr>
              <a:t>Irrigation system</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lang="en-US" sz="1200" dirty="0">
                <a:solidFill>
                  <a:prstClr val="black"/>
                </a:solidFill>
                <a:latin typeface="Rockwell" panose="02060603020205020403"/>
              </a:rPr>
              <a:t>Groundskeeping</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Li</a:t>
            </a:r>
            <a:r>
              <a:rPr lang="en-US" sz="1200" dirty="0" err="1">
                <a:solidFill>
                  <a:prstClr val="black"/>
                </a:solidFill>
                <a:latin typeface="Rockwell" panose="02060603020205020403"/>
              </a:rPr>
              <a:t>ghting</a:t>
            </a:r>
            <a:r>
              <a:rPr lang="en-US" sz="1200" dirty="0">
                <a:solidFill>
                  <a:prstClr val="black"/>
                </a:solidFill>
                <a:latin typeface="Rockwell" panose="02060603020205020403"/>
              </a:rPr>
              <a:t> system</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Elevators</a:t>
            </a:r>
          </a:p>
          <a:p>
            <a:pPr marR="0" lvl="0" algn="l" defTabSz="914400" rtl="0" eaLnBrk="1" fontAlgn="auto" latinLnBrk="0" hangingPunct="1">
              <a:lnSpc>
                <a:spcPct val="90000"/>
              </a:lnSpc>
              <a:spcBef>
                <a:spcPts val="1200"/>
              </a:spcBef>
              <a:spcAft>
                <a:spcPts val="0"/>
              </a:spcAft>
              <a:buClr>
                <a:srgbClr val="D34817">
                  <a:lumMod val="75000"/>
                </a:srgbClr>
              </a:buClr>
              <a:buSzPct val="85000"/>
              <a:tabLst/>
              <a:defRPr/>
            </a:pPr>
            <a:endPar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sp>
        <p:nvSpPr>
          <p:cNvPr id="2" name="Slide Number Placeholder 1"/>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74393722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0" y="-116378"/>
            <a:ext cx="5943037"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all" spc="0" normalizeH="0" baseline="0" noProof="0" dirty="0">
                <a:ln>
                  <a:noFill/>
                </a:ln>
                <a:blipFill>
                  <a:blip r:embed="rId2">
                    <a:extLst>
                      <a:ext uri="{28A0092B-C50C-407E-A947-70E740481C1C}">
                        <a14:useLocalDpi xmlns:a14="http://schemas.microsoft.com/office/drawing/2010/main" val="0"/>
                      </a:ext>
                    </a:extLst>
                  </a:blip>
                  <a:tile tx="6350" ty="-127000" sx="65000" sy="64000" flip="none" algn="tl"/>
                </a:blipFill>
                <a:effectLst/>
                <a:uLnTx/>
                <a:uFillTx/>
                <a:latin typeface="Rockwell Condensed" panose="02060603050405020104"/>
                <a:ea typeface="+mn-ea"/>
                <a:cs typeface="+mn-cs"/>
              </a:rPr>
              <a:t>Maintenance ideal Assignments: </a:t>
            </a:r>
            <a:endParaRPr kumimoji="0" lang="en-US" sz="36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graphicFrame>
        <p:nvGraphicFramePr>
          <p:cNvPr id="3" name="Table 2">
            <a:extLst>
              <a:ext uri="{FF2B5EF4-FFF2-40B4-BE49-F238E27FC236}">
                <a16:creationId xmlns:a16="http://schemas.microsoft.com/office/drawing/2014/main" id="{D9804BDF-A1AA-1F1A-B897-F104007EF4CF}"/>
              </a:ext>
            </a:extLst>
          </p:cNvPr>
          <p:cNvGraphicFramePr>
            <a:graphicFrameLocks noGrp="1"/>
          </p:cNvGraphicFramePr>
          <p:nvPr>
            <p:extLst>
              <p:ext uri="{D42A27DB-BD31-4B8C-83A1-F6EECF244321}">
                <p14:modId xmlns:p14="http://schemas.microsoft.com/office/powerpoint/2010/main" val="152672190"/>
              </p:ext>
            </p:extLst>
          </p:nvPr>
        </p:nvGraphicFramePr>
        <p:xfrm>
          <a:off x="103801" y="806951"/>
          <a:ext cx="5636598" cy="5763185"/>
        </p:xfrm>
        <a:graphic>
          <a:graphicData uri="http://schemas.openxmlformats.org/drawingml/2006/table">
            <a:tbl>
              <a:tblPr firstRow="1" bandRow="1"/>
              <a:tblGrid>
                <a:gridCol w="1462882">
                  <a:extLst>
                    <a:ext uri="{9D8B030D-6E8A-4147-A177-3AD203B41FA5}">
                      <a16:colId xmlns:a16="http://schemas.microsoft.com/office/drawing/2014/main" val="2318726360"/>
                    </a:ext>
                  </a:extLst>
                </a:gridCol>
                <a:gridCol w="2475111">
                  <a:extLst>
                    <a:ext uri="{9D8B030D-6E8A-4147-A177-3AD203B41FA5}">
                      <a16:colId xmlns:a16="http://schemas.microsoft.com/office/drawing/2014/main" val="2898687008"/>
                    </a:ext>
                  </a:extLst>
                </a:gridCol>
                <a:gridCol w="1067695">
                  <a:extLst>
                    <a:ext uri="{9D8B030D-6E8A-4147-A177-3AD203B41FA5}">
                      <a16:colId xmlns:a16="http://schemas.microsoft.com/office/drawing/2014/main" val="1869233571"/>
                    </a:ext>
                  </a:extLst>
                </a:gridCol>
                <a:gridCol w="630910">
                  <a:extLst>
                    <a:ext uri="{9D8B030D-6E8A-4147-A177-3AD203B41FA5}">
                      <a16:colId xmlns:a16="http://schemas.microsoft.com/office/drawing/2014/main" val="184757358"/>
                    </a:ext>
                  </a:extLst>
                </a:gridCol>
              </a:tblGrid>
              <a:tr h="165247">
                <a:tc gridSpan="4">
                  <a:txBody>
                    <a:bodyPr/>
                    <a:lstStyle/>
                    <a:p>
                      <a:pPr algn="ctr" fontAlgn="b"/>
                      <a:r>
                        <a:rPr lang="en-US" sz="700" b="1" i="0" u="none" strike="noStrike">
                          <a:solidFill>
                            <a:srgbClr val="000000"/>
                          </a:solidFill>
                          <a:effectLst/>
                          <a:highlight>
                            <a:srgbClr val="F8CBAD"/>
                          </a:highlight>
                          <a:latin typeface="Calibri" panose="020F0502020204030204" pitchFamily="34" charset="0"/>
                        </a:rPr>
                        <a:t>Maintenance Assignments (Ideal) - 50,000 sqft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18518481"/>
                  </a:ext>
                </a:extLst>
              </a:tr>
              <a:tr h="165247">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Building</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Staff</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055723680"/>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Annex</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74,626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700" b="1" i="0" u="none" strike="noStrike">
                          <a:solidFill>
                            <a:srgbClr val="000000"/>
                          </a:solidFill>
                          <a:effectLst/>
                          <a:highlight>
                            <a:srgbClr val="DDEBF7"/>
                          </a:highlight>
                          <a:latin typeface="Calibri" panose="020F0502020204030204" pitchFamily="34" charset="0"/>
                        </a:rPr>
                        <a:t>2</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25550569"/>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74,626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000000"/>
                          </a:solidFill>
                          <a:effectLst/>
                          <a:highlight>
                            <a:srgbClr val="C6E0B4"/>
                          </a:highlight>
                          <a:latin typeface="Calibri" panose="020F0502020204030204" pitchFamily="34" charset="0"/>
                        </a:rPr>
                        <a:t>37,313</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040690125"/>
                  </a:ext>
                </a:extLst>
              </a:tr>
              <a:tr h="165247">
                <a:tc>
                  <a:txBody>
                    <a:bodyPr/>
                    <a:lstStyle/>
                    <a:p>
                      <a:pPr algn="l" fontAlgn="b"/>
                      <a:r>
                        <a:rPr lang="en-US" sz="700" b="0" i="0" u="none" strike="noStrike">
                          <a:solidFill>
                            <a:srgbClr val="000000"/>
                          </a:solidFill>
                          <a:effectLst/>
                          <a:highlight>
                            <a:srgbClr val="9BC2E6"/>
                          </a:highlight>
                          <a:latin typeface="Calibri" panose="020F0502020204030204" pitchFamily="34" charset="0"/>
                        </a:rPr>
                        <a:t>Central Jail &amp; Tower</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223,745</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700" b="1" i="0" u="none" strike="noStrike">
                          <a:solidFill>
                            <a:srgbClr val="000000"/>
                          </a:solidFill>
                          <a:effectLst/>
                          <a:highlight>
                            <a:srgbClr val="9BC2E6"/>
                          </a:highlight>
                          <a:latin typeface="Calibri" panose="020F0502020204030204" pitchFamily="34" charset="0"/>
                        </a:rPr>
                        <a:t>10</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997102306"/>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223,745</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000000"/>
                          </a:solidFill>
                          <a:effectLst/>
                          <a:highlight>
                            <a:srgbClr val="C6E0B4"/>
                          </a:highlight>
                          <a:latin typeface="Calibri" panose="020F0502020204030204" pitchFamily="34" charset="0"/>
                        </a:rPr>
                        <a:t>44,746</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242750182"/>
                  </a:ext>
                </a:extLst>
              </a:tr>
              <a:tr h="310034">
                <a:tc>
                  <a:txBody>
                    <a:bodyPr/>
                    <a:lstStyle/>
                    <a:p>
                      <a:pPr algn="l" fontAlgn="b"/>
                      <a:r>
                        <a:rPr lang="en-US" sz="700" b="0" i="0" u="none" strike="noStrike">
                          <a:solidFill>
                            <a:srgbClr val="000000"/>
                          </a:solidFill>
                          <a:effectLst/>
                          <a:highlight>
                            <a:srgbClr val="DDEBF7"/>
                          </a:highlight>
                          <a:latin typeface="Calibri" panose="020F0502020204030204" pitchFamily="34" charset="0"/>
                        </a:rPr>
                        <a:t>North Jail &amp; Visitation/Kitchen/Laundry</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51,757</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700" b="1" i="0" u="none" strike="noStrike">
                          <a:solidFill>
                            <a:srgbClr val="000000"/>
                          </a:solidFill>
                          <a:effectLst/>
                          <a:highlight>
                            <a:srgbClr val="DDEBF7"/>
                          </a:highlight>
                          <a:latin typeface="Calibri" panose="020F0502020204030204" pitchFamily="34" charset="0"/>
                        </a:rPr>
                        <a:t>2</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166591231"/>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51,757</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000000"/>
                          </a:solidFill>
                          <a:effectLst/>
                          <a:highlight>
                            <a:srgbClr val="C6E0B4"/>
                          </a:highlight>
                          <a:latin typeface="Calibri" panose="020F0502020204030204" pitchFamily="34" charset="0"/>
                        </a:rPr>
                        <a:t>25,879</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740663028"/>
                  </a:ext>
                </a:extLst>
              </a:tr>
              <a:tr h="165247">
                <a:tc>
                  <a:txBody>
                    <a:bodyPr/>
                    <a:lstStyle/>
                    <a:p>
                      <a:pPr algn="l" fontAlgn="b"/>
                      <a:r>
                        <a:rPr lang="en-US" sz="700" b="0" i="0" u="none" strike="noStrike">
                          <a:solidFill>
                            <a:srgbClr val="000000"/>
                          </a:solidFill>
                          <a:effectLst/>
                          <a:highlight>
                            <a:srgbClr val="9BC2E6"/>
                          </a:highlight>
                          <a:latin typeface="Calibri" panose="020F0502020204030204" pitchFamily="34" charset="0"/>
                        </a:rPr>
                        <a:t>Courthouse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67,632</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700" b="1" i="0" u="none" strike="noStrike">
                          <a:solidFill>
                            <a:srgbClr val="000000"/>
                          </a:solidFill>
                          <a:effectLst/>
                          <a:highlight>
                            <a:srgbClr val="9BC2E6"/>
                          </a:highlight>
                          <a:latin typeface="Calibri" panose="020F0502020204030204" pitchFamily="34" charset="0"/>
                        </a:rPr>
                        <a:t>1</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471067432"/>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67,632</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FF0000"/>
                          </a:solidFill>
                          <a:effectLst/>
                          <a:highlight>
                            <a:srgbClr val="C6E0B4"/>
                          </a:highlight>
                          <a:latin typeface="Calibri" panose="020F0502020204030204" pitchFamily="34" charset="0"/>
                        </a:rPr>
                        <a:t>67,632</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924103003"/>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Animal Shelter</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11,300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tc rowSpan="5">
                  <a:txBody>
                    <a:bodyPr/>
                    <a:lstStyle/>
                    <a:p>
                      <a:pPr algn="ctr" fontAlgn="ctr"/>
                      <a:r>
                        <a:rPr lang="en-US" sz="700" b="1" i="0" u="none" strike="noStrike">
                          <a:solidFill>
                            <a:srgbClr val="000000"/>
                          </a:solidFill>
                          <a:effectLst/>
                          <a:highlight>
                            <a:srgbClr val="DDEBF7"/>
                          </a:highlight>
                          <a:latin typeface="Calibri" panose="020F0502020204030204" pitchFamily="34" charset="0"/>
                        </a:rPr>
                        <a:t>1</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70955096"/>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S.O. Admin</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18,616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1583993654"/>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CSCD</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12,100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442976386"/>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Elections</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9,019</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859215664"/>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Evidence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7,721</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vMerge="1">
                  <a:txBody>
                    <a:bodyPr/>
                    <a:lstStyle/>
                    <a:p>
                      <a:endParaRPr lang="en-US"/>
                    </a:p>
                  </a:txBody>
                  <a:tcPr/>
                </a:tc>
                <a:extLst>
                  <a:ext uri="{0D108BD9-81ED-4DB2-BD59-A6C34878D82A}">
                    <a16:rowId xmlns:a16="http://schemas.microsoft.com/office/drawing/2014/main" val="131337993"/>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58,756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FF0000"/>
                          </a:solidFill>
                          <a:effectLst/>
                          <a:highlight>
                            <a:srgbClr val="C6E0B4"/>
                          </a:highlight>
                          <a:latin typeface="Calibri" panose="020F0502020204030204" pitchFamily="34" charset="0"/>
                        </a:rPr>
                        <a:t>58,756</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700479914"/>
                  </a:ext>
                </a:extLst>
              </a:tr>
              <a:tr h="165247">
                <a:tc>
                  <a:txBody>
                    <a:bodyPr/>
                    <a:lstStyle/>
                    <a:p>
                      <a:pPr algn="l" fontAlgn="b"/>
                      <a:r>
                        <a:rPr lang="en-US" sz="700" b="0" i="0" u="none" strike="noStrike">
                          <a:solidFill>
                            <a:srgbClr val="000000"/>
                          </a:solidFill>
                          <a:effectLst/>
                          <a:highlight>
                            <a:srgbClr val="9BC2E6"/>
                          </a:highlight>
                          <a:latin typeface="Calibri" panose="020F0502020204030204" pitchFamily="34" charset="0"/>
                        </a:rPr>
                        <a:t>Facility Services</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2,136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BC2E6"/>
                    </a:solidFill>
                  </a:tcPr>
                </a:tc>
                <a:tc rowSpan="2">
                  <a:txBody>
                    <a:bodyPr/>
                    <a:lstStyle/>
                    <a:p>
                      <a:pPr algn="ctr" fontAlgn="ctr"/>
                      <a:r>
                        <a:rPr lang="en-US" sz="700" b="1" i="0" u="none" strike="noStrike">
                          <a:solidFill>
                            <a:srgbClr val="000000"/>
                          </a:solidFill>
                          <a:effectLst/>
                          <a:highlight>
                            <a:srgbClr val="9BC2E6"/>
                          </a:highlight>
                          <a:latin typeface="Calibri" panose="020F0502020204030204" pitchFamily="34" charset="0"/>
                        </a:rPr>
                        <a:t>2</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200096639"/>
                  </a:ext>
                </a:extLst>
              </a:tr>
              <a:tr h="165247">
                <a:tc>
                  <a:txBody>
                    <a:bodyPr/>
                    <a:lstStyle/>
                    <a:p>
                      <a:pPr algn="l" fontAlgn="b"/>
                      <a:r>
                        <a:rPr lang="en-US" sz="700" b="0" i="0" u="none" strike="noStrike">
                          <a:solidFill>
                            <a:srgbClr val="000000"/>
                          </a:solidFill>
                          <a:effectLst/>
                          <a:highlight>
                            <a:srgbClr val="9BC2E6"/>
                          </a:highlight>
                          <a:latin typeface="Calibri" panose="020F0502020204030204" pitchFamily="34" charset="0"/>
                        </a:rPr>
                        <a:t>Cotton Belt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128,608</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C2E6"/>
                    </a:solidFill>
                  </a:tcPr>
                </a:tc>
                <a:tc vMerge="1">
                  <a:txBody>
                    <a:bodyPr/>
                    <a:lstStyle/>
                    <a:p>
                      <a:endParaRPr lang="en-US"/>
                    </a:p>
                  </a:txBody>
                  <a:tcPr/>
                </a:tc>
                <a:extLst>
                  <a:ext uri="{0D108BD9-81ED-4DB2-BD59-A6C34878D82A}">
                    <a16:rowId xmlns:a16="http://schemas.microsoft.com/office/drawing/2014/main" val="983762373"/>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130,744</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FF0000"/>
                          </a:solidFill>
                          <a:effectLst/>
                          <a:highlight>
                            <a:srgbClr val="C6E0B4"/>
                          </a:highlight>
                          <a:latin typeface="Calibri" panose="020F0502020204030204" pitchFamily="34" charset="0"/>
                        </a:rPr>
                        <a:t>130,744</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4151791232"/>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Pct.1 Constable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2,811</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tc rowSpan="6">
                  <a:txBody>
                    <a:bodyPr/>
                    <a:lstStyle/>
                    <a:p>
                      <a:pPr algn="ctr" fontAlgn="ctr"/>
                      <a:r>
                        <a:rPr lang="en-US" sz="700" b="1" i="0" u="none" strike="noStrike">
                          <a:solidFill>
                            <a:srgbClr val="000000"/>
                          </a:solidFill>
                          <a:effectLst/>
                          <a:highlight>
                            <a:srgbClr val="DDEBF7"/>
                          </a:highlight>
                          <a:latin typeface="Calibri" panose="020F0502020204030204" pitchFamily="34" charset="0"/>
                        </a:rPr>
                        <a:t>1</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3281802207"/>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Pct.2 Noonday</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dirty="0">
                          <a:solidFill>
                            <a:srgbClr val="000000"/>
                          </a:solidFill>
                          <a:effectLst/>
                          <a:highlight>
                            <a:srgbClr val="DDEBF7"/>
                          </a:highlight>
                          <a:latin typeface="Calibri" panose="020F0502020204030204" pitchFamily="34" charset="0"/>
                        </a:rPr>
                        <a:t>4,400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46734585"/>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Pct.3 Troup</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4,840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18433514"/>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Pct.4 Winona</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5,940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339258202"/>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Pct.5 Lindale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dirty="0">
                          <a:solidFill>
                            <a:srgbClr val="000000"/>
                          </a:solidFill>
                          <a:effectLst/>
                          <a:highlight>
                            <a:srgbClr val="DDEBF7"/>
                          </a:highlight>
                          <a:latin typeface="Calibri" panose="020F0502020204030204" pitchFamily="34" charset="0"/>
                        </a:rPr>
                        <a:t>6,170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dirty="0">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651469777"/>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Road and Bridge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23,927</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186686212"/>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FCIC</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9,304</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700" b="1" i="0" u="none" strike="noStrike">
                          <a:solidFill>
                            <a:srgbClr val="000000"/>
                          </a:solidFill>
                          <a:effectLst/>
                          <a:highlight>
                            <a:srgbClr val="DDEBF7"/>
                          </a:highlight>
                          <a:latin typeface="Calibri" panose="020F0502020204030204" pitchFamily="34" charset="0"/>
                        </a:rPr>
                        <a:t> </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531797385"/>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57,392</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FF0000"/>
                          </a:solidFill>
                          <a:effectLst/>
                          <a:highlight>
                            <a:srgbClr val="C6E0B4"/>
                          </a:highlight>
                          <a:latin typeface="Calibri" panose="020F0502020204030204" pitchFamily="34" charset="0"/>
                        </a:rPr>
                        <a:t>57,392</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547285370"/>
                  </a:ext>
                </a:extLst>
              </a:tr>
              <a:tr h="165247">
                <a:tc>
                  <a:txBody>
                    <a:bodyPr/>
                    <a:lstStyle/>
                    <a:p>
                      <a:pPr algn="l" fontAlgn="b"/>
                      <a:r>
                        <a:rPr lang="en-US" sz="700" b="0" i="0" u="none" strike="noStrike">
                          <a:solidFill>
                            <a:srgbClr val="000000"/>
                          </a:solidFill>
                          <a:effectLst/>
                          <a:highlight>
                            <a:srgbClr val="9BC2E6"/>
                          </a:highlight>
                          <a:latin typeface="Calibri" panose="020F0502020204030204" pitchFamily="34" charset="0"/>
                        </a:rPr>
                        <a:t>Juvenile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57,590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BC2E6"/>
                    </a:solidFill>
                  </a:tcPr>
                </a:tc>
                <a:tc rowSpan="2">
                  <a:txBody>
                    <a:bodyPr/>
                    <a:lstStyle/>
                    <a:p>
                      <a:pPr algn="ctr" fontAlgn="ctr"/>
                      <a:r>
                        <a:rPr lang="en-US" sz="700" b="1" i="0" u="none" strike="noStrike">
                          <a:solidFill>
                            <a:srgbClr val="000000"/>
                          </a:solidFill>
                          <a:effectLst/>
                          <a:highlight>
                            <a:srgbClr val="9BC2E6"/>
                          </a:highlight>
                          <a:latin typeface="Calibri" panose="020F0502020204030204" pitchFamily="34" charset="0"/>
                        </a:rPr>
                        <a:t>2</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1497229216"/>
                  </a:ext>
                </a:extLst>
              </a:tr>
              <a:tr h="165247">
                <a:tc>
                  <a:txBody>
                    <a:bodyPr/>
                    <a:lstStyle/>
                    <a:p>
                      <a:pPr algn="l" fontAlgn="b"/>
                      <a:r>
                        <a:rPr lang="en-US" sz="700" b="0" i="0" u="none" strike="noStrike">
                          <a:solidFill>
                            <a:srgbClr val="000000"/>
                          </a:solidFill>
                          <a:effectLst/>
                          <a:highlight>
                            <a:srgbClr val="9BC2E6"/>
                          </a:highlight>
                          <a:latin typeface="Calibri" panose="020F0502020204030204" pitchFamily="34" charset="0"/>
                        </a:rPr>
                        <a:t>EOC</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15,126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700" b="0" i="0" u="none" strike="noStrike">
                          <a:solidFill>
                            <a:srgbClr val="000000"/>
                          </a:solidFill>
                          <a:effectLst/>
                          <a:highlight>
                            <a:srgbClr val="9BC2E6"/>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C2E6"/>
                    </a:solidFill>
                  </a:tcPr>
                </a:tc>
                <a:tc vMerge="1">
                  <a:txBody>
                    <a:bodyPr/>
                    <a:lstStyle/>
                    <a:p>
                      <a:endParaRPr lang="en-US"/>
                    </a:p>
                  </a:txBody>
                  <a:tcPr/>
                </a:tc>
                <a:extLst>
                  <a:ext uri="{0D108BD9-81ED-4DB2-BD59-A6C34878D82A}">
                    <a16:rowId xmlns:a16="http://schemas.microsoft.com/office/drawing/2014/main" val="531548350"/>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72,716</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000000"/>
                          </a:solidFill>
                          <a:effectLst/>
                          <a:highlight>
                            <a:srgbClr val="C6E0B4"/>
                          </a:highlight>
                          <a:latin typeface="Calibri" panose="020F0502020204030204" pitchFamily="34" charset="0"/>
                        </a:rPr>
                        <a:t>36,358</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819770703"/>
                  </a:ext>
                </a:extLst>
              </a:tr>
              <a:tr h="165247">
                <a:tc>
                  <a:txBody>
                    <a:bodyPr/>
                    <a:lstStyle/>
                    <a:p>
                      <a:pPr algn="l" fontAlgn="b"/>
                      <a:r>
                        <a:rPr lang="en-US" sz="700" b="0" i="0" u="none" strike="noStrike">
                          <a:solidFill>
                            <a:srgbClr val="000000"/>
                          </a:solidFill>
                          <a:effectLst/>
                          <a:highlight>
                            <a:srgbClr val="DDEBF7"/>
                          </a:highlight>
                          <a:latin typeface="Calibri" panose="020F0502020204030204" pitchFamily="34" charset="0"/>
                        </a:rPr>
                        <a:t>Skilled Trade Specialist (HVAC)</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700" b="0" i="0" u="none" strike="noStrike">
                          <a:solidFill>
                            <a:srgbClr val="000000"/>
                          </a:solidFill>
                          <a:effectLst/>
                          <a:highlight>
                            <a:srgbClr val="DDEBF7"/>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700" b="1" i="0" u="none" strike="noStrike">
                          <a:solidFill>
                            <a:srgbClr val="000000"/>
                          </a:solidFill>
                          <a:effectLst/>
                          <a:highlight>
                            <a:srgbClr val="DDEBF7"/>
                          </a:highlight>
                          <a:latin typeface="Calibri" panose="020F0502020204030204" pitchFamily="34" charset="0"/>
                        </a:rPr>
                        <a:t>1</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5990019"/>
                  </a:ext>
                </a:extLst>
              </a:tr>
              <a:tr h="165247">
                <a:tc>
                  <a:txBody>
                    <a:bodyPr/>
                    <a:lstStyle/>
                    <a:p>
                      <a:pPr algn="r" fontAlgn="b"/>
                      <a:r>
                        <a:rPr lang="en-US" sz="700" b="1" i="0" u="none" strike="noStrike">
                          <a:solidFill>
                            <a:srgbClr val="000000"/>
                          </a:solidFill>
                          <a:effectLst/>
                          <a:highlight>
                            <a:srgbClr val="C6E0B4"/>
                          </a:highlight>
                          <a:latin typeface="Calibri" panose="020F0502020204030204" pitchFamily="34" charset="0"/>
                        </a:rPr>
                        <a:t>Total Sqft</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0</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700" b="1" i="0" u="none" strike="noStrike">
                          <a:solidFill>
                            <a:srgbClr val="000000"/>
                          </a:solidFill>
                          <a:effectLst/>
                          <a:highlight>
                            <a:srgbClr val="C6E0B4"/>
                          </a:highlight>
                          <a:latin typeface="Calibri" panose="020F0502020204030204" pitchFamily="34" charset="0"/>
                        </a:rPr>
                        <a:t>Sqft assigned per FTE</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700" b="1" i="0" u="none" strike="noStrike">
                          <a:solidFill>
                            <a:srgbClr val="000000"/>
                          </a:solidFill>
                          <a:effectLst/>
                          <a:highlight>
                            <a:srgbClr val="C6E0B4"/>
                          </a:highlight>
                          <a:latin typeface="Calibri" panose="020F0502020204030204" pitchFamily="34" charset="0"/>
                        </a:rPr>
                        <a:t>0</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444021498"/>
                  </a:ext>
                </a:extLst>
              </a:tr>
              <a:tr h="165247">
                <a:tc>
                  <a:txBody>
                    <a:bodyPr/>
                    <a:lstStyle/>
                    <a:p>
                      <a:pPr algn="r" fontAlgn="b"/>
                      <a:r>
                        <a:rPr lang="en-US" sz="700" b="1" i="0" u="none" strike="noStrike">
                          <a:solidFill>
                            <a:srgbClr val="000000"/>
                          </a:solidFill>
                          <a:effectLst/>
                          <a:highlight>
                            <a:srgbClr val="F8CBAD"/>
                          </a:highlight>
                          <a:latin typeface="Calibri" panose="020F0502020204030204" pitchFamily="34" charset="0"/>
                        </a:rPr>
                        <a:t>Totals</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700" b="1" i="0" u="none" strike="noStrike">
                          <a:solidFill>
                            <a:srgbClr val="000000"/>
                          </a:solidFill>
                          <a:effectLst/>
                          <a:highlight>
                            <a:srgbClr val="F8CBAD"/>
                          </a:highlight>
                          <a:latin typeface="Calibri" panose="020F0502020204030204" pitchFamily="34" charset="0"/>
                        </a:rPr>
                        <a:t>737,368</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700" b="1" i="0" u="none" strike="noStrike">
                          <a:solidFill>
                            <a:srgbClr val="000000"/>
                          </a:solidFill>
                          <a:effectLst/>
                          <a:highlight>
                            <a:srgbClr val="F8CBAD"/>
                          </a:highlight>
                          <a:latin typeface="Calibri" panose="020F0502020204030204" pitchFamily="34" charset="0"/>
                        </a:rPr>
                        <a:t> </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700" b="1" i="0" u="none" strike="noStrike">
                          <a:solidFill>
                            <a:srgbClr val="000000"/>
                          </a:solidFill>
                          <a:effectLst/>
                          <a:highlight>
                            <a:srgbClr val="F8CBAD"/>
                          </a:highlight>
                          <a:latin typeface="Calibri" panose="020F0502020204030204" pitchFamily="34" charset="0"/>
                        </a:rPr>
                        <a:t>22 Staff</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4217729182"/>
                  </a:ext>
                </a:extLst>
              </a:tr>
              <a:tr h="165247">
                <a:tc>
                  <a:txBody>
                    <a:bodyPr/>
                    <a:lstStyle/>
                    <a:p>
                      <a:pPr algn="l" fontAlgn="b"/>
                      <a:r>
                        <a:rPr lang="en-US" sz="700" b="1" i="0" u="none" strike="noStrike">
                          <a:solidFill>
                            <a:srgbClr val="000000"/>
                          </a:solidFill>
                          <a:effectLst/>
                          <a:highlight>
                            <a:srgbClr val="F8CBAD"/>
                          </a:highlight>
                          <a:latin typeface="Calibri" panose="020F0502020204030204" pitchFamily="34" charset="0"/>
                        </a:rPr>
                        <a:t> </a:t>
                      </a:r>
                    </a:p>
                  </a:txBody>
                  <a:tcPr marL="5941" marR="5941" marT="594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700" b="1" i="0" u="none" strike="noStrike">
                          <a:solidFill>
                            <a:srgbClr val="000000"/>
                          </a:solidFill>
                          <a:effectLst/>
                          <a:highlight>
                            <a:srgbClr val="F8CBAD"/>
                          </a:highlight>
                          <a:latin typeface="Calibri" panose="020F0502020204030204" pitchFamily="34" charset="0"/>
                        </a:rPr>
                        <a:t> </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700" b="1" i="0" u="none" strike="noStrike">
                          <a:solidFill>
                            <a:srgbClr val="000000"/>
                          </a:solidFill>
                          <a:effectLst/>
                          <a:highlight>
                            <a:srgbClr val="F8CBAD"/>
                          </a:highlight>
                          <a:latin typeface="Calibri" panose="020F0502020204030204" pitchFamily="34" charset="0"/>
                        </a:rPr>
                        <a:t> </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700" b="1" i="0" u="none" strike="noStrike" dirty="0">
                          <a:solidFill>
                            <a:srgbClr val="000000"/>
                          </a:solidFill>
                          <a:effectLst/>
                          <a:highlight>
                            <a:srgbClr val="F8CBAD"/>
                          </a:highlight>
                          <a:latin typeface="Calibri" panose="020F0502020204030204" pitchFamily="34" charset="0"/>
                        </a:rPr>
                        <a:t>12 Vehicles</a:t>
                      </a:r>
                    </a:p>
                  </a:txBody>
                  <a:tcPr marL="5941" marR="5941" marT="59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39530152"/>
                  </a:ext>
                </a:extLst>
              </a:tr>
            </a:tbl>
          </a:graphicData>
        </a:graphic>
      </p:graphicFrame>
      <p:sp>
        <p:nvSpPr>
          <p:cNvPr id="11" name="TextBox 10"/>
          <p:cNvSpPr txBox="1"/>
          <p:nvPr/>
        </p:nvSpPr>
        <p:spPr>
          <a:xfrm>
            <a:off x="5861031" y="700092"/>
            <a:ext cx="4732982" cy="5327612"/>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Notes: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at the Annex for a total of two.</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6 people to the Central Jail (2-days/4-nights) and 2 new trucks. This will create two fully staffed shifts of 5 people each.  Total staff of 10 people.</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to the North Jail.</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the Courthouse, it should be the flagship of the County and be in peak condition at all times.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a truck to maintain the Animal Shelter, SO Admin, CSCD, Elections &amp; Evidence.</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2 people and a truck to maintain the Cotton Belt and Facility Services.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Totals: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12 new Maintenance Mechanics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4 new trucks.</a:t>
            </a:r>
          </a:p>
        </p:txBody>
      </p:sp>
      <p:sp>
        <p:nvSpPr>
          <p:cNvPr id="2" name="Slide Number Placeholder 1"/>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341428388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0" y="0"/>
            <a:ext cx="6630726" cy="92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all" spc="0" normalizeH="0" baseline="0" noProof="0" dirty="0">
                <a:ln>
                  <a:noFill/>
                </a:ln>
                <a:blipFill>
                  <a:blip r:embed="rId2">
                    <a:extLst>
                      <a:ext uri="{28A0092B-C50C-407E-A947-70E740481C1C}">
                        <a14:useLocalDpi xmlns:a14="http://schemas.microsoft.com/office/drawing/2010/main" val="0"/>
                      </a:ext>
                    </a:extLst>
                  </a:blip>
                  <a:tile tx="6350" ty="-127000" sx="65000" sy="64000" flip="none" algn="tl"/>
                </a:blipFill>
                <a:effectLst/>
                <a:uLnTx/>
                <a:uFillTx/>
                <a:latin typeface="Rockwell Condensed" panose="02060603050405020104"/>
                <a:ea typeface="+mn-ea"/>
                <a:cs typeface="+mn-cs"/>
              </a:rPr>
              <a:t>Maintenance requested: </a:t>
            </a:r>
            <a:endParaRPr kumimoji="0" lang="en-US" sz="18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graphicFrame>
        <p:nvGraphicFramePr>
          <p:cNvPr id="4" name="Table 3">
            <a:extLst>
              <a:ext uri="{FF2B5EF4-FFF2-40B4-BE49-F238E27FC236}">
                <a16:creationId xmlns:a16="http://schemas.microsoft.com/office/drawing/2014/main" id="{CC3DFDAF-C3DF-1240-ADDD-F8D1931AB205}"/>
              </a:ext>
            </a:extLst>
          </p:cNvPr>
          <p:cNvGraphicFramePr>
            <a:graphicFrameLocks noGrp="1"/>
          </p:cNvGraphicFramePr>
          <p:nvPr>
            <p:extLst>
              <p:ext uri="{D42A27DB-BD31-4B8C-83A1-F6EECF244321}">
                <p14:modId xmlns:p14="http://schemas.microsoft.com/office/powerpoint/2010/main" val="947857861"/>
              </p:ext>
            </p:extLst>
          </p:nvPr>
        </p:nvGraphicFramePr>
        <p:xfrm>
          <a:off x="149356" y="923328"/>
          <a:ext cx="6099043" cy="5782280"/>
        </p:xfrm>
        <a:graphic>
          <a:graphicData uri="http://schemas.openxmlformats.org/drawingml/2006/table">
            <a:tbl>
              <a:tblPr firstRow="1"/>
              <a:tblGrid>
                <a:gridCol w="1849946">
                  <a:extLst>
                    <a:ext uri="{9D8B030D-6E8A-4147-A177-3AD203B41FA5}">
                      <a16:colId xmlns:a16="http://schemas.microsoft.com/office/drawing/2014/main" val="2929033801"/>
                    </a:ext>
                  </a:extLst>
                </a:gridCol>
                <a:gridCol w="1611477">
                  <a:extLst>
                    <a:ext uri="{9D8B030D-6E8A-4147-A177-3AD203B41FA5}">
                      <a16:colId xmlns:a16="http://schemas.microsoft.com/office/drawing/2014/main" val="2078272198"/>
                    </a:ext>
                  </a:extLst>
                </a:gridCol>
                <a:gridCol w="1611477">
                  <a:extLst>
                    <a:ext uri="{9D8B030D-6E8A-4147-A177-3AD203B41FA5}">
                      <a16:colId xmlns:a16="http://schemas.microsoft.com/office/drawing/2014/main" val="1807022850"/>
                    </a:ext>
                  </a:extLst>
                </a:gridCol>
                <a:gridCol w="1026143">
                  <a:extLst>
                    <a:ext uri="{9D8B030D-6E8A-4147-A177-3AD203B41FA5}">
                      <a16:colId xmlns:a16="http://schemas.microsoft.com/office/drawing/2014/main" val="2617808511"/>
                    </a:ext>
                  </a:extLst>
                </a:gridCol>
              </a:tblGrid>
              <a:tr h="170679">
                <a:tc gridSpan="4">
                  <a:txBody>
                    <a:bodyPr/>
                    <a:lstStyle/>
                    <a:p>
                      <a:pPr algn="ctr" fontAlgn="b"/>
                      <a:r>
                        <a:rPr lang="en-US" sz="800" b="1" i="0" u="none" strike="noStrike">
                          <a:solidFill>
                            <a:srgbClr val="000000"/>
                          </a:solidFill>
                          <a:effectLst/>
                          <a:highlight>
                            <a:srgbClr val="F8CBAD"/>
                          </a:highlight>
                          <a:latin typeface="Calibri" panose="020F0502020204030204" pitchFamily="34" charset="0"/>
                        </a:rPr>
                        <a:t>Maintenance Assignments (Requested)</a:t>
                      </a:r>
                    </a:p>
                  </a:txBody>
                  <a:tcPr marL="6139" marR="6139" marT="613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8CBAD"/>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7088030"/>
                  </a:ext>
                </a:extLst>
              </a:tr>
              <a:tr h="170679">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Building</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Staff</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4169963523"/>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Animal Shelter</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11,300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tc rowSpan="5">
                  <a:txBody>
                    <a:bodyPr/>
                    <a:lstStyle/>
                    <a:p>
                      <a:pPr algn="ctr" fontAlgn="ctr"/>
                      <a:r>
                        <a:rPr lang="en-US" sz="800" b="1" i="0" u="none" strike="noStrike">
                          <a:solidFill>
                            <a:srgbClr val="000000"/>
                          </a:solidFill>
                          <a:effectLst/>
                          <a:highlight>
                            <a:srgbClr val="DDEBF7"/>
                          </a:highlight>
                          <a:latin typeface="Calibri" panose="020F0502020204030204" pitchFamily="34" charset="0"/>
                        </a:rPr>
                        <a:t>2</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632417979"/>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Annex</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74,626</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841547161"/>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S.O. Admin</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18,616</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1696165813"/>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CSCD</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12,100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3299475290"/>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Elections</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9,019</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vMerge="1">
                  <a:txBody>
                    <a:bodyPr/>
                    <a:lstStyle/>
                    <a:p>
                      <a:endParaRPr lang="en-US"/>
                    </a:p>
                  </a:txBody>
                  <a:tcPr/>
                </a:tc>
                <a:extLst>
                  <a:ext uri="{0D108BD9-81ED-4DB2-BD59-A6C34878D82A}">
                    <a16:rowId xmlns:a16="http://schemas.microsoft.com/office/drawing/2014/main" val="2284018152"/>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125,661</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FF0000"/>
                          </a:solidFill>
                          <a:effectLst/>
                          <a:highlight>
                            <a:srgbClr val="C6E0B4"/>
                          </a:highlight>
                          <a:latin typeface="Calibri" panose="020F0502020204030204" pitchFamily="34" charset="0"/>
                        </a:rPr>
                        <a:t>62,380</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1749666275"/>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Central Jail &amp; Tower</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223,745</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800" b="1" i="0" u="none" strike="noStrike">
                          <a:solidFill>
                            <a:srgbClr val="000000"/>
                          </a:solidFill>
                          <a:effectLst/>
                          <a:highlight>
                            <a:srgbClr val="9BC2E6"/>
                          </a:highlight>
                          <a:latin typeface="Calibri" panose="020F0502020204030204" pitchFamily="34" charset="0"/>
                        </a:rPr>
                        <a:t>6</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095006671"/>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223,745</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000000"/>
                          </a:solidFill>
                          <a:effectLst/>
                          <a:highlight>
                            <a:srgbClr val="C6E0B4"/>
                          </a:highlight>
                          <a:latin typeface="Calibri" panose="020F0502020204030204" pitchFamily="34" charset="0"/>
                        </a:rPr>
                        <a:t>37,291</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247217618"/>
                  </a:ext>
                </a:extLst>
              </a:tr>
              <a:tr h="330955">
                <a:tc>
                  <a:txBody>
                    <a:bodyPr/>
                    <a:lstStyle/>
                    <a:p>
                      <a:pPr algn="l" fontAlgn="b"/>
                      <a:r>
                        <a:rPr lang="en-US" sz="800" b="0" i="0" u="none" strike="noStrike">
                          <a:solidFill>
                            <a:srgbClr val="000000"/>
                          </a:solidFill>
                          <a:effectLst/>
                          <a:highlight>
                            <a:srgbClr val="DDEBF7"/>
                          </a:highlight>
                          <a:latin typeface="Calibri" panose="020F0502020204030204" pitchFamily="34" charset="0"/>
                        </a:rPr>
                        <a:t>North Jail &amp; Visitation/Kitchen/Laundry</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51,757</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800" b="1" i="0" u="none" strike="noStrike">
                          <a:solidFill>
                            <a:srgbClr val="000000"/>
                          </a:solidFill>
                          <a:effectLst/>
                          <a:highlight>
                            <a:srgbClr val="DDEBF7"/>
                          </a:highlight>
                          <a:latin typeface="Calibri" panose="020F0502020204030204" pitchFamily="34" charset="0"/>
                        </a:rPr>
                        <a:t>2</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17156747"/>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51,757</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000000"/>
                          </a:solidFill>
                          <a:effectLst/>
                          <a:highlight>
                            <a:srgbClr val="C6E0B4"/>
                          </a:highlight>
                          <a:latin typeface="Calibri" panose="020F0502020204030204" pitchFamily="34" charset="0"/>
                        </a:rPr>
                        <a:t>25,876</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300650763"/>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Courthouse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67,632</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BC2E6"/>
                    </a:solidFill>
                  </a:tcPr>
                </a:tc>
                <a:tc rowSpan="3">
                  <a:txBody>
                    <a:bodyPr/>
                    <a:lstStyle/>
                    <a:p>
                      <a:pPr algn="ctr" fontAlgn="ctr"/>
                      <a:r>
                        <a:rPr lang="en-US" sz="800" b="1" i="0" u="none" strike="noStrike">
                          <a:solidFill>
                            <a:srgbClr val="000000"/>
                          </a:solidFill>
                          <a:effectLst/>
                          <a:highlight>
                            <a:srgbClr val="9BC2E6"/>
                          </a:highlight>
                          <a:latin typeface="Calibri" panose="020F0502020204030204" pitchFamily="34" charset="0"/>
                        </a:rPr>
                        <a:t>2</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442398954"/>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Evidence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7,721</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BC2E6"/>
                    </a:solidFill>
                  </a:tcPr>
                </a:tc>
                <a:tc vMerge="1">
                  <a:txBody>
                    <a:bodyPr/>
                    <a:lstStyle/>
                    <a:p>
                      <a:endParaRPr lang="en-US"/>
                    </a:p>
                  </a:txBody>
                  <a:tcPr/>
                </a:tc>
                <a:extLst>
                  <a:ext uri="{0D108BD9-81ED-4DB2-BD59-A6C34878D82A}">
                    <a16:rowId xmlns:a16="http://schemas.microsoft.com/office/drawing/2014/main" val="2225135018"/>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Facility Services</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2,136</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C2E6"/>
                    </a:solidFill>
                  </a:tcPr>
                </a:tc>
                <a:tc vMerge="1">
                  <a:txBody>
                    <a:bodyPr/>
                    <a:lstStyle/>
                    <a:p>
                      <a:endParaRPr lang="en-US"/>
                    </a:p>
                  </a:txBody>
                  <a:tcPr/>
                </a:tc>
                <a:extLst>
                  <a:ext uri="{0D108BD9-81ED-4DB2-BD59-A6C34878D82A}">
                    <a16:rowId xmlns:a16="http://schemas.microsoft.com/office/drawing/2014/main" val="2865254293"/>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77,489</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000000"/>
                          </a:solidFill>
                          <a:effectLst/>
                          <a:highlight>
                            <a:srgbClr val="C6E0B4"/>
                          </a:highlight>
                          <a:latin typeface="Calibri" panose="020F0502020204030204" pitchFamily="34" charset="0"/>
                        </a:rPr>
                        <a:t>39,495</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99009693"/>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Pct.1 Constable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2,811</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tc rowSpan="6">
                  <a:txBody>
                    <a:bodyPr/>
                    <a:lstStyle/>
                    <a:p>
                      <a:pPr algn="ctr" fontAlgn="ctr"/>
                      <a:r>
                        <a:rPr lang="en-US" sz="800" b="1" i="0" u="none" strike="noStrike">
                          <a:solidFill>
                            <a:srgbClr val="000000"/>
                          </a:solidFill>
                          <a:effectLst/>
                          <a:highlight>
                            <a:srgbClr val="DDEBF7"/>
                          </a:highlight>
                          <a:latin typeface="Calibri" panose="020F0502020204030204" pitchFamily="34" charset="0"/>
                        </a:rPr>
                        <a:t>1</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EBF7"/>
                    </a:solidFill>
                  </a:tcPr>
                </a:tc>
                <a:extLst>
                  <a:ext uri="{0D108BD9-81ED-4DB2-BD59-A6C34878D82A}">
                    <a16:rowId xmlns:a16="http://schemas.microsoft.com/office/drawing/2014/main" val="731573629"/>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Pct.2 Noonday</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4,400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695442015"/>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Pct.3 Troup</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4,840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1076746026"/>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Pct.4 Winona</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5,940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699593777"/>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Pct.5 Lindale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6,170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2640767548"/>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Road and Bridge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23,927</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DEBF7"/>
                    </a:solidFill>
                  </a:tcPr>
                </a:tc>
                <a:tc vMerge="1">
                  <a:txBody>
                    <a:bodyPr/>
                    <a:lstStyle/>
                    <a:p>
                      <a:endParaRPr lang="en-US"/>
                    </a:p>
                  </a:txBody>
                  <a:tcPr/>
                </a:tc>
                <a:extLst>
                  <a:ext uri="{0D108BD9-81ED-4DB2-BD59-A6C34878D82A}">
                    <a16:rowId xmlns:a16="http://schemas.microsoft.com/office/drawing/2014/main" val="3040161364"/>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FCIC</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9,304</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800" b="1" i="0" u="none" strike="noStrike">
                          <a:solidFill>
                            <a:srgbClr val="000000"/>
                          </a:solidFill>
                          <a:effectLst/>
                          <a:highlight>
                            <a:srgbClr val="DDEBF7"/>
                          </a:highlight>
                          <a:latin typeface="Calibri" panose="020F0502020204030204" pitchFamily="34" charset="0"/>
                        </a:rPr>
                        <a:t> </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50170117"/>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57,392</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000000"/>
                          </a:solidFill>
                          <a:effectLst/>
                          <a:highlight>
                            <a:srgbClr val="C6E0B4"/>
                          </a:highlight>
                          <a:latin typeface="Calibri" panose="020F0502020204030204" pitchFamily="34" charset="0"/>
                        </a:rPr>
                        <a:t>57,392</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057584824"/>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Juvenile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57,590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9BC2E6"/>
                    </a:solidFill>
                  </a:tcPr>
                </a:tc>
                <a:tc rowSpan="3">
                  <a:txBody>
                    <a:bodyPr/>
                    <a:lstStyle/>
                    <a:p>
                      <a:pPr algn="ctr" fontAlgn="ctr"/>
                      <a:r>
                        <a:rPr lang="en-US" sz="800" b="1" i="0" u="none" strike="noStrike">
                          <a:solidFill>
                            <a:srgbClr val="000000"/>
                          </a:solidFill>
                          <a:effectLst/>
                          <a:highlight>
                            <a:srgbClr val="9BC2E6"/>
                          </a:highlight>
                          <a:latin typeface="Calibri" panose="020F0502020204030204" pitchFamily="34" charset="0"/>
                        </a:rPr>
                        <a:t>2</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397047482"/>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Cotton Belt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128,608</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9BC2E6"/>
                    </a:solidFill>
                  </a:tcPr>
                </a:tc>
                <a:tc vMerge="1">
                  <a:txBody>
                    <a:bodyPr/>
                    <a:lstStyle/>
                    <a:p>
                      <a:endParaRPr lang="en-US"/>
                    </a:p>
                  </a:txBody>
                  <a:tcPr/>
                </a:tc>
                <a:extLst>
                  <a:ext uri="{0D108BD9-81ED-4DB2-BD59-A6C34878D82A}">
                    <a16:rowId xmlns:a16="http://schemas.microsoft.com/office/drawing/2014/main" val="1695110464"/>
                  </a:ext>
                </a:extLst>
              </a:tr>
              <a:tr h="170679">
                <a:tc>
                  <a:txBody>
                    <a:bodyPr/>
                    <a:lstStyle/>
                    <a:p>
                      <a:pPr algn="l" fontAlgn="b"/>
                      <a:r>
                        <a:rPr lang="en-US" sz="800" b="0" i="0" u="none" strike="noStrike">
                          <a:solidFill>
                            <a:srgbClr val="000000"/>
                          </a:solidFill>
                          <a:effectLst/>
                          <a:highlight>
                            <a:srgbClr val="9BC2E6"/>
                          </a:highlight>
                          <a:latin typeface="Calibri" panose="020F0502020204030204" pitchFamily="34" charset="0"/>
                        </a:rPr>
                        <a:t>EOC</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15,126</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b"/>
                      <a:r>
                        <a:rPr lang="en-US" sz="800" b="0" i="0" u="none" strike="noStrike">
                          <a:solidFill>
                            <a:srgbClr val="000000"/>
                          </a:solidFill>
                          <a:effectLst/>
                          <a:highlight>
                            <a:srgbClr val="9BC2E6"/>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C2E6"/>
                    </a:solidFill>
                  </a:tcPr>
                </a:tc>
                <a:tc vMerge="1">
                  <a:txBody>
                    <a:bodyPr/>
                    <a:lstStyle/>
                    <a:p>
                      <a:endParaRPr lang="en-US"/>
                    </a:p>
                  </a:txBody>
                  <a:tcPr/>
                </a:tc>
                <a:extLst>
                  <a:ext uri="{0D108BD9-81ED-4DB2-BD59-A6C34878D82A}">
                    <a16:rowId xmlns:a16="http://schemas.microsoft.com/office/drawing/2014/main" val="3034435931"/>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201,324</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FF0000"/>
                          </a:solidFill>
                          <a:effectLst/>
                          <a:highlight>
                            <a:srgbClr val="C6E0B4"/>
                          </a:highlight>
                          <a:latin typeface="Calibri" panose="020F0502020204030204" pitchFamily="34" charset="0"/>
                        </a:rPr>
                        <a:t>100,662</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2390097609"/>
                  </a:ext>
                </a:extLst>
              </a:tr>
              <a:tr h="170679">
                <a:tc>
                  <a:txBody>
                    <a:bodyPr/>
                    <a:lstStyle/>
                    <a:p>
                      <a:pPr algn="l" fontAlgn="b"/>
                      <a:r>
                        <a:rPr lang="en-US" sz="800" b="0" i="0" u="none" strike="noStrike">
                          <a:solidFill>
                            <a:srgbClr val="000000"/>
                          </a:solidFill>
                          <a:effectLst/>
                          <a:highlight>
                            <a:srgbClr val="DDEBF7"/>
                          </a:highlight>
                          <a:latin typeface="Calibri" panose="020F0502020204030204" pitchFamily="34" charset="0"/>
                        </a:rPr>
                        <a:t>Skilled Trade Specialist (HVAC)</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800" b="0" i="0" u="none" strike="noStrike">
                          <a:solidFill>
                            <a:srgbClr val="000000"/>
                          </a:solidFill>
                          <a:effectLst/>
                          <a:highlight>
                            <a:srgbClr val="DDEBF7"/>
                          </a:highlight>
                          <a:latin typeface="Calibri" panose="020F0502020204030204" pitchFamily="34" charset="0"/>
                        </a:rPr>
                        <a:t> </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800" b="1" i="0" u="none" strike="noStrike">
                          <a:solidFill>
                            <a:srgbClr val="000000"/>
                          </a:solidFill>
                          <a:effectLst/>
                          <a:highlight>
                            <a:srgbClr val="DDEBF7"/>
                          </a:highlight>
                          <a:latin typeface="Calibri" panose="020F0502020204030204" pitchFamily="34" charset="0"/>
                        </a:rPr>
                        <a:t>1</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868299237"/>
                  </a:ext>
                </a:extLst>
              </a:tr>
              <a:tr h="170679">
                <a:tc>
                  <a:txBody>
                    <a:bodyPr/>
                    <a:lstStyle/>
                    <a:p>
                      <a:pPr algn="r" fontAlgn="b"/>
                      <a:r>
                        <a:rPr lang="en-US" sz="800" b="1" i="0" u="none" strike="noStrike">
                          <a:solidFill>
                            <a:srgbClr val="000000"/>
                          </a:solidFill>
                          <a:effectLst/>
                          <a:highlight>
                            <a:srgbClr val="C6E0B4"/>
                          </a:highlight>
                          <a:latin typeface="Calibri" panose="020F0502020204030204" pitchFamily="34" charset="0"/>
                        </a:rPr>
                        <a:t>Total Sqft</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0</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b"/>
                      <a:r>
                        <a:rPr lang="en-US" sz="800" b="1" i="0" u="none" strike="noStrike">
                          <a:solidFill>
                            <a:srgbClr val="000000"/>
                          </a:solidFill>
                          <a:effectLst/>
                          <a:highlight>
                            <a:srgbClr val="C6E0B4"/>
                          </a:highlight>
                          <a:latin typeface="Calibri" panose="020F0502020204030204" pitchFamily="34" charset="0"/>
                        </a:rPr>
                        <a:t>Sqft assigned per FTE</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tc>
                  <a:txBody>
                    <a:bodyPr/>
                    <a:lstStyle/>
                    <a:p>
                      <a:pPr algn="ctr" fontAlgn="ctr"/>
                      <a:r>
                        <a:rPr lang="en-US" sz="800" b="1" i="0" u="none" strike="noStrike">
                          <a:solidFill>
                            <a:srgbClr val="000000"/>
                          </a:solidFill>
                          <a:effectLst/>
                          <a:highlight>
                            <a:srgbClr val="C6E0B4"/>
                          </a:highlight>
                          <a:latin typeface="Calibri" panose="020F0502020204030204" pitchFamily="34" charset="0"/>
                        </a:rPr>
                        <a:t> </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E0B4"/>
                    </a:solidFill>
                  </a:tcPr>
                </a:tc>
                <a:extLst>
                  <a:ext uri="{0D108BD9-81ED-4DB2-BD59-A6C34878D82A}">
                    <a16:rowId xmlns:a16="http://schemas.microsoft.com/office/drawing/2014/main" val="3606434765"/>
                  </a:ext>
                </a:extLst>
              </a:tr>
              <a:tr h="170679">
                <a:tc>
                  <a:txBody>
                    <a:bodyPr/>
                    <a:lstStyle/>
                    <a:p>
                      <a:pPr algn="r" fontAlgn="b"/>
                      <a:r>
                        <a:rPr lang="en-US" sz="800" b="1" i="0" u="none" strike="noStrike">
                          <a:solidFill>
                            <a:srgbClr val="000000"/>
                          </a:solidFill>
                          <a:effectLst/>
                          <a:highlight>
                            <a:srgbClr val="F8CBAD"/>
                          </a:highlight>
                          <a:latin typeface="Calibri" panose="020F0502020204030204" pitchFamily="34" charset="0"/>
                        </a:rPr>
                        <a:t>Totals</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737,368</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 </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16 Staff</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366801262"/>
                  </a:ext>
                </a:extLst>
              </a:tr>
              <a:tr h="330955">
                <a:tc>
                  <a:txBody>
                    <a:bodyPr/>
                    <a:lstStyle/>
                    <a:p>
                      <a:pPr algn="l" fontAlgn="b"/>
                      <a:r>
                        <a:rPr lang="en-US" sz="800" b="1" i="0" u="none" strike="noStrike">
                          <a:solidFill>
                            <a:srgbClr val="000000"/>
                          </a:solidFill>
                          <a:effectLst/>
                          <a:highlight>
                            <a:srgbClr val="F8CBAD"/>
                          </a:highlight>
                          <a:latin typeface="Calibri" panose="020F0502020204030204" pitchFamily="34" charset="0"/>
                        </a:rPr>
                        <a:t>21 main buildings (other buildings and properties)</a:t>
                      </a:r>
                    </a:p>
                  </a:txBody>
                  <a:tcPr marL="6139" marR="6139" marT="613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 </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a:solidFill>
                            <a:srgbClr val="000000"/>
                          </a:solidFill>
                          <a:effectLst/>
                          <a:highlight>
                            <a:srgbClr val="F8CBAD"/>
                          </a:highlight>
                          <a:latin typeface="Calibri" panose="020F0502020204030204" pitchFamily="34" charset="0"/>
                        </a:rPr>
                        <a:t> </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en-US" sz="800" b="1" i="0" u="none" strike="noStrike" dirty="0">
                          <a:solidFill>
                            <a:srgbClr val="000000"/>
                          </a:solidFill>
                          <a:effectLst/>
                          <a:highlight>
                            <a:srgbClr val="F8CBAD"/>
                          </a:highlight>
                          <a:latin typeface="Calibri" panose="020F0502020204030204" pitchFamily="34" charset="0"/>
                        </a:rPr>
                        <a:t>11 Vehicles</a:t>
                      </a:r>
                    </a:p>
                  </a:txBody>
                  <a:tcPr marL="6139" marR="6139" marT="61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167539922"/>
                  </a:ext>
                </a:extLst>
              </a:tr>
            </a:tbl>
          </a:graphicData>
        </a:graphic>
      </p:graphicFrame>
      <p:sp>
        <p:nvSpPr>
          <p:cNvPr id="7" name="TextBox 6"/>
          <p:cNvSpPr txBox="1"/>
          <p:nvPr/>
        </p:nvSpPr>
        <p:spPr>
          <a:xfrm>
            <a:off x="6332952" y="923330"/>
            <a:ext cx="4732982" cy="4592026"/>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Notes: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1 truck to maintain the Animal Shelter, Annex, S.O. Admin, CSCD &amp; Elections.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2 new people at the Central Jail (1 days / 1 nights).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at the North Jail.</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1 truck to maintain the Courthouse, Evidence &amp; Facility Services.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1 truck to help maintain the Juvenile, Cotton Belt and EOC.</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Totals: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6 new Maintenance Mechanics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srgbClr val="FF0000"/>
                </a:solidFill>
                <a:effectLst/>
                <a:uLnTx/>
                <a:uFillTx/>
                <a:latin typeface="Rockwell" panose="02060603020205020403"/>
                <a:ea typeface="+mn-ea"/>
                <a:cs typeface="+mn-cs"/>
              </a:rPr>
              <a:t>3 new trucks.</a:t>
            </a:r>
          </a:p>
        </p:txBody>
      </p:sp>
      <p:sp>
        <p:nvSpPr>
          <p:cNvPr id="2" name="Slide Number Placeholder 1"/>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58301574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7507" y="1316890"/>
            <a:ext cx="4606394" cy="4224216"/>
          </a:xfrm>
        </p:spPr>
        <p:txBody>
          <a:bodyPr>
            <a:normAutofit/>
          </a:bodyPr>
          <a:lstStyle/>
          <a:p>
            <a:pPr algn="ctr"/>
            <a:r>
              <a:rPr lang="en-US" sz="6000" dirty="0">
                <a:solidFill>
                  <a:srgbClr val="FFFFFF"/>
                </a:solidFill>
              </a:rPr>
              <a:t>Grounds Staffing</a:t>
            </a:r>
          </a:p>
        </p:txBody>
      </p:sp>
    </p:spTree>
    <p:extLst>
      <p:ext uri="{BB962C8B-B14F-4D97-AF65-F5344CB8AC3E}">
        <p14:creationId xmlns:p14="http://schemas.microsoft.com/office/powerpoint/2010/main" val="29241638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29469D-3996-5BD2-A934-3AD3E4CAFC3D}"/>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Property </a:t>
            </a:r>
            <a:r>
              <a:rPr lang="en-US" dirty="0" err="1"/>
              <a:t>Groundkeeping</a:t>
            </a:r>
            <a:endParaRPr lang="en-US" dirty="0"/>
          </a:p>
        </p:txBody>
      </p:sp>
      <p:pic>
        <p:nvPicPr>
          <p:cNvPr id="5" name="Picture 4" descr="Table of Property Acres and Groundskeeping Performed">
            <a:extLst>
              <a:ext uri="{FF2B5EF4-FFF2-40B4-BE49-F238E27FC236}">
                <a16:creationId xmlns:a16="http://schemas.microsoft.com/office/drawing/2014/main" id="{71FFCAF5-9846-8C6D-916C-A8A885914D86}"/>
              </a:ext>
            </a:extLst>
          </p:cNvPr>
          <p:cNvPicPr>
            <a:picLocks noChangeAspect="1"/>
          </p:cNvPicPr>
          <p:nvPr/>
        </p:nvPicPr>
        <p:blipFill>
          <a:blip r:embed="rId2"/>
          <a:stretch>
            <a:fillRect/>
          </a:stretch>
        </p:blipFill>
        <p:spPr>
          <a:xfrm>
            <a:off x="0" y="0"/>
            <a:ext cx="3236832" cy="6858000"/>
          </a:xfrm>
          <a:prstGeom prst="rect">
            <a:avLst/>
          </a:prstGeom>
        </p:spPr>
      </p:pic>
      <p:pic>
        <p:nvPicPr>
          <p:cNvPr id="6" name="Picture 5" descr="Table of Properties and Groundskeeping Acres and if Grounds keeping Performed">
            <a:extLst>
              <a:ext uri="{FF2B5EF4-FFF2-40B4-BE49-F238E27FC236}">
                <a16:creationId xmlns:a16="http://schemas.microsoft.com/office/drawing/2014/main" id="{E521968A-1685-B866-5037-E4C0C8E1FB0E}"/>
              </a:ext>
            </a:extLst>
          </p:cNvPr>
          <p:cNvPicPr>
            <a:picLocks noChangeAspect="1"/>
          </p:cNvPicPr>
          <p:nvPr/>
        </p:nvPicPr>
        <p:blipFill>
          <a:blip r:embed="rId3"/>
          <a:stretch>
            <a:fillRect/>
          </a:stretch>
        </p:blipFill>
        <p:spPr>
          <a:xfrm>
            <a:off x="3236832" y="0"/>
            <a:ext cx="3224821" cy="6858000"/>
          </a:xfrm>
          <a:prstGeom prst="rect">
            <a:avLst/>
          </a:prstGeom>
        </p:spPr>
      </p:pic>
      <p:sp>
        <p:nvSpPr>
          <p:cNvPr id="2" name="Slide Number Placeholder 1">
            <a:extLst>
              <a:ext uri="{FF2B5EF4-FFF2-40B4-BE49-F238E27FC236}">
                <a16:creationId xmlns:a16="http://schemas.microsoft.com/office/drawing/2014/main" id="{3132D154-78F6-51C9-F58E-00E197AA962D}"/>
              </a:ext>
            </a:extLst>
          </p:cNvPr>
          <p:cNvSpPr>
            <a:spLocks noGrp="1"/>
          </p:cNvSpPr>
          <p:nvPr>
            <p:ph type="sldNum" sz="quarter" idx="12"/>
          </p:nvPr>
        </p:nvSpPr>
        <p:spPr/>
        <p:txBody>
          <a:bodyPr>
            <a:normAutofit lnSpcReduction="10000"/>
          </a:bodyPr>
          <a:lstStyle/>
          <a:p>
            <a:fld id="{435FC2AF-44CB-4375-B807-1A59999D6D49}" type="slidenum">
              <a:rPr lang="en-US" smtClean="0"/>
              <a:t>16</a:t>
            </a:fld>
            <a:endParaRPr lang="en-US"/>
          </a:p>
        </p:txBody>
      </p:sp>
    </p:spTree>
    <p:extLst>
      <p:ext uri="{BB962C8B-B14F-4D97-AF65-F5344CB8AC3E}">
        <p14:creationId xmlns:p14="http://schemas.microsoft.com/office/powerpoint/2010/main" val="1072754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8BF9-B2B9-68CC-E0F3-ED9EEEA5783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APPA Grounds Standards</a:t>
            </a:r>
          </a:p>
        </p:txBody>
      </p:sp>
      <p:sp>
        <p:nvSpPr>
          <p:cNvPr id="3" name="TextBox 2">
            <a:extLst>
              <a:ext uri="{FF2B5EF4-FFF2-40B4-BE49-F238E27FC236}">
                <a16:creationId xmlns:a16="http://schemas.microsoft.com/office/drawing/2014/main" id="{6187C984-5567-81C5-9771-39AA697B00A3}"/>
              </a:ext>
            </a:extLst>
          </p:cNvPr>
          <p:cNvSpPr txBox="1"/>
          <p:nvPr/>
        </p:nvSpPr>
        <p:spPr>
          <a:xfrm>
            <a:off x="-1" y="0"/>
            <a:ext cx="8822268" cy="6863417"/>
          </a:xfrm>
          <a:prstGeom prst="rect">
            <a:avLst/>
          </a:prstGeom>
          <a:noFill/>
        </p:spPr>
        <p:txBody>
          <a:bodyPr wrap="square">
            <a:spAutoFit/>
          </a:bodyPr>
          <a:lstStyle/>
          <a:p>
            <a:r>
              <a:rPr lang="en-US" sz="1600" b="1" i="0" u="none" strike="noStrike" baseline="0" dirty="0">
                <a:solidFill>
                  <a:srgbClr val="0078AD"/>
                </a:solidFill>
                <a:latin typeface="Arial" panose="020B0604020202020204" pitchFamily="34" charset="0"/>
              </a:rPr>
              <a:t>APPA GROUNDS STANDARDS</a:t>
            </a:r>
          </a:p>
          <a:p>
            <a:r>
              <a:rPr lang="en-US" sz="1600" b="1" dirty="0">
                <a:solidFill>
                  <a:srgbClr val="0078AD"/>
                </a:solidFill>
                <a:latin typeface="Arial" panose="020B0604020202020204" pitchFamily="34" charset="0"/>
              </a:rPr>
              <a:t>(Association of Physical Plant Administrators)</a:t>
            </a:r>
            <a:r>
              <a:rPr lang="en-US" sz="1600" b="1" i="0" u="none" strike="noStrike" baseline="0" dirty="0">
                <a:solidFill>
                  <a:srgbClr val="0078AD"/>
                </a:solidFill>
                <a:latin typeface="Arial" panose="020B0604020202020204" pitchFamily="34" charset="0"/>
              </a:rPr>
              <a:t> </a:t>
            </a:r>
          </a:p>
          <a:p>
            <a:endParaRPr lang="en-US" sz="1600" b="0" i="0" u="none" strike="noStrike" baseline="0" dirty="0">
              <a:solidFill>
                <a:srgbClr val="0078AD"/>
              </a:solidFill>
              <a:latin typeface="Arial" panose="020B0604020202020204" pitchFamily="34" charset="0"/>
            </a:endParaRPr>
          </a:p>
          <a:p>
            <a:r>
              <a:rPr lang="en-US" sz="1400" b="1" i="0" u="none" strike="noStrike" baseline="0" dirty="0">
                <a:solidFill>
                  <a:srgbClr val="000000"/>
                </a:solidFill>
                <a:latin typeface="Arial" panose="020B0604020202020204" pitchFamily="34" charset="0"/>
              </a:rPr>
              <a:t>Standardized Levels of Attention</a:t>
            </a:r>
          </a:p>
          <a:p>
            <a:endParaRPr lang="en-US" sz="1400" b="1" dirty="0">
              <a:solidFill>
                <a:srgbClr val="000000"/>
              </a:solidFill>
              <a:latin typeface="Arial" panose="020B0604020202020204" pitchFamily="34" charset="0"/>
            </a:endParaRPr>
          </a:p>
          <a:p>
            <a:r>
              <a:rPr lang="en-US" sz="1400" b="1" i="0" u="none" strike="noStrike" baseline="0" dirty="0">
                <a:solidFill>
                  <a:srgbClr val="000000"/>
                </a:solidFill>
                <a:latin typeface="Arial" panose="020B0604020202020204" pitchFamily="34" charset="0"/>
              </a:rPr>
              <a:t> </a:t>
            </a:r>
            <a:endParaRPr lang="en-US" sz="1400" b="0" i="0" u="none" strike="noStrike" baseline="0" dirty="0">
              <a:solidFill>
                <a:srgbClr val="000000"/>
              </a:solidFill>
              <a:latin typeface="Arial" panose="020B0604020202020204" pitchFamily="34" charset="0"/>
            </a:endParaRPr>
          </a:p>
          <a:p>
            <a:endParaRPr lang="en-US" sz="1000" b="1" i="0" u="none" strike="noStrike" baseline="0" dirty="0">
              <a:solidFill>
                <a:srgbClr val="000000"/>
              </a:solidFill>
              <a:latin typeface="Arial" panose="020B0604020202020204" pitchFamily="34" charset="0"/>
            </a:endParaRPr>
          </a:p>
          <a:p>
            <a:endParaRPr lang="en-US" sz="1000" b="1" dirty="0">
              <a:solidFill>
                <a:srgbClr val="000000"/>
              </a:solidFill>
              <a:latin typeface="Arial" panose="020B0604020202020204" pitchFamily="34" charset="0"/>
            </a:endParaRPr>
          </a:p>
          <a:p>
            <a:endParaRPr lang="en-US" sz="1000" b="1" dirty="0">
              <a:solidFill>
                <a:srgbClr val="000000"/>
              </a:solidFill>
              <a:latin typeface="Arial" panose="020B0604020202020204" pitchFamily="34" charset="0"/>
            </a:endParaRPr>
          </a:p>
          <a:p>
            <a:endParaRPr lang="en-US" sz="1000" b="1" dirty="0">
              <a:solidFill>
                <a:srgbClr val="000000"/>
              </a:solidFill>
              <a:latin typeface="Arial" panose="020B0604020202020204" pitchFamily="34" charset="0"/>
            </a:endParaRPr>
          </a:p>
          <a:p>
            <a:endParaRPr lang="en-US" sz="1000" b="1" i="0" u="none" strike="noStrike" baseline="0" dirty="0">
              <a:solidFill>
                <a:srgbClr val="000000"/>
              </a:solidFill>
              <a:latin typeface="Arial" panose="020B0604020202020204" pitchFamily="34" charset="0"/>
            </a:endParaRPr>
          </a:p>
          <a:p>
            <a:r>
              <a:rPr lang="en-US" sz="1000" b="1" i="0" u="none" strike="noStrike" baseline="0" dirty="0">
                <a:solidFill>
                  <a:srgbClr val="000000"/>
                </a:solidFill>
                <a:latin typeface="Arial" panose="020B0604020202020204" pitchFamily="34" charset="0"/>
              </a:rPr>
              <a:t>LEVEL 1 </a:t>
            </a:r>
            <a:endParaRPr lang="en-US" sz="1000" b="0" i="0" u="none" strike="noStrike" baseline="0" dirty="0">
              <a:solidFill>
                <a:srgbClr val="000000"/>
              </a:solidFill>
              <a:latin typeface="Arial" panose="020B0604020202020204" pitchFamily="34" charset="0"/>
            </a:endParaRPr>
          </a:p>
          <a:p>
            <a:r>
              <a:rPr lang="en-US" sz="1000" b="1" i="1" u="none" strike="noStrike" baseline="0" dirty="0">
                <a:solidFill>
                  <a:srgbClr val="000000"/>
                </a:solidFill>
                <a:latin typeface="Arial" panose="020B0604020202020204" pitchFamily="34" charset="0"/>
              </a:rPr>
              <a:t>State-of-the-art maintenance applied to a high-quality diverse landscape. Associated with high-traffic urban area, such as public squares, malls, government grounds, or college/university campuses. </a:t>
            </a:r>
            <a:endParaRPr lang="en-US" sz="1000" b="0" i="0" u="none" strike="noStrike" baseline="0" dirty="0">
              <a:solidFill>
                <a:srgbClr val="000000"/>
              </a:solidFill>
              <a:latin typeface="Arial" panose="020B0604020202020204" pitchFamily="34" charset="0"/>
            </a:endParaRP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Turf Care: </a:t>
            </a:r>
            <a:r>
              <a:rPr lang="en-US" sz="1000" b="0" i="0" u="none" strike="noStrike" baseline="0" dirty="0">
                <a:solidFill>
                  <a:srgbClr val="000000"/>
                </a:solidFill>
                <a:latin typeface="Arial" panose="020B0604020202020204" pitchFamily="34" charset="0"/>
              </a:rPr>
              <a:t>Grass mowed according to species and variety, at least once every 5 days, as often as every 3 days. Aeration required not least than 4 times per year. Reseeding as needed. Weed control to no more than 1% of surface.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Fertilizer: </a:t>
            </a:r>
            <a:r>
              <a:rPr lang="en-US" sz="1000" b="0" i="0" u="none" strike="noStrike" baseline="0" dirty="0">
                <a:solidFill>
                  <a:srgbClr val="000000"/>
                </a:solidFill>
                <a:latin typeface="Arial" panose="020B0604020202020204" pitchFamily="34" charset="0"/>
              </a:rPr>
              <a:t>Adequate fertilizer applied to plant species according to their optimum requirements.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Irrigation: </a:t>
            </a:r>
            <a:r>
              <a:rPr lang="en-US" sz="1000" b="0" i="0" u="none" strike="noStrike" baseline="0" dirty="0">
                <a:solidFill>
                  <a:srgbClr val="000000"/>
                </a:solidFill>
                <a:latin typeface="Arial" panose="020B0604020202020204" pitchFamily="34" charset="0"/>
              </a:rPr>
              <a:t>Sprinkler irrigated by electronic automatic controls. Frequency follows rain fall, temperature, season length and demands of individual plant species.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Litter Control: </a:t>
            </a:r>
            <a:r>
              <a:rPr lang="en-US" sz="1000" b="0" i="0" u="none" strike="noStrike" baseline="0" dirty="0">
                <a:solidFill>
                  <a:srgbClr val="000000"/>
                </a:solidFill>
                <a:latin typeface="Arial" panose="020B0604020202020204" pitchFamily="34" charset="0"/>
              </a:rPr>
              <a:t>Minimum of once per day, seven days per week. No overflowing receptacles.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Pruning: </a:t>
            </a:r>
            <a:r>
              <a:rPr lang="en-US" sz="1000" b="0" i="0" u="none" strike="noStrike" baseline="0" dirty="0">
                <a:solidFill>
                  <a:srgbClr val="000000"/>
                </a:solidFill>
                <a:latin typeface="Arial" panose="020B0604020202020204" pitchFamily="34" charset="0"/>
              </a:rPr>
              <a:t>Frequency dictated by species, length of growing season, design concept also a controlling factor i.e., using clipped method vs. natural-style hedges.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Disease and Pest: </a:t>
            </a:r>
            <a:r>
              <a:rPr lang="en-US" sz="1000" b="0" i="0" u="none" strike="noStrike" baseline="0" dirty="0">
                <a:solidFill>
                  <a:srgbClr val="000000"/>
                </a:solidFill>
                <a:latin typeface="Arial" panose="020B0604020202020204" pitchFamily="34" charset="0"/>
              </a:rPr>
              <a:t>Controlling objective to anticipate and avoid public awareness of any problem.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Surfaces: </a:t>
            </a:r>
            <a:r>
              <a:rPr lang="en-US" sz="1000" b="0" i="0" u="none" strike="noStrike" baseline="0" dirty="0">
                <a:solidFill>
                  <a:srgbClr val="000000"/>
                </a:solidFill>
                <a:latin typeface="Arial" panose="020B0604020202020204" pitchFamily="34" charset="0"/>
              </a:rPr>
              <a:t>Sweeping and cleaning frequency as such that at no time does accumulation of debris distract from look or safety of the area.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Repairs</a:t>
            </a:r>
            <a:r>
              <a:rPr lang="en-US" sz="1000" b="0" i="0" u="none" strike="noStrike" baseline="0" dirty="0">
                <a:solidFill>
                  <a:srgbClr val="000000"/>
                </a:solidFill>
                <a:latin typeface="Arial" panose="020B0604020202020204" pitchFamily="34" charset="0"/>
              </a:rPr>
              <a:t>: Done immediately when problems are discovered. </a:t>
            </a:r>
          </a:p>
          <a:p>
            <a:r>
              <a:rPr lang="en-US" sz="1000" b="0" i="0" u="none" strike="noStrike" baseline="0" dirty="0">
                <a:solidFill>
                  <a:srgbClr val="000000"/>
                </a:solidFill>
                <a:latin typeface="Arial" panose="020B0604020202020204" pitchFamily="34" charset="0"/>
              </a:rPr>
              <a:t> </a:t>
            </a:r>
            <a:r>
              <a:rPr lang="en-US" sz="1000" b="1" i="0" u="none" strike="noStrike" baseline="0" dirty="0">
                <a:solidFill>
                  <a:srgbClr val="000000"/>
                </a:solidFill>
                <a:latin typeface="Arial" panose="020B0604020202020204" pitchFamily="34" charset="0"/>
              </a:rPr>
              <a:t>Inspections: </a:t>
            </a:r>
            <a:r>
              <a:rPr lang="en-US" sz="1000" b="0" i="0" u="none" strike="noStrike" baseline="0" dirty="0">
                <a:solidFill>
                  <a:srgbClr val="000000"/>
                </a:solidFill>
                <a:latin typeface="Arial" panose="020B0604020202020204" pitchFamily="34" charset="0"/>
              </a:rPr>
              <a:t>A staff member to conduct inspections daily. </a:t>
            </a:r>
          </a:p>
          <a:p>
            <a:endParaRPr lang="en-US" sz="1000" b="0" i="0" u="none" strike="noStrike" baseline="0" dirty="0">
              <a:solidFill>
                <a:srgbClr val="000000"/>
              </a:solidFill>
              <a:latin typeface="Arial" panose="020B0604020202020204" pitchFamily="34" charset="0"/>
            </a:endParaRPr>
          </a:p>
          <a:p>
            <a:r>
              <a:rPr lang="en-US" sz="1000" b="1" i="0" u="none" strike="noStrike" baseline="0" dirty="0">
                <a:latin typeface="Arial" panose="020B0604020202020204" pitchFamily="34" charset="0"/>
              </a:rPr>
              <a:t>LEVEL 2 </a:t>
            </a:r>
            <a:endParaRPr lang="en-US" sz="1000" b="0" i="0" u="none" strike="noStrike" baseline="0" dirty="0">
              <a:latin typeface="Arial" panose="020B0604020202020204" pitchFamily="34" charset="0"/>
            </a:endParaRPr>
          </a:p>
          <a:p>
            <a:r>
              <a:rPr lang="en-US" sz="1000" b="1" i="1" u="none" strike="noStrike" baseline="0" dirty="0">
                <a:latin typeface="Arial" panose="020B0604020202020204" pitchFamily="34" charset="0"/>
              </a:rPr>
              <a:t>High-level maintenance. Associated with well-developed public areas, malls, government grounds, or college/university campuses. Recommended level for most organizations. </a:t>
            </a:r>
            <a:endParaRPr lang="en-US" sz="1000" b="0" i="0" u="none" strike="noStrike" baseline="0" dirty="0">
              <a:latin typeface="Arial" panose="020B0604020202020204" pitchFamily="34" charset="0"/>
            </a:endParaRP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Turf Care: </a:t>
            </a:r>
            <a:r>
              <a:rPr lang="en-US" sz="1000" b="0" i="0" u="none" strike="noStrike" baseline="0" dirty="0">
                <a:latin typeface="Arial" panose="020B0604020202020204" pitchFamily="34" charset="0"/>
              </a:rPr>
              <a:t>Grass cut once every 5 days. Aeration required no less than 2 times per year. Reseeding when spots are present. Weed control to no more than 5% of surface.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Fertilizer: </a:t>
            </a:r>
            <a:r>
              <a:rPr lang="en-US" sz="1000" b="0" i="0" u="none" strike="noStrike" baseline="0" dirty="0">
                <a:latin typeface="Arial" panose="020B0604020202020204" pitchFamily="34" charset="0"/>
              </a:rPr>
              <a:t>Adequate fertilizer level to ensure all plants are healthy and growing vigorously.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Irrigation: </a:t>
            </a:r>
            <a:r>
              <a:rPr lang="en-US" sz="1000" b="0" i="0" u="none" strike="noStrike" baseline="0" dirty="0">
                <a:latin typeface="Arial" panose="020B0604020202020204" pitchFamily="34" charset="0"/>
              </a:rPr>
              <a:t>Sprinkler irrigated by electronic automatic controls. Frequency follows rain fall, temperature, season length and demands of individual plant species.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Litter Control: </a:t>
            </a:r>
            <a:r>
              <a:rPr lang="en-US" sz="1000" b="0" i="0" u="none" strike="noStrike" baseline="0" dirty="0">
                <a:latin typeface="Arial" panose="020B0604020202020204" pitchFamily="34" charset="0"/>
              </a:rPr>
              <a:t>Minimum of one per day, 5 days per week. Accumulation depends on size of container available to public.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Pruning: </a:t>
            </a:r>
            <a:r>
              <a:rPr lang="en-US" sz="1000" b="0" i="0" u="none" strike="noStrike" baseline="0" dirty="0">
                <a:latin typeface="Arial" panose="020B0604020202020204" pitchFamily="34" charset="0"/>
              </a:rPr>
              <a:t>Usually done at least once per season, species planted may dictate more frequent attention.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Disease and Pest Control: </a:t>
            </a:r>
            <a:r>
              <a:rPr lang="en-US" sz="1000" b="0" i="0" u="none" strike="noStrike" baseline="0" dirty="0">
                <a:latin typeface="Arial" panose="020B0604020202020204" pitchFamily="34" charset="0"/>
              </a:rPr>
              <a:t>Done when disease or pest are inflicting noticeable damage or reducing vigorous plant material growth.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Surfaces: </a:t>
            </a:r>
            <a:r>
              <a:rPr lang="en-US" sz="1000" b="0" i="0" u="none" strike="noStrike" baseline="0" dirty="0">
                <a:latin typeface="Arial" panose="020B0604020202020204" pitchFamily="34" charset="0"/>
              </a:rPr>
              <a:t>Should be kept clean, repaired or replaced when their condition has noticeable deterioration.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Repairs: </a:t>
            </a:r>
            <a:r>
              <a:rPr lang="en-US" sz="1000" b="0" i="0" u="none" strike="noStrike" baseline="0" dirty="0">
                <a:latin typeface="Arial" panose="020B0604020202020204" pitchFamily="34" charset="0"/>
              </a:rPr>
              <a:t>Done whenever safety, function or appearance is in question.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Inspections: </a:t>
            </a:r>
            <a:r>
              <a:rPr lang="en-US" sz="1000" b="0" i="0" u="none" strike="noStrike" baseline="0" dirty="0">
                <a:latin typeface="Arial" panose="020B0604020202020204" pitchFamily="34" charset="0"/>
              </a:rPr>
              <a:t>A staff member to conduct inspections daily when regular staff is scheduled. </a:t>
            </a:r>
          </a:p>
        </p:txBody>
      </p:sp>
      <p:graphicFrame>
        <p:nvGraphicFramePr>
          <p:cNvPr id="6" name="Table 5">
            <a:extLst>
              <a:ext uri="{FF2B5EF4-FFF2-40B4-BE49-F238E27FC236}">
                <a16:creationId xmlns:a16="http://schemas.microsoft.com/office/drawing/2014/main" id="{381F3B28-C826-E32B-8C81-5EAC29B444CA}"/>
              </a:ext>
            </a:extLst>
          </p:cNvPr>
          <p:cNvGraphicFramePr>
            <a:graphicFrameLocks noGrp="1"/>
          </p:cNvGraphicFramePr>
          <p:nvPr>
            <p:extLst>
              <p:ext uri="{D42A27DB-BD31-4B8C-83A1-F6EECF244321}">
                <p14:modId xmlns:p14="http://schemas.microsoft.com/office/powerpoint/2010/main" val="2732499735"/>
              </p:ext>
            </p:extLst>
          </p:nvPr>
        </p:nvGraphicFramePr>
        <p:xfrm>
          <a:off x="76200" y="1049866"/>
          <a:ext cx="10778068" cy="1010356"/>
        </p:xfrm>
        <a:graphic>
          <a:graphicData uri="http://schemas.openxmlformats.org/drawingml/2006/table">
            <a:tbl>
              <a:tblPr firstRow="1" bandRow="1">
                <a:tableStyleId>{5C22544A-7EE6-4342-B048-85BDC9FD1C3A}</a:tableStyleId>
              </a:tblPr>
              <a:tblGrid>
                <a:gridCol w="1539724">
                  <a:extLst>
                    <a:ext uri="{9D8B030D-6E8A-4147-A177-3AD203B41FA5}">
                      <a16:colId xmlns:a16="http://schemas.microsoft.com/office/drawing/2014/main" val="1504315626"/>
                    </a:ext>
                  </a:extLst>
                </a:gridCol>
                <a:gridCol w="1539724">
                  <a:extLst>
                    <a:ext uri="{9D8B030D-6E8A-4147-A177-3AD203B41FA5}">
                      <a16:colId xmlns:a16="http://schemas.microsoft.com/office/drawing/2014/main" val="2552883308"/>
                    </a:ext>
                  </a:extLst>
                </a:gridCol>
                <a:gridCol w="1539724">
                  <a:extLst>
                    <a:ext uri="{9D8B030D-6E8A-4147-A177-3AD203B41FA5}">
                      <a16:colId xmlns:a16="http://schemas.microsoft.com/office/drawing/2014/main" val="3131994844"/>
                    </a:ext>
                  </a:extLst>
                </a:gridCol>
                <a:gridCol w="1539724">
                  <a:extLst>
                    <a:ext uri="{9D8B030D-6E8A-4147-A177-3AD203B41FA5}">
                      <a16:colId xmlns:a16="http://schemas.microsoft.com/office/drawing/2014/main" val="1219574928"/>
                    </a:ext>
                  </a:extLst>
                </a:gridCol>
                <a:gridCol w="1539724">
                  <a:extLst>
                    <a:ext uri="{9D8B030D-6E8A-4147-A177-3AD203B41FA5}">
                      <a16:colId xmlns:a16="http://schemas.microsoft.com/office/drawing/2014/main" val="3922447485"/>
                    </a:ext>
                  </a:extLst>
                </a:gridCol>
                <a:gridCol w="1539724">
                  <a:extLst>
                    <a:ext uri="{9D8B030D-6E8A-4147-A177-3AD203B41FA5}">
                      <a16:colId xmlns:a16="http://schemas.microsoft.com/office/drawing/2014/main" val="1950276382"/>
                    </a:ext>
                  </a:extLst>
                </a:gridCol>
                <a:gridCol w="1539724">
                  <a:extLst>
                    <a:ext uri="{9D8B030D-6E8A-4147-A177-3AD203B41FA5}">
                      <a16:colId xmlns:a16="http://schemas.microsoft.com/office/drawing/2014/main" val="3139523178"/>
                    </a:ext>
                  </a:extLst>
                </a:gridCol>
              </a:tblGrid>
              <a:tr h="553156">
                <a:tc>
                  <a:txBody>
                    <a:bodyPr/>
                    <a:lstStyle/>
                    <a:p>
                      <a:r>
                        <a:rPr lang="en-US" sz="1200" dirty="0"/>
                        <a:t>APPA Standard Space</a:t>
                      </a:r>
                    </a:p>
                  </a:txBody>
                  <a:tcPr/>
                </a:tc>
                <a:tc>
                  <a:txBody>
                    <a:bodyPr/>
                    <a:lstStyle/>
                    <a:p>
                      <a:r>
                        <a:rPr lang="en-US" sz="1200" dirty="0"/>
                        <a:t>Level 1 State of the Art</a:t>
                      </a:r>
                    </a:p>
                  </a:txBody>
                  <a:tcPr/>
                </a:tc>
                <a:tc>
                  <a:txBody>
                    <a:bodyPr/>
                    <a:lstStyle/>
                    <a:p>
                      <a:r>
                        <a:rPr lang="en-US" sz="1200" dirty="0"/>
                        <a:t>Level 2 High Level</a:t>
                      </a:r>
                    </a:p>
                  </a:txBody>
                  <a:tcPr/>
                </a:tc>
                <a:tc>
                  <a:txBody>
                    <a:bodyPr/>
                    <a:lstStyle/>
                    <a:p>
                      <a:r>
                        <a:rPr lang="en-US" sz="1200" dirty="0"/>
                        <a:t>Level 3 Moderate Level</a:t>
                      </a:r>
                    </a:p>
                  </a:txBody>
                  <a:tcPr/>
                </a:tc>
                <a:tc>
                  <a:txBody>
                    <a:bodyPr/>
                    <a:lstStyle/>
                    <a:p>
                      <a:r>
                        <a:rPr lang="en-US" sz="1200" dirty="0">
                          <a:solidFill>
                            <a:srgbClr val="C00000"/>
                          </a:solidFill>
                        </a:rPr>
                        <a:t>Level 4 Moderate Low Level</a:t>
                      </a:r>
                    </a:p>
                  </a:txBody>
                  <a:tcPr/>
                </a:tc>
                <a:tc>
                  <a:txBody>
                    <a:bodyPr/>
                    <a:lstStyle/>
                    <a:p>
                      <a:r>
                        <a:rPr lang="en-US" sz="1200" dirty="0">
                          <a:solidFill>
                            <a:srgbClr val="C00000"/>
                          </a:solidFill>
                        </a:rPr>
                        <a:t>Level 5 Minimum Level</a:t>
                      </a:r>
                    </a:p>
                  </a:txBody>
                  <a:tcPr/>
                </a:tc>
                <a:tc>
                  <a:txBody>
                    <a:bodyPr/>
                    <a:lstStyle/>
                    <a:p>
                      <a:r>
                        <a:rPr lang="en-US" sz="1200" dirty="0"/>
                        <a:t>Level 6 Natural Area Not Developed</a:t>
                      </a:r>
                    </a:p>
                  </a:txBody>
                  <a:tcPr/>
                </a:tc>
                <a:extLst>
                  <a:ext uri="{0D108BD9-81ED-4DB2-BD59-A6C34878D82A}">
                    <a16:rowId xmlns:a16="http://schemas.microsoft.com/office/drawing/2014/main" val="2505298528"/>
                  </a:ext>
                </a:extLst>
              </a:tr>
              <a:tr h="395111">
                <a:tc>
                  <a:txBody>
                    <a:bodyPr/>
                    <a:lstStyle/>
                    <a:p>
                      <a:r>
                        <a:rPr lang="en-US" sz="1200" dirty="0"/>
                        <a:t>Grounds Acres per person</a:t>
                      </a:r>
                    </a:p>
                  </a:txBody>
                  <a:tcPr/>
                </a:tc>
                <a:tc>
                  <a:txBody>
                    <a:bodyPr/>
                    <a:lstStyle/>
                    <a:p>
                      <a:r>
                        <a:rPr lang="en-US" sz="1200" dirty="0"/>
                        <a:t>7.96 Acres</a:t>
                      </a:r>
                    </a:p>
                  </a:txBody>
                  <a:tcPr/>
                </a:tc>
                <a:tc>
                  <a:txBody>
                    <a:bodyPr/>
                    <a:lstStyle/>
                    <a:p>
                      <a:r>
                        <a:rPr lang="en-US" sz="1200" dirty="0"/>
                        <a:t>10.37 Acres</a:t>
                      </a:r>
                    </a:p>
                  </a:txBody>
                  <a:tcPr/>
                </a:tc>
                <a:tc>
                  <a:txBody>
                    <a:bodyPr/>
                    <a:lstStyle/>
                    <a:p>
                      <a:r>
                        <a:rPr lang="en-US" sz="1200" dirty="0"/>
                        <a:t>13.96 Acres</a:t>
                      </a:r>
                    </a:p>
                  </a:txBody>
                  <a:tcPr/>
                </a:tc>
                <a:tc>
                  <a:txBody>
                    <a:bodyPr/>
                    <a:lstStyle/>
                    <a:p>
                      <a:r>
                        <a:rPr lang="en-US" sz="1200" dirty="0">
                          <a:solidFill>
                            <a:srgbClr val="C00000"/>
                          </a:solidFill>
                        </a:rPr>
                        <a:t>22.42 Acres</a:t>
                      </a:r>
                    </a:p>
                  </a:txBody>
                  <a:tcPr/>
                </a:tc>
                <a:tc>
                  <a:txBody>
                    <a:bodyPr/>
                    <a:lstStyle/>
                    <a:p>
                      <a:r>
                        <a:rPr lang="en-US" sz="1200" dirty="0">
                          <a:solidFill>
                            <a:srgbClr val="C00000"/>
                          </a:solidFill>
                        </a:rPr>
                        <a:t>42.60 Acres</a:t>
                      </a:r>
                    </a:p>
                  </a:txBody>
                  <a:tcPr/>
                </a:tc>
                <a:tc>
                  <a:txBody>
                    <a:bodyPr/>
                    <a:lstStyle/>
                    <a:p>
                      <a:r>
                        <a:rPr lang="en-US" sz="1200" dirty="0"/>
                        <a:t>50+ Acres</a:t>
                      </a:r>
                    </a:p>
                  </a:txBody>
                  <a:tcPr/>
                </a:tc>
                <a:extLst>
                  <a:ext uri="{0D108BD9-81ED-4DB2-BD59-A6C34878D82A}">
                    <a16:rowId xmlns:a16="http://schemas.microsoft.com/office/drawing/2014/main" val="796187748"/>
                  </a:ext>
                </a:extLst>
              </a:tr>
            </a:tbl>
          </a:graphicData>
        </a:graphic>
      </p:graphicFrame>
    </p:spTree>
    <p:extLst>
      <p:ext uri="{BB962C8B-B14F-4D97-AF65-F5344CB8AC3E}">
        <p14:creationId xmlns:p14="http://schemas.microsoft.com/office/powerpoint/2010/main" val="46167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EFC3-C6EE-05DB-2A38-C4757CC14A1F}"/>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Levels of Maintenance</a:t>
            </a:r>
          </a:p>
        </p:txBody>
      </p:sp>
      <p:sp>
        <p:nvSpPr>
          <p:cNvPr id="3" name="TextBox 2">
            <a:extLst>
              <a:ext uri="{FF2B5EF4-FFF2-40B4-BE49-F238E27FC236}">
                <a16:creationId xmlns:a16="http://schemas.microsoft.com/office/drawing/2014/main" id="{7634DE11-42A9-E96B-9E43-ACA34AE26801}"/>
              </a:ext>
            </a:extLst>
          </p:cNvPr>
          <p:cNvSpPr txBox="1"/>
          <p:nvPr/>
        </p:nvSpPr>
        <p:spPr>
          <a:xfrm>
            <a:off x="0" y="151179"/>
            <a:ext cx="7857067" cy="6555641"/>
          </a:xfrm>
          <a:prstGeom prst="rect">
            <a:avLst/>
          </a:prstGeom>
          <a:noFill/>
        </p:spPr>
        <p:txBody>
          <a:bodyPr wrap="square">
            <a:spAutoFit/>
          </a:bodyPr>
          <a:lstStyle/>
          <a:p>
            <a:r>
              <a:rPr lang="en-US" sz="1000" b="1" i="0" u="none" strike="noStrike" baseline="0" dirty="0">
                <a:latin typeface="Arial" panose="020B0604020202020204" pitchFamily="34" charset="0"/>
              </a:rPr>
              <a:t>LEVEL 3 </a:t>
            </a:r>
            <a:endParaRPr lang="en-US" sz="1000" b="0" i="0" u="none" strike="noStrike" baseline="0" dirty="0">
              <a:latin typeface="Arial" panose="020B0604020202020204" pitchFamily="34" charset="0"/>
            </a:endParaRPr>
          </a:p>
          <a:p>
            <a:r>
              <a:rPr lang="en-US" sz="1000" b="1" i="1" u="none" strike="noStrike" baseline="0" dirty="0">
                <a:latin typeface="Arial" panose="020B0604020202020204" pitchFamily="34" charset="0"/>
              </a:rPr>
              <a:t>Moderate-level maintenance. Associated with locations that have moderate to low levels of development or visitation, or with operations that, because of budget restrictions, cannot afford a high level of maintenance. </a:t>
            </a:r>
            <a:endParaRPr lang="en-US" sz="1000" b="0" i="0" u="none" strike="noStrike" baseline="0" dirty="0">
              <a:latin typeface="Arial" panose="020B0604020202020204" pitchFamily="34" charset="0"/>
            </a:endParaRP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Turf Care: </a:t>
            </a:r>
            <a:r>
              <a:rPr lang="en-US" sz="1000" b="0" i="0" u="none" strike="noStrike" baseline="0" dirty="0">
                <a:latin typeface="Arial" panose="020B0604020202020204" pitchFamily="34" charset="0"/>
              </a:rPr>
              <a:t>Grass cut at least once every 10 days. Normally not aerated unless turf indicates need. Reseeding done only when major bare spots appear. Weed control to no more than 15% of surface. </a:t>
            </a:r>
          </a:p>
          <a:p>
            <a:endParaRPr lang="en-US" sz="1000" b="0" i="0" u="none" strike="noStrike" baseline="0" dirty="0">
              <a:latin typeface="Arial" panose="020B0604020202020204" pitchFamily="34" charset="0"/>
            </a:endParaRP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Fertilizer: </a:t>
            </a:r>
            <a:r>
              <a:rPr lang="en-US" sz="1000" b="0" i="0" u="none" strike="noStrike" baseline="0" dirty="0">
                <a:latin typeface="Arial" panose="020B0604020202020204" pitchFamily="34" charset="0"/>
              </a:rPr>
              <a:t>Applied only when plant vigor seems to be low. Low-level application done once per year.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Irrigation: </a:t>
            </a:r>
            <a:r>
              <a:rPr lang="en-US" sz="1000" b="0" i="0" u="none" strike="noStrike" baseline="0" dirty="0">
                <a:latin typeface="Arial" panose="020B0604020202020204" pitchFamily="34" charset="0"/>
              </a:rPr>
              <a:t>Depends on climate. Areas with more than 25 inches per year rely on natural rainfall. Areas with less than 25 inches per year have some form of supplemental irrigation, normally 2 to 3 times per week.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Litter Control: </a:t>
            </a:r>
            <a:r>
              <a:rPr lang="en-US" sz="1000" b="0" i="0" u="none" strike="noStrike" baseline="0" dirty="0">
                <a:latin typeface="Arial" panose="020B0604020202020204" pitchFamily="34" charset="0"/>
              </a:rPr>
              <a:t>Minimum service of 2 to 3 times per week.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Pruning: </a:t>
            </a:r>
            <a:r>
              <a:rPr lang="en-US" sz="1000" b="0" i="0" u="none" strike="noStrike" baseline="0" dirty="0">
                <a:latin typeface="Arial" panose="020B0604020202020204" pitchFamily="34" charset="0"/>
              </a:rPr>
              <a:t>When required for health of reasonable appearance.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Disease and Pest Control: </a:t>
            </a:r>
            <a:r>
              <a:rPr lang="en-US" sz="1000" b="0" i="0" u="none" strike="noStrike" baseline="0" dirty="0">
                <a:latin typeface="Arial" panose="020B0604020202020204" pitchFamily="34" charset="0"/>
              </a:rPr>
              <a:t>Done only to address epidemics or serious complaints.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Surfaces: </a:t>
            </a:r>
            <a:r>
              <a:rPr lang="en-US" sz="1000" b="0" i="0" u="none" strike="noStrike" baseline="0" dirty="0">
                <a:latin typeface="Arial" panose="020B0604020202020204" pitchFamily="34" charset="0"/>
              </a:rPr>
              <a:t>Cleaned on complaint basis. Repaired or replaced as budget allows.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Repairs: </a:t>
            </a:r>
            <a:r>
              <a:rPr lang="en-US" sz="1000" b="0" i="0" u="none" strike="noStrike" baseline="0" dirty="0">
                <a:latin typeface="Arial" panose="020B0604020202020204" pitchFamily="34" charset="0"/>
              </a:rPr>
              <a:t>Done whenever safety or function is in question. </a:t>
            </a:r>
          </a:p>
          <a:p>
            <a:r>
              <a:rPr lang="en-US" sz="1000" b="0" i="0" u="none" strike="noStrike" baseline="0" dirty="0">
                <a:latin typeface="Arial" panose="020B0604020202020204" pitchFamily="34" charset="0"/>
              </a:rPr>
              <a:t> </a:t>
            </a:r>
            <a:r>
              <a:rPr lang="en-US" sz="1000" b="1" i="0" u="none" strike="noStrike" baseline="0" dirty="0">
                <a:latin typeface="Arial" panose="020B0604020202020204" pitchFamily="34" charset="0"/>
              </a:rPr>
              <a:t>Inspections: </a:t>
            </a:r>
            <a:r>
              <a:rPr lang="en-US" sz="1000" b="0" i="0" u="none" strike="noStrike" baseline="0" dirty="0">
                <a:latin typeface="Arial" panose="020B0604020202020204" pitchFamily="34" charset="0"/>
              </a:rPr>
              <a:t>Inspections are conducted once per week. </a:t>
            </a:r>
          </a:p>
          <a:p>
            <a:endParaRPr lang="en-US" sz="1000" b="0" i="0" u="none" strike="noStrike" baseline="0" dirty="0">
              <a:latin typeface="Arial" panose="020B0604020202020204" pitchFamily="34" charset="0"/>
            </a:endParaRPr>
          </a:p>
          <a:p>
            <a:r>
              <a:rPr lang="en-US" sz="1000" b="1" i="0" u="none" strike="noStrike" baseline="0" dirty="0">
                <a:solidFill>
                  <a:srgbClr val="C00000"/>
                </a:solidFill>
                <a:latin typeface="Arial" panose="020B0604020202020204" pitchFamily="34" charset="0"/>
              </a:rPr>
              <a:t>LEVEL 4 </a:t>
            </a:r>
            <a:endParaRPr lang="en-US" sz="1000" b="0" i="0" u="none" strike="noStrike" baseline="0" dirty="0">
              <a:solidFill>
                <a:srgbClr val="C00000"/>
              </a:solidFill>
              <a:latin typeface="Arial" panose="020B0604020202020204" pitchFamily="34" charset="0"/>
            </a:endParaRPr>
          </a:p>
          <a:p>
            <a:r>
              <a:rPr lang="en-US" sz="1000" b="1" i="1" u="none" strike="noStrike" baseline="0" dirty="0">
                <a:solidFill>
                  <a:srgbClr val="C00000"/>
                </a:solidFill>
                <a:latin typeface="Arial" panose="020B0604020202020204" pitchFamily="34" charset="0"/>
              </a:rPr>
              <a:t>Moderate to low-level maintenance. Associated with locations affected by budget restrictions that cannot afford a high level of maintenance. </a:t>
            </a:r>
            <a:endParaRPr lang="en-US" sz="1000" b="0" i="0" u="none" strike="noStrike" baseline="0" dirty="0">
              <a:solidFill>
                <a:srgbClr val="C00000"/>
              </a:solidFill>
              <a:latin typeface="Arial" panose="020B0604020202020204" pitchFamily="34" charset="0"/>
            </a:endParaRP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Turf Care: </a:t>
            </a:r>
            <a:r>
              <a:rPr lang="en-US" sz="1000" b="0" i="0" u="none" strike="noStrike" baseline="0" dirty="0">
                <a:solidFill>
                  <a:srgbClr val="C00000"/>
                </a:solidFill>
                <a:latin typeface="Arial" panose="020B0604020202020204" pitchFamily="34" charset="0"/>
              </a:rPr>
              <a:t>Low-frequency mowing schedule based on species. Low growing grasses may not be mowed, high grasses receive periodic mowing. Weed control limited to legal requirements for noxious weeds.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Fertilizer: </a:t>
            </a:r>
            <a:r>
              <a:rPr lang="en-US" sz="1000" b="0" i="0" u="none" strike="noStrike" baseline="0" dirty="0">
                <a:solidFill>
                  <a:srgbClr val="C00000"/>
                </a:solidFill>
                <a:latin typeface="Arial" panose="020B0604020202020204" pitchFamily="34" charset="0"/>
              </a:rPr>
              <a:t>No fertilization.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Irrigation: </a:t>
            </a:r>
            <a:r>
              <a:rPr lang="en-US" sz="1000" b="0" i="0" u="none" strike="noStrike" baseline="0" dirty="0">
                <a:solidFill>
                  <a:srgbClr val="C00000"/>
                </a:solidFill>
                <a:latin typeface="Arial" panose="020B0604020202020204" pitchFamily="34" charset="0"/>
              </a:rPr>
              <a:t>no irrigation.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Litter Control</a:t>
            </a:r>
            <a:r>
              <a:rPr lang="en-US" sz="1000" b="0" i="0" u="none" strike="noStrike" baseline="0" dirty="0">
                <a:solidFill>
                  <a:srgbClr val="C00000"/>
                </a:solidFill>
                <a:latin typeface="Arial" panose="020B0604020202020204" pitchFamily="34" charset="0"/>
              </a:rPr>
              <a:t>: Once per week or less, complaints may increase level above one servicing.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Pruning: </a:t>
            </a:r>
            <a:r>
              <a:rPr lang="en-US" sz="1000" b="0" i="0" u="none" strike="noStrike" baseline="0" dirty="0">
                <a:solidFill>
                  <a:srgbClr val="C00000"/>
                </a:solidFill>
                <a:latin typeface="Arial" panose="020B0604020202020204" pitchFamily="34" charset="0"/>
              </a:rPr>
              <a:t>No regular trimming. Safety or damage from weather may dictate actual work schedule.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Disease and Pest Control: </a:t>
            </a:r>
            <a:r>
              <a:rPr lang="en-US" sz="1000" b="0" i="0" u="none" strike="noStrike" baseline="0" dirty="0">
                <a:solidFill>
                  <a:srgbClr val="C00000"/>
                </a:solidFill>
                <a:latin typeface="Arial" panose="020B0604020202020204" pitchFamily="34" charset="0"/>
              </a:rPr>
              <a:t>None, except where the problem is epidemic and epidemic conditions threaten resources or the public.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Surfaces: </a:t>
            </a:r>
            <a:r>
              <a:rPr lang="en-US" sz="1000" b="0" i="0" u="none" strike="noStrike" baseline="0" dirty="0">
                <a:solidFill>
                  <a:srgbClr val="C00000"/>
                </a:solidFill>
                <a:latin typeface="Arial" panose="020B0604020202020204" pitchFamily="34" charset="0"/>
              </a:rPr>
              <a:t>Replaced or repaired when safety is a concern and budget is available.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Repairs: </a:t>
            </a:r>
            <a:r>
              <a:rPr lang="en-US" sz="1000" b="0" i="0" u="none" strike="noStrike" baseline="0" dirty="0">
                <a:solidFill>
                  <a:srgbClr val="C00000"/>
                </a:solidFill>
                <a:latin typeface="Arial" panose="020B0604020202020204" pitchFamily="34" charset="0"/>
              </a:rPr>
              <a:t>Done whenever safety or function is in question.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Inspections: </a:t>
            </a:r>
            <a:r>
              <a:rPr lang="en-US" sz="1000" b="0" i="0" u="none" strike="noStrike" baseline="0" dirty="0">
                <a:solidFill>
                  <a:srgbClr val="C00000"/>
                </a:solidFill>
                <a:latin typeface="Arial" panose="020B0604020202020204" pitchFamily="34" charset="0"/>
              </a:rPr>
              <a:t>Conducted once per month. </a:t>
            </a:r>
          </a:p>
          <a:p>
            <a:endParaRPr lang="en-US" sz="1000" b="0" i="0" u="none" strike="noStrike" baseline="0" dirty="0">
              <a:solidFill>
                <a:srgbClr val="C00000"/>
              </a:solidFill>
              <a:latin typeface="Arial" panose="020B0604020202020204" pitchFamily="34" charset="0"/>
            </a:endParaRPr>
          </a:p>
          <a:p>
            <a:r>
              <a:rPr lang="en-US" sz="1000" b="1" i="0" u="none" strike="noStrike" baseline="0" dirty="0">
                <a:solidFill>
                  <a:srgbClr val="C00000"/>
                </a:solidFill>
                <a:latin typeface="Arial" panose="020B0604020202020204" pitchFamily="34" charset="0"/>
              </a:rPr>
              <a:t>LEVEL 5 </a:t>
            </a:r>
            <a:endParaRPr lang="en-US" sz="1000" b="0" i="0" u="none" strike="noStrike" baseline="0" dirty="0">
              <a:solidFill>
                <a:srgbClr val="C00000"/>
              </a:solidFill>
              <a:latin typeface="Arial" panose="020B0604020202020204" pitchFamily="34" charset="0"/>
            </a:endParaRPr>
          </a:p>
          <a:p>
            <a:r>
              <a:rPr lang="en-US" sz="1000" b="1" i="1" u="none" strike="noStrike" baseline="0" dirty="0">
                <a:solidFill>
                  <a:srgbClr val="C00000"/>
                </a:solidFill>
                <a:latin typeface="Arial" panose="020B0604020202020204" pitchFamily="34" charset="0"/>
              </a:rPr>
              <a:t>Minimum-level maintenance. Associated with locations that have severe budget restrictions. </a:t>
            </a:r>
            <a:endParaRPr lang="en-US" sz="1000" b="0" i="0" u="none" strike="noStrike" baseline="0" dirty="0">
              <a:solidFill>
                <a:srgbClr val="C00000"/>
              </a:solidFill>
              <a:latin typeface="Arial" panose="020B0604020202020204" pitchFamily="34" charset="0"/>
            </a:endParaRP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Turf Care: </a:t>
            </a:r>
            <a:r>
              <a:rPr lang="en-US" sz="1000" b="0" i="0" u="none" strike="noStrike" baseline="0" dirty="0">
                <a:solidFill>
                  <a:srgbClr val="C00000"/>
                </a:solidFill>
                <a:latin typeface="Arial" panose="020B0604020202020204" pitchFamily="34" charset="0"/>
              </a:rPr>
              <a:t>Low-frequency mowing schedule based on species. Low growing grasses may not be mowed, high grasses receive periodic mowing. Weed control limited to legal requirements for noxious weeds.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Fertilizer: </a:t>
            </a:r>
            <a:r>
              <a:rPr lang="en-US" sz="1000" b="0" i="0" u="none" strike="noStrike" baseline="0" dirty="0">
                <a:solidFill>
                  <a:srgbClr val="C00000"/>
                </a:solidFill>
                <a:latin typeface="Arial" panose="020B0604020202020204" pitchFamily="34" charset="0"/>
              </a:rPr>
              <a:t>No fertilization.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Irrigation: </a:t>
            </a:r>
            <a:r>
              <a:rPr lang="en-US" sz="1000" b="0" i="0" u="none" strike="noStrike" baseline="0" dirty="0">
                <a:solidFill>
                  <a:srgbClr val="C00000"/>
                </a:solidFill>
                <a:latin typeface="Arial" panose="020B0604020202020204" pitchFamily="34" charset="0"/>
              </a:rPr>
              <a:t>no irrigation.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Litter Control: </a:t>
            </a:r>
            <a:r>
              <a:rPr lang="en-US" sz="1000" b="0" i="0" u="none" strike="noStrike" baseline="0" dirty="0">
                <a:solidFill>
                  <a:srgbClr val="C00000"/>
                </a:solidFill>
                <a:latin typeface="Arial" panose="020B0604020202020204" pitchFamily="34" charset="0"/>
              </a:rPr>
              <a:t>On demand or complaint basis.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Pruning: </a:t>
            </a:r>
            <a:r>
              <a:rPr lang="en-US" sz="1000" b="0" i="0" u="none" strike="noStrike" baseline="0" dirty="0">
                <a:solidFill>
                  <a:srgbClr val="C00000"/>
                </a:solidFill>
                <a:latin typeface="Arial" panose="020B0604020202020204" pitchFamily="34" charset="0"/>
              </a:rPr>
              <a:t>No pruning unless safety is involved.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Disease and Pest Control: </a:t>
            </a:r>
            <a:r>
              <a:rPr lang="en-US" sz="1000" b="0" i="0" u="none" strike="noStrike" baseline="0" dirty="0">
                <a:solidFill>
                  <a:srgbClr val="C00000"/>
                </a:solidFill>
                <a:latin typeface="Arial" panose="020B0604020202020204" pitchFamily="34" charset="0"/>
              </a:rPr>
              <a:t>No control except in epidemic or safety situations.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Surfaces: </a:t>
            </a:r>
            <a:r>
              <a:rPr lang="en-US" sz="1000" b="0" i="0" u="none" strike="noStrike" baseline="0" dirty="0">
                <a:solidFill>
                  <a:srgbClr val="C00000"/>
                </a:solidFill>
                <a:latin typeface="Arial" panose="020B0604020202020204" pitchFamily="34" charset="0"/>
              </a:rPr>
              <a:t>Serviced only when safety is a consideration.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Repairs: </a:t>
            </a:r>
            <a:r>
              <a:rPr lang="en-US" sz="1000" b="0" i="0" u="none" strike="noStrike" baseline="0" dirty="0">
                <a:solidFill>
                  <a:srgbClr val="C00000"/>
                </a:solidFill>
                <a:latin typeface="Arial" panose="020B0604020202020204" pitchFamily="34" charset="0"/>
              </a:rPr>
              <a:t>Done whenever safety or function is in question. </a:t>
            </a:r>
          </a:p>
          <a:p>
            <a:r>
              <a:rPr lang="en-US" sz="1000" b="0" i="0" u="none" strike="noStrike" baseline="0" dirty="0">
                <a:solidFill>
                  <a:srgbClr val="C00000"/>
                </a:solidFill>
                <a:latin typeface="Arial" panose="020B0604020202020204" pitchFamily="34" charset="0"/>
              </a:rPr>
              <a:t> </a:t>
            </a:r>
            <a:r>
              <a:rPr lang="en-US" sz="1000" b="1" i="0" u="none" strike="noStrike" baseline="0" dirty="0">
                <a:solidFill>
                  <a:srgbClr val="C00000"/>
                </a:solidFill>
                <a:latin typeface="Arial" panose="020B0604020202020204" pitchFamily="34" charset="0"/>
              </a:rPr>
              <a:t>Inspections: </a:t>
            </a:r>
            <a:r>
              <a:rPr lang="en-US" sz="1000" b="0" i="0" u="none" strike="noStrike" baseline="0" dirty="0">
                <a:solidFill>
                  <a:srgbClr val="C00000"/>
                </a:solidFill>
                <a:latin typeface="Arial" panose="020B0604020202020204" pitchFamily="34" charset="0"/>
              </a:rPr>
              <a:t>Inspections are conducted once per month. </a:t>
            </a:r>
          </a:p>
        </p:txBody>
      </p:sp>
    </p:spTree>
    <p:extLst>
      <p:ext uri="{BB962C8B-B14F-4D97-AF65-F5344CB8AC3E}">
        <p14:creationId xmlns:p14="http://schemas.microsoft.com/office/powerpoint/2010/main" val="1044935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1A606F-EC19-E5D0-D9F4-2B1F79823B60}"/>
              </a:ext>
            </a:extLst>
          </p:cNvPr>
          <p:cNvSpPr txBox="1">
            <a:spLocks noGrp="1"/>
          </p:cNvSpPr>
          <p:nvPr>
            <p:ph type="title" idx="4294967295"/>
          </p:nvPr>
        </p:nvSpPr>
        <p:spPr>
          <a:xfrm>
            <a:off x="-1" y="94734"/>
            <a:ext cx="6409267"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all" spc="0" normalizeH="0" baseline="0" noProof="0" dirty="0">
                <a:ln>
                  <a:noFill/>
                </a:ln>
                <a:blipFill>
                  <a:blip r:embed="rId2">
                    <a:extLst>
                      <a:ext uri="{28A0092B-C50C-407E-A947-70E740481C1C}">
                        <a14:useLocalDpi xmlns:a14="http://schemas.microsoft.com/office/drawing/2010/main" val="0"/>
                      </a:ext>
                    </a:extLst>
                  </a:blip>
                  <a:tile tx="6350" ty="-127000" sx="65000" sy="64000" flip="none" algn="tl"/>
                </a:blipFill>
                <a:effectLst/>
                <a:uLnTx/>
                <a:uFillTx/>
                <a:latin typeface="Rockwell Condensed" panose="02060603050405020104"/>
                <a:ea typeface="+mn-ea"/>
                <a:cs typeface="+mn-cs"/>
              </a:rPr>
              <a:t>Grounds request: </a:t>
            </a:r>
            <a:endParaRPr kumimoji="0" lang="en-US" sz="54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sp>
        <p:nvSpPr>
          <p:cNvPr id="5" name="TextBox 4">
            <a:extLst>
              <a:ext uri="{FF2B5EF4-FFF2-40B4-BE49-F238E27FC236}">
                <a16:creationId xmlns:a16="http://schemas.microsoft.com/office/drawing/2014/main" id="{77492E42-89A1-7A50-8F62-9B0D23C0A15C}"/>
              </a:ext>
            </a:extLst>
          </p:cNvPr>
          <p:cNvSpPr txBox="1"/>
          <p:nvPr/>
        </p:nvSpPr>
        <p:spPr>
          <a:xfrm>
            <a:off x="228485" y="1109134"/>
            <a:ext cx="4732982" cy="5967788"/>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kumimoji="0" lang="en-US" sz="1400" b="0" i="0" u="none" strike="noStrike" kern="1200" cap="none" spc="0" normalizeH="0" baseline="0" noProof="0" dirty="0">
                <a:ln>
                  <a:noFill/>
                </a:ln>
                <a:solidFill>
                  <a:prstClr val="black"/>
                </a:solidFill>
                <a:effectLst/>
                <a:uLnTx/>
                <a:uFillTx/>
                <a:latin typeface="Rockwell" panose="02060603020205020403"/>
                <a:ea typeface="+mn-ea"/>
                <a:cs typeface="+mn-cs"/>
              </a:rPr>
              <a:t>Notes: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200" dirty="0">
                <a:solidFill>
                  <a:prstClr val="black"/>
                </a:solidFill>
                <a:latin typeface="Rockwell" panose="02060603020205020403"/>
              </a:rPr>
              <a:t>Currently we have two groundskeepers to maintain all county properties.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There are currently approximately 38 properties being maintained across the county.</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We’ve acquired and constructed many new properties adding to their workload with no additional personnel.</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lang="en-US" sz="1200" dirty="0">
                <a:solidFill>
                  <a:prstClr val="black"/>
                </a:solidFill>
                <a:latin typeface="Rockwell" panose="02060603020205020403"/>
              </a:rPr>
              <a:t>New parking garage will require groundskeeping to maintain.</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lang="en-US" sz="1200" dirty="0">
                <a:solidFill>
                  <a:prstClr val="black"/>
                </a:solidFill>
                <a:latin typeface="Rockwell" panose="02060603020205020403"/>
              </a:rPr>
              <a:t>FCIC was acquired and workload doesn’t permit sufficient work.</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New Courthouse will </a:t>
            </a:r>
            <a:r>
              <a:rPr lang="en-US" sz="1200" dirty="0">
                <a:solidFill>
                  <a:prstClr val="black"/>
                </a:solidFill>
                <a:latin typeface="Rockwell" panose="02060603020205020403"/>
              </a:rPr>
              <a:t>increase the size of the square and require a high level of groundskeeping.</a:t>
            </a:r>
          </a:p>
          <a:p>
            <a:pPr marL="742950" lvl="1" indent="-285750">
              <a:lnSpc>
                <a:spcPct val="90000"/>
              </a:lnSpc>
              <a:spcBef>
                <a:spcPts val="1200"/>
              </a:spcBef>
              <a:buClr>
                <a:srgbClr val="D34817">
                  <a:lumMod val="75000"/>
                </a:srgbClr>
              </a:buClr>
              <a:buSzPct val="85000"/>
              <a:buFont typeface="Arial" panose="020B0604020202020204" pitchFamily="34" charset="0"/>
              <a:buChar char="•"/>
              <a:defRPr/>
            </a:pPr>
            <a:r>
              <a:rPr kumimoji="0" lang="en-US" sz="1200" b="0" i="0" u="none" strike="noStrike" kern="1200" cap="none" spc="0" normalizeH="0" baseline="0" noProof="0" dirty="0">
                <a:ln>
                  <a:noFill/>
                </a:ln>
                <a:solidFill>
                  <a:prstClr val="black"/>
                </a:solidFill>
                <a:effectLst/>
                <a:uLnTx/>
                <a:uFillTx/>
                <a:latin typeface="Rockwell" panose="02060603020205020403"/>
                <a:ea typeface="+mn-ea"/>
                <a:cs typeface="+mn-cs"/>
              </a:rPr>
              <a:t>New Road and Bridge will require a higher level of groundskeeping that the old Road and Bridge location.</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200" dirty="0">
                <a:solidFill>
                  <a:prstClr val="black"/>
                </a:solidFill>
                <a:latin typeface="Rockwell" panose="02060603020205020403"/>
              </a:rPr>
              <a:t>Anytime that one of the two current employees is sick, injured, on vacation, etc.  Only one groundskeeper is on staff attempting to maintain all our properties.</a:t>
            </a:r>
          </a:p>
          <a:p>
            <a:pPr marL="285750" indent="-285750">
              <a:lnSpc>
                <a:spcPct val="90000"/>
              </a:lnSpc>
              <a:spcBef>
                <a:spcPts val="1200"/>
              </a:spcBef>
              <a:buClr>
                <a:srgbClr val="D34817">
                  <a:lumMod val="75000"/>
                </a:srgbClr>
              </a:buClr>
              <a:buSzPct val="85000"/>
              <a:buFont typeface="Arial" panose="020B0604020202020204" pitchFamily="34" charset="0"/>
              <a:buChar char="•"/>
              <a:defRPr/>
            </a:pPr>
            <a:r>
              <a:rPr lang="en-US" sz="1200" dirty="0">
                <a:latin typeface="Rockwell" panose="02060603020205020403"/>
              </a:rPr>
              <a:t>Diversity of</a:t>
            </a:r>
            <a:r>
              <a:rPr kumimoji="0" lang="en-US" sz="1200" b="0" i="0" u="none" strike="noStrike" kern="1200" cap="none" spc="0" normalizeH="0" baseline="0" noProof="0" dirty="0">
                <a:ln>
                  <a:noFill/>
                </a:ln>
                <a:effectLst/>
                <a:uLnTx/>
                <a:uFillTx/>
                <a:latin typeface="Rockwell" panose="02060603020205020403"/>
                <a:ea typeface="+mn-ea"/>
                <a:cs typeface="+mn-cs"/>
              </a:rPr>
              <a:t> properties, maintenance schedules and landscape types weigh upon the </a:t>
            </a:r>
            <a:r>
              <a:rPr lang="en-US" sz="1200" dirty="0">
                <a:latin typeface="Rockwell" panose="02060603020205020403"/>
              </a:rPr>
              <a:t>level of service required</a:t>
            </a:r>
            <a:r>
              <a:rPr kumimoji="0" lang="en-US" sz="1200" b="0" i="0" u="none" strike="noStrike" kern="1200" cap="none" spc="0" normalizeH="0" baseline="0" noProof="0" dirty="0">
                <a:ln>
                  <a:noFill/>
                </a:ln>
                <a:effectLst/>
                <a:uLnTx/>
                <a:uFillTx/>
                <a:latin typeface="Rockwell" panose="02060603020205020403"/>
                <a:ea typeface="+mn-ea"/>
                <a:cs typeface="+mn-cs"/>
              </a:rPr>
              <a:t>.</a:t>
            </a:r>
          </a:p>
          <a:p>
            <a:pPr marL="285750" indent="-285750">
              <a:lnSpc>
                <a:spcPct val="90000"/>
              </a:lnSpc>
              <a:spcBef>
                <a:spcPts val="1200"/>
              </a:spcBef>
              <a:buClr>
                <a:srgbClr val="D34817">
                  <a:lumMod val="75000"/>
                </a:srgbClr>
              </a:buClr>
              <a:buSzPct val="85000"/>
              <a:buFont typeface="Arial" panose="020B0604020202020204" pitchFamily="34" charset="0"/>
              <a:buChar char="•"/>
              <a:defRPr/>
            </a:pPr>
            <a:r>
              <a:rPr lang="en-US" sz="1200" dirty="0">
                <a:latin typeface="Rockwell" panose="02060603020205020403"/>
              </a:rPr>
              <a:t>Proximity of properties also weighs upon our ability to get to all areas in a timely fashion.</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endParaRPr lang="en-US" sz="1200" dirty="0">
              <a:solidFill>
                <a:prstClr val="black"/>
              </a:solidFill>
              <a:latin typeface="Rockwell" panose="02060603020205020403"/>
            </a:endParaRPr>
          </a:p>
        </p:txBody>
      </p:sp>
      <p:sp>
        <p:nvSpPr>
          <p:cNvPr id="6" name="TextBox 5">
            <a:extLst>
              <a:ext uri="{FF2B5EF4-FFF2-40B4-BE49-F238E27FC236}">
                <a16:creationId xmlns:a16="http://schemas.microsoft.com/office/drawing/2014/main" id="{C4497C30-83F2-E9FB-5705-5C8F87D2FCA8}"/>
              </a:ext>
            </a:extLst>
          </p:cNvPr>
          <p:cNvSpPr txBox="1"/>
          <p:nvPr/>
        </p:nvSpPr>
        <p:spPr>
          <a:xfrm>
            <a:off x="5944559" y="768143"/>
            <a:ext cx="4732982" cy="4225772"/>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endParaRPr lang="en-US" sz="1400" b="1" u="sng" dirty="0">
              <a:solidFill>
                <a:prstClr val="black"/>
              </a:solidFill>
              <a:latin typeface="Rockwell" panose="02060603020205020403"/>
            </a:endParaRPr>
          </a:p>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lang="en-US" sz="2400" b="1" u="sng" dirty="0">
                <a:solidFill>
                  <a:prstClr val="black"/>
                </a:solidFill>
                <a:latin typeface="Rockwell" panose="02060603020205020403"/>
              </a:rPr>
              <a:t>Grounds staff requested:</a:t>
            </a:r>
            <a:endParaRPr kumimoji="0" lang="en-US" sz="2400" b="1" i="0" u="sng" strike="noStrike" kern="1200" cap="none" spc="0" normalizeH="0" baseline="0" noProof="0" dirty="0">
              <a:ln>
                <a:noFill/>
              </a:ln>
              <a:solidFill>
                <a:prstClr val="black"/>
              </a:solidFill>
              <a:effectLst/>
              <a:uLnTx/>
              <a:uFillTx/>
              <a:latin typeface="Rockwell" panose="02060603020205020403"/>
              <a:ea typeface="+mn-ea"/>
              <a:cs typeface="+mn-cs"/>
            </a:endParaRP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Rockwell" panose="02060603020205020403"/>
                <a:ea typeface="+mn-ea"/>
                <a:cs typeface="+mn-cs"/>
              </a:rPr>
              <a:t>The standard</a:t>
            </a:r>
            <a:r>
              <a:rPr lang="en-US" sz="2400" dirty="0">
                <a:solidFill>
                  <a:prstClr val="black"/>
                </a:solidFill>
                <a:latin typeface="Rockwell" panose="02060603020205020403"/>
              </a:rPr>
              <a:t> is 30 acres of property per groundskeeper.</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2400" b="0" i="0" u="none" strike="noStrike" kern="1200" cap="none" spc="0" normalizeH="0" baseline="0" noProof="0" dirty="0">
                <a:ln>
                  <a:noFill/>
                </a:ln>
                <a:effectLst/>
                <a:uLnTx/>
                <a:uFillTx/>
                <a:latin typeface="Rockwell" panose="02060603020205020403"/>
                <a:ea typeface="+mn-ea"/>
                <a:cs typeface="+mn-cs"/>
              </a:rPr>
              <a:t>We have approx.</a:t>
            </a:r>
            <a:r>
              <a:rPr lang="en-US" sz="2400" dirty="0">
                <a:latin typeface="Rockwell" panose="02060603020205020403"/>
              </a:rPr>
              <a:t> 79 acres of property, which is 39.5 acres per groundskeeper.</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2400" dirty="0">
                <a:solidFill>
                  <a:srgbClr val="FF0000"/>
                </a:solidFill>
                <a:latin typeface="Rockwell" panose="02060603020205020403"/>
              </a:rPr>
              <a:t>I am requesting 1 Groundskeeper and 1 truck to primarily focus on the downtown area.</a:t>
            </a:r>
          </a:p>
        </p:txBody>
      </p:sp>
      <p:sp>
        <p:nvSpPr>
          <p:cNvPr id="2" name="Slide Number Placeholder 1">
            <a:extLst>
              <a:ext uri="{FF2B5EF4-FFF2-40B4-BE49-F238E27FC236}">
                <a16:creationId xmlns:a16="http://schemas.microsoft.com/office/drawing/2014/main" id="{B6FABA1A-EB9D-3224-E6AE-CE83BB34B7C9}"/>
              </a:ext>
            </a:extLst>
          </p:cNvPr>
          <p:cNvSpPr>
            <a:spLocks noGrp="1"/>
          </p:cNvSpPr>
          <p:nvPr>
            <p:ph type="sldNum" sz="quarter" idx="12"/>
          </p:nvPr>
        </p:nvSpPr>
        <p:spPr/>
        <p:txBody>
          <a:bodyPr>
            <a:normAutofit lnSpcReduction="10000"/>
          </a:bodyPr>
          <a:lstStyle/>
          <a:p>
            <a:fld id="{435FC2AF-44CB-4375-B807-1A59999D6D49}" type="slidenum">
              <a:rPr lang="en-US" smtClean="0"/>
              <a:t>19</a:t>
            </a:fld>
            <a:endParaRPr lang="en-US"/>
          </a:p>
        </p:txBody>
      </p:sp>
    </p:spTree>
    <p:extLst>
      <p:ext uri="{BB962C8B-B14F-4D97-AF65-F5344CB8AC3E}">
        <p14:creationId xmlns:p14="http://schemas.microsoft.com/office/powerpoint/2010/main" val="527515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1891"/>
            <a:ext cx="2331718" cy="1348509"/>
          </a:xfrm>
        </p:spPr>
        <p:txBody>
          <a:bodyPr>
            <a:normAutofit fontScale="90000"/>
          </a:bodyPr>
          <a:lstStyle/>
          <a:p>
            <a:r>
              <a:rPr lang="en-US" dirty="0"/>
              <a:t>28 Year Staff History</a:t>
            </a:r>
          </a:p>
        </p:txBody>
      </p:sp>
      <p:graphicFrame>
        <p:nvGraphicFramePr>
          <p:cNvPr id="4" name="Object 3" descr="Table of 1997 thru 2024 Position count and Staffing Changes Made">
            <a:extLst>
              <a:ext uri="{FF2B5EF4-FFF2-40B4-BE49-F238E27FC236}">
                <a16:creationId xmlns:a16="http://schemas.microsoft.com/office/drawing/2014/main" id="{5343526B-275B-9A1F-D957-E4493A6EA10C}"/>
              </a:ext>
            </a:extLst>
          </p:cNvPr>
          <p:cNvGraphicFramePr>
            <a:graphicFrameLocks noChangeAspect="1"/>
          </p:cNvGraphicFramePr>
          <p:nvPr>
            <p:extLst>
              <p:ext uri="{D42A27DB-BD31-4B8C-83A1-F6EECF244321}">
                <p14:modId xmlns:p14="http://schemas.microsoft.com/office/powerpoint/2010/main" val="3021272080"/>
              </p:ext>
            </p:extLst>
          </p:nvPr>
        </p:nvGraphicFramePr>
        <p:xfrm>
          <a:off x="3136900" y="237067"/>
          <a:ext cx="5916613" cy="6400841"/>
        </p:xfrm>
        <a:graphic>
          <a:graphicData uri="http://schemas.openxmlformats.org/presentationml/2006/ole">
            <mc:AlternateContent xmlns:mc="http://schemas.openxmlformats.org/markup-compatibility/2006">
              <mc:Choice xmlns:v="urn:schemas-microsoft-com:vml" Requires="v">
                <p:oleObj name="Worksheet" r:id="rId2" imgW="7572342" imgH="6934342" progId="Excel.Sheet.12">
                  <p:embed/>
                </p:oleObj>
              </mc:Choice>
              <mc:Fallback>
                <p:oleObj name="Worksheet" r:id="rId2" imgW="7572342" imgH="6934342" progId="Excel.Sheet.12">
                  <p:embed/>
                  <p:pic>
                    <p:nvPicPr>
                      <p:cNvPr id="0" name=""/>
                      <p:cNvPicPr/>
                      <p:nvPr/>
                    </p:nvPicPr>
                    <p:blipFill>
                      <a:blip r:embed="rId3"/>
                      <a:stretch>
                        <a:fillRect/>
                      </a:stretch>
                    </p:blipFill>
                    <p:spPr>
                      <a:xfrm>
                        <a:off x="3136900" y="237067"/>
                        <a:ext cx="5916613" cy="6400841"/>
                      </a:xfrm>
                      <a:prstGeom prst="rect">
                        <a:avLst/>
                      </a:prstGeom>
                    </p:spPr>
                  </p:pic>
                </p:oleObj>
              </mc:Fallback>
            </mc:AlternateContent>
          </a:graphicData>
        </a:graphic>
      </p:graphicFrame>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98535329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7507" y="1316890"/>
            <a:ext cx="4606394" cy="4224216"/>
          </a:xfrm>
        </p:spPr>
        <p:txBody>
          <a:bodyPr>
            <a:normAutofit/>
          </a:bodyPr>
          <a:lstStyle/>
          <a:p>
            <a:pPr algn="ctr"/>
            <a:r>
              <a:rPr lang="en-US" sz="6000" dirty="0">
                <a:solidFill>
                  <a:srgbClr val="FFFFFF"/>
                </a:solidFill>
              </a:rPr>
              <a:t>Summary</a:t>
            </a:r>
          </a:p>
        </p:txBody>
      </p:sp>
    </p:spTree>
    <p:extLst>
      <p:ext uri="{BB962C8B-B14F-4D97-AF65-F5344CB8AC3E}">
        <p14:creationId xmlns:p14="http://schemas.microsoft.com/office/powerpoint/2010/main" val="41362210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noGrp="1"/>
          </p:cNvSpPr>
          <p:nvPr>
            <p:ph type="title" idx="4294967295"/>
          </p:nvPr>
        </p:nvSpPr>
        <p:spPr>
          <a:xfrm>
            <a:off x="74814" y="133003"/>
            <a:ext cx="11113645" cy="12635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all" spc="0" normalizeH="0" baseline="0" noProof="0" dirty="0">
                <a:ln>
                  <a:noFill/>
                </a:ln>
                <a:solidFill>
                  <a:schemeClr val="tx1"/>
                </a:solidFill>
                <a:effectLst/>
                <a:uLnTx/>
                <a:uFillTx/>
                <a:latin typeface="Rockwell Condensed" panose="02060603050405020104"/>
                <a:ea typeface="+mj-ea"/>
                <a:cs typeface="+mj-cs"/>
              </a:rPr>
              <a:t>Staffing required to be able to effectively handle our current workload.</a:t>
            </a:r>
          </a:p>
        </p:txBody>
      </p:sp>
      <p:sp>
        <p:nvSpPr>
          <p:cNvPr id="5" name="TextBox 4"/>
          <p:cNvSpPr txBox="1"/>
          <p:nvPr/>
        </p:nvSpPr>
        <p:spPr>
          <a:xfrm>
            <a:off x="392878" y="1640441"/>
            <a:ext cx="4732982" cy="4801314"/>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lang="en-US" sz="1600" b="1" u="sng" dirty="0">
                <a:solidFill>
                  <a:prstClr val="black"/>
                </a:solidFill>
                <a:latin typeface="Rockwell" panose="02060603020205020403"/>
              </a:rPr>
              <a:t>Maintenance Request</a:t>
            </a:r>
            <a:r>
              <a:rPr kumimoji="0" lang="en-US" sz="1600" b="1" i="0" u="sng" strike="noStrike" kern="1200" cap="none" spc="0" normalizeH="0" baseline="0" noProof="0" dirty="0">
                <a:ln>
                  <a:noFill/>
                </a:ln>
                <a:solidFill>
                  <a:prstClr val="black"/>
                </a:solidFill>
                <a:effectLst/>
                <a:uLnTx/>
                <a:uFillTx/>
                <a:latin typeface="Rockwell" panose="02060603020205020403"/>
              </a:rPr>
              <a:t>: (In order of priority)</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rPr>
              <a:t>Add 1 person to the Central Jail night shift.</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600" dirty="0">
                <a:solidFill>
                  <a:prstClr val="black"/>
                </a:solidFill>
                <a:latin typeface="Rockwell" panose="02060603020205020403"/>
              </a:rPr>
              <a:t>Add 1 person to the North Jail</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a:t>
            </a:r>
            <a:r>
              <a:rPr kumimoji="0" lang="en-US" sz="1600" b="1" i="0" u="none" strike="noStrike" kern="1200" cap="none" spc="0" normalizeH="0" baseline="0" noProof="0" dirty="0">
                <a:ln>
                  <a:noFill/>
                </a:ln>
                <a:solidFill>
                  <a:prstClr val="black"/>
                </a:solidFill>
                <a:effectLst/>
                <a:uLnTx/>
                <a:uFillTx/>
                <a:latin typeface="Rockwell" panose="02060603020205020403"/>
                <a:ea typeface="+mn-ea"/>
                <a:cs typeface="+mn-cs"/>
              </a:rPr>
              <a:t>1 truck </a:t>
            </a:r>
            <a:r>
              <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rPr>
              <a:t>to help maintain the  Juvenile, Cotton Belt and EOC.</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600" dirty="0">
                <a:solidFill>
                  <a:prstClr val="black"/>
                </a:solidFill>
                <a:latin typeface="Rockwell" panose="02060603020205020403"/>
              </a:rPr>
              <a:t>Add 1 person to the Central Jail day shift.</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a:t>
            </a:r>
            <a:r>
              <a:rPr kumimoji="0" lang="en-US" sz="1600" b="1" i="0" u="none" strike="noStrike" kern="1200" cap="none" spc="0" normalizeH="0" baseline="0" noProof="0" dirty="0">
                <a:ln>
                  <a:noFill/>
                </a:ln>
                <a:solidFill>
                  <a:prstClr val="black"/>
                </a:solidFill>
                <a:effectLst/>
                <a:uLnTx/>
                <a:uFillTx/>
                <a:latin typeface="Rockwell" panose="02060603020205020403"/>
                <a:ea typeface="+mn-ea"/>
                <a:cs typeface="+mn-cs"/>
              </a:rPr>
              <a:t>1 truck </a:t>
            </a:r>
            <a:r>
              <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rPr>
              <a:t>to help maintain the Animal Shelter, Annex, S.O. Admin, CSCD and Elections buildings.</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600" dirty="0">
                <a:solidFill>
                  <a:prstClr val="black"/>
                </a:solidFill>
                <a:latin typeface="Rockwell" panose="02060603020205020403"/>
              </a:rPr>
              <a:t>Add 1 person and </a:t>
            </a:r>
            <a:r>
              <a:rPr lang="en-US" sz="1600" b="1" dirty="0">
                <a:solidFill>
                  <a:prstClr val="black"/>
                </a:solidFill>
                <a:latin typeface="Rockwell" panose="02060603020205020403"/>
              </a:rPr>
              <a:t>1 truck </a:t>
            </a:r>
            <a:r>
              <a:rPr lang="en-US" sz="1600" dirty="0">
                <a:solidFill>
                  <a:prstClr val="black"/>
                </a:solidFill>
                <a:latin typeface="Rockwell" panose="02060603020205020403"/>
              </a:rPr>
              <a:t>to help maintain the Courthouse, Evidence and Facility Services buildings.</a:t>
            </a:r>
            <a:endPar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endParaRP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srgbClr val="C00000"/>
                </a:solidFill>
                <a:effectLst/>
                <a:uLnTx/>
                <a:uFillTx/>
                <a:latin typeface="Rockwell" panose="02060603020205020403"/>
                <a:ea typeface="+mn-ea"/>
                <a:cs typeface="+mn-cs"/>
              </a:rPr>
              <a:t>Totals: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srgbClr val="C00000"/>
                </a:solidFill>
                <a:effectLst/>
                <a:uLnTx/>
                <a:uFillTx/>
                <a:latin typeface="Rockwell" panose="02060603020205020403"/>
                <a:ea typeface="+mn-ea"/>
                <a:cs typeface="+mn-cs"/>
              </a:rPr>
              <a:t>6 Maintenance Mechanics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srgbClr val="C00000"/>
                </a:solidFill>
                <a:effectLst/>
                <a:uLnTx/>
                <a:uFillTx/>
                <a:latin typeface="Rockwell" panose="02060603020205020403"/>
                <a:ea typeface="+mn-ea"/>
                <a:cs typeface="+mn-cs"/>
              </a:rPr>
              <a:t>3 trucks</a:t>
            </a:r>
          </a:p>
        </p:txBody>
      </p:sp>
      <p:sp>
        <p:nvSpPr>
          <p:cNvPr id="4" name="TextBox 3">
            <a:extLst>
              <a:ext uri="{FF2B5EF4-FFF2-40B4-BE49-F238E27FC236}">
                <a16:creationId xmlns:a16="http://schemas.microsoft.com/office/drawing/2014/main" id="{BAB87A94-21FC-364A-90FB-927CD140C421}"/>
              </a:ext>
            </a:extLst>
          </p:cNvPr>
          <p:cNvSpPr txBox="1"/>
          <p:nvPr/>
        </p:nvSpPr>
        <p:spPr>
          <a:xfrm>
            <a:off x="5349034" y="1640441"/>
            <a:ext cx="4732982" cy="203748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200"/>
              </a:spcBef>
              <a:spcAft>
                <a:spcPts val="0"/>
              </a:spcAft>
              <a:buClr>
                <a:srgbClr val="D34817">
                  <a:lumMod val="75000"/>
                </a:srgbClr>
              </a:buClr>
              <a:buSzPct val="85000"/>
              <a:buFontTx/>
              <a:buNone/>
              <a:tabLst/>
              <a:defRPr/>
            </a:pPr>
            <a:r>
              <a:rPr lang="en-US" sz="1600" b="1" u="sng" dirty="0">
                <a:solidFill>
                  <a:prstClr val="black"/>
                </a:solidFill>
                <a:latin typeface="Rockwell" panose="02060603020205020403"/>
              </a:rPr>
              <a:t>Grounds Request</a:t>
            </a:r>
            <a:r>
              <a:rPr kumimoji="0" lang="en-US" sz="1600" b="1" i="0" u="sng" strike="noStrike" kern="1200" cap="none" spc="0" normalizeH="0" baseline="0" noProof="0" dirty="0">
                <a:ln>
                  <a:noFill/>
                </a:ln>
                <a:solidFill>
                  <a:prstClr val="black"/>
                </a:solidFill>
                <a:effectLst/>
                <a:uLnTx/>
                <a:uFillTx/>
                <a:latin typeface="Rockwell" panose="02060603020205020403"/>
              </a:rPr>
              <a:t>:</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Rockwell" panose="02060603020205020403"/>
                <a:ea typeface="+mn-ea"/>
                <a:cs typeface="+mn-cs"/>
              </a:rPr>
              <a:t>Add 1 person and 1 truck to </a:t>
            </a:r>
            <a:r>
              <a:rPr lang="en-US" sz="1600" dirty="0">
                <a:solidFill>
                  <a:prstClr val="black"/>
                </a:solidFill>
                <a:latin typeface="Rockwell" panose="02060603020205020403"/>
              </a:rPr>
              <a:t>focus primarily on the downtown area.</a:t>
            </a:r>
          </a:p>
          <a:p>
            <a:pPr marL="285750" marR="0" lvl="0"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kumimoji="0" lang="en-US" sz="1600" b="0" i="0" u="none" strike="noStrike" kern="1200" cap="none" spc="0" normalizeH="0" baseline="0" noProof="0" dirty="0">
                <a:ln>
                  <a:noFill/>
                </a:ln>
                <a:solidFill>
                  <a:srgbClr val="C00000"/>
                </a:solidFill>
                <a:effectLst/>
                <a:uLnTx/>
                <a:uFillTx/>
                <a:latin typeface="Rockwell" panose="02060603020205020403"/>
                <a:ea typeface="+mn-ea"/>
                <a:cs typeface="+mn-cs"/>
              </a:rPr>
              <a:t>Totals:</a:t>
            </a: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600" dirty="0">
                <a:solidFill>
                  <a:srgbClr val="C00000"/>
                </a:solidFill>
                <a:latin typeface="Rockwell" panose="02060603020205020403"/>
              </a:rPr>
              <a:t>1 Groundskeeper</a:t>
            </a:r>
            <a:endParaRPr kumimoji="0" lang="en-US" sz="1600" b="0" i="0" u="none" strike="noStrike" kern="1200" cap="none" spc="0" normalizeH="0" baseline="0" noProof="0" dirty="0">
              <a:ln>
                <a:noFill/>
              </a:ln>
              <a:solidFill>
                <a:srgbClr val="C00000"/>
              </a:solidFill>
              <a:effectLst/>
              <a:uLnTx/>
              <a:uFillTx/>
              <a:latin typeface="Rockwell" panose="02060603020205020403"/>
              <a:ea typeface="+mn-ea"/>
              <a:cs typeface="+mn-cs"/>
            </a:endParaRPr>
          </a:p>
          <a:p>
            <a:pPr marL="742950" marR="0" lvl="1" indent="-285750" algn="l" defTabSz="914400" rtl="0" eaLnBrk="1" fontAlgn="auto" latinLnBrk="0" hangingPunct="1">
              <a:lnSpc>
                <a:spcPct val="90000"/>
              </a:lnSpc>
              <a:spcBef>
                <a:spcPts val="1200"/>
              </a:spcBef>
              <a:spcAft>
                <a:spcPts val="0"/>
              </a:spcAft>
              <a:buClr>
                <a:srgbClr val="D34817">
                  <a:lumMod val="75000"/>
                </a:srgbClr>
              </a:buClr>
              <a:buSzPct val="85000"/>
              <a:buFont typeface="Arial" panose="020B0604020202020204" pitchFamily="34" charset="0"/>
              <a:buChar char="•"/>
              <a:tabLst/>
              <a:defRPr/>
            </a:pPr>
            <a:r>
              <a:rPr lang="en-US" sz="1600" dirty="0">
                <a:solidFill>
                  <a:srgbClr val="C00000"/>
                </a:solidFill>
                <a:latin typeface="Rockwell" panose="02060603020205020403"/>
              </a:rPr>
              <a:t>1</a:t>
            </a:r>
            <a:r>
              <a:rPr kumimoji="0" lang="en-US" sz="1600" b="0" i="0" u="none" strike="noStrike" kern="1200" cap="none" spc="0" normalizeH="0" baseline="0" noProof="0" dirty="0">
                <a:ln>
                  <a:noFill/>
                </a:ln>
                <a:solidFill>
                  <a:srgbClr val="C00000"/>
                </a:solidFill>
                <a:effectLst/>
                <a:uLnTx/>
                <a:uFillTx/>
                <a:latin typeface="Rockwell" panose="02060603020205020403"/>
                <a:ea typeface="+mn-ea"/>
                <a:cs typeface="+mn-cs"/>
              </a:rPr>
              <a:t> truck</a:t>
            </a: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21</a:t>
            </a:fld>
            <a:endParaRPr lang="en-US"/>
          </a:p>
        </p:txBody>
      </p:sp>
    </p:spTree>
    <p:extLst>
      <p:ext uri="{BB962C8B-B14F-4D97-AF65-F5344CB8AC3E}">
        <p14:creationId xmlns:p14="http://schemas.microsoft.com/office/powerpoint/2010/main" val="438126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 y="92075"/>
            <a:ext cx="12192000" cy="1441507"/>
          </a:xfrm>
        </p:spPr>
        <p:txBody>
          <a:bodyPr>
            <a:noAutofit/>
          </a:bodyPr>
          <a:lstStyle/>
          <a:p>
            <a:r>
              <a:rPr lang="en-US" sz="5400" dirty="0">
                <a:solidFill>
                  <a:schemeClr val="tx1"/>
                </a:solidFill>
                <a:latin typeface="Rockwell Condensed" panose="02060603050405020104" pitchFamily="18" charset="0"/>
              </a:rPr>
              <a:t>Estimated fiscal Impact for requested additions</a:t>
            </a:r>
          </a:p>
        </p:txBody>
      </p:sp>
      <p:sp>
        <p:nvSpPr>
          <p:cNvPr id="14" name="Text Placeholder 13"/>
          <p:cNvSpPr>
            <a:spLocks noGrp="1"/>
          </p:cNvSpPr>
          <p:nvPr>
            <p:ph type="body" idx="1"/>
          </p:nvPr>
        </p:nvSpPr>
        <p:spPr>
          <a:xfrm>
            <a:off x="899160" y="1424678"/>
            <a:ext cx="2023533" cy="640080"/>
          </a:xfrm>
        </p:spPr>
        <p:txBody>
          <a:bodyPr>
            <a:normAutofit/>
          </a:bodyPr>
          <a:lstStyle/>
          <a:p>
            <a:pPr algn="ctr"/>
            <a:r>
              <a:rPr lang="en-US" b="1" u="sng" dirty="0">
                <a:solidFill>
                  <a:schemeClr val="tx1"/>
                </a:solidFill>
              </a:rPr>
              <a:t>Maintenance</a:t>
            </a:r>
            <a:r>
              <a:rPr lang="en-US" dirty="0"/>
              <a:t>	</a:t>
            </a:r>
          </a:p>
        </p:txBody>
      </p:sp>
      <p:sp>
        <p:nvSpPr>
          <p:cNvPr id="4" name="Content Placeholder 3"/>
          <p:cNvSpPr>
            <a:spLocks noGrp="1"/>
          </p:cNvSpPr>
          <p:nvPr>
            <p:ph sz="half" idx="2"/>
          </p:nvPr>
        </p:nvSpPr>
        <p:spPr>
          <a:xfrm>
            <a:off x="164529" y="2184499"/>
            <a:ext cx="3310191" cy="4146672"/>
          </a:xfrm>
          <a:ln w="25400">
            <a:solidFill>
              <a:schemeClr val="tx1"/>
            </a:solidFill>
          </a:ln>
        </p:spPr>
        <p:txBody>
          <a:bodyPr>
            <a:normAutofit fontScale="55000" lnSpcReduction="20000"/>
          </a:bodyPr>
          <a:lstStyle/>
          <a:p>
            <a:r>
              <a:rPr lang="en-US" dirty="0"/>
              <a:t>Positions (Salary &amp; Benefits)</a:t>
            </a:r>
          </a:p>
          <a:p>
            <a:pPr lvl="1"/>
            <a:r>
              <a:rPr lang="en-US" dirty="0"/>
              <a:t>$45,881 Ea. (Qty.6)</a:t>
            </a:r>
          </a:p>
          <a:p>
            <a:pPr lvl="2"/>
            <a:r>
              <a:rPr lang="en-US" dirty="0"/>
              <a:t>Maintenance Mechanic Step 1 </a:t>
            </a:r>
          </a:p>
          <a:p>
            <a:r>
              <a:rPr lang="en-US" dirty="0"/>
              <a:t>Vehicles</a:t>
            </a:r>
          </a:p>
          <a:p>
            <a:pPr lvl="1"/>
            <a:r>
              <a:rPr lang="en-US" dirty="0"/>
              <a:t>$42,000 Ea.(Qty.3)</a:t>
            </a:r>
          </a:p>
          <a:p>
            <a:r>
              <a:rPr lang="en-US" dirty="0"/>
              <a:t>Uniforms</a:t>
            </a:r>
          </a:p>
          <a:p>
            <a:pPr lvl="1"/>
            <a:r>
              <a:rPr lang="en-US" dirty="0"/>
              <a:t>$460.20 Ea. Annually (Qty.6)</a:t>
            </a:r>
          </a:p>
          <a:p>
            <a:r>
              <a:rPr lang="en-US" b="1" dirty="0">
                <a:solidFill>
                  <a:schemeClr val="accent2"/>
                </a:solidFill>
              </a:rPr>
              <a:t>FY25- First Year</a:t>
            </a:r>
          </a:p>
          <a:p>
            <a:pPr lvl="1"/>
            <a:r>
              <a:rPr lang="en-US" dirty="0"/>
              <a:t>6 Positions – $275,286  </a:t>
            </a:r>
          </a:p>
          <a:p>
            <a:pPr lvl="2"/>
            <a:r>
              <a:rPr lang="en-US" dirty="0"/>
              <a:t>Maintenance Mechanic Step 1 </a:t>
            </a:r>
          </a:p>
          <a:p>
            <a:pPr lvl="1"/>
            <a:r>
              <a:rPr lang="en-US" dirty="0"/>
              <a:t>3 Vehicles- $126,000 </a:t>
            </a:r>
          </a:p>
          <a:p>
            <a:pPr lvl="1"/>
            <a:r>
              <a:rPr lang="en-US" dirty="0"/>
              <a:t>6 Uniforms- $2,761.20 </a:t>
            </a:r>
          </a:p>
          <a:p>
            <a:pPr lvl="1"/>
            <a:r>
              <a:rPr lang="en-US" b="1" dirty="0">
                <a:solidFill>
                  <a:schemeClr val="accent2"/>
                </a:solidFill>
              </a:rPr>
              <a:t>Combined Total- $404,047.20 </a:t>
            </a:r>
          </a:p>
          <a:p>
            <a:r>
              <a:rPr lang="en-US" b="1" dirty="0">
                <a:solidFill>
                  <a:schemeClr val="accent2"/>
                </a:solidFill>
              </a:rPr>
              <a:t>FY26-Subsequent Years</a:t>
            </a:r>
          </a:p>
          <a:p>
            <a:pPr lvl="1"/>
            <a:r>
              <a:rPr lang="en-US" dirty="0"/>
              <a:t>6 Positions- $275,286 </a:t>
            </a:r>
          </a:p>
          <a:p>
            <a:pPr lvl="2"/>
            <a:r>
              <a:rPr lang="en-US" dirty="0"/>
              <a:t>Maintenance Mechanic Step 1 </a:t>
            </a:r>
          </a:p>
          <a:p>
            <a:pPr lvl="1"/>
            <a:r>
              <a:rPr lang="en-US" dirty="0"/>
              <a:t>6 Uniforms- $2,761.20</a:t>
            </a:r>
          </a:p>
          <a:p>
            <a:pPr lvl="1"/>
            <a:r>
              <a:rPr lang="en-US" b="1" dirty="0">
                <a:solidFill>
                  <a:schemeClr val="accent2"/>
                </a:solidFill>
              </a:rPr>
              <a:t>Combined Total- $278,047.20</a:t>
            </a:r>
          </a:p>
          <a:p>
            <a:pPr lvl="1"/>
            <a:r>
              <a:rPr lang="en-US" b="1" dirty="0">
                <a:solidFill>
                  <a:schemeClr val="accent2"/>
                </a:solidFill>
              </a:rPr>
              <a:t>Salaries estimated on current FY24 scale.</a:t>
            </a:r>
          </a:p>
          <a:p>
            <a:pPr marL="274320" lvl="1" indent="0">
              <a:buNone/>
            </a:pPr>
            <a:endParaRPr lang="en-US" b="1" dirty="0">
              <a:solidFill>
                <a:schemeClr val="accent2"/>
              </a:solidFill>
            </a:endParaRPr>
          </a:p>
        </p:txBody>
      </p:sp>
      <p:sp>
        <p:nvSpPr>
          <p:cNvPr id="5" name="Text Placeholder 13">
            <a:extLst>
              <a:ext uri="{FF2B5EF4-FFF2-40B4-BE49-F238E27FC236}">
                <a16:creationId xmlns:a16="http://schemas.microsoft.com/office/drawing/2014/main" id="{3961F785-2C7F-F85B-B7D0-0D2D2AF611DA}"/>
              </a:ext>
            </a:extLst>
          </p:cNvPr>
          <p:cNvSpPr txBox="1">
            <a:spLocks/>
          </p:cNvSpPr>
          <p:nvPr/>
        </p:nvSpPr>
        <p:spPr>
          <a:xfrm>
            <a:off x="5039988" y="1610021"/>
            <a:ext cx="2023533" cy="64008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000" b="1" kern="1200">
                <a:solidFill>
                  <a:schemeClr val="accent1">
                    <a:lumMod val="75000"/>
                  </a:schemeClr>
                </a:solidFill>
                <a:latin typeface="+mn-lt"/>
                <a:ea typeface="+mn-ea"/>
                <a:cs typeface="+mn-cs"/>
              </a:defRPr>
            </a:lvl1pPr>
            <a:lvl2pPr marL="4572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9pPr>
          </a:lstStyle>
          <a:p>
            <a:pPr algn="ctr"/>
            <a:r>
              <a:rPr lang="en-US" u="sng" dirty="0">
                <a:solidFill>
                  <a:schemeClr val="tx1"/>
                </a:solidFill>
              </a:rPr>
              <a:t>Grounds</a:t>
            </a:r>
            <a:r>
              <a:rPr lang="en-US" dirty="0"/>
              <a:t>	</a:t>
            </a:r>
          </a:p>
        </p:txBody>
      </p:sp>
      <p:sp>
        <p:nvSpPr>
          <p:cNvPr id="7" name="Content Placeholder 3">
            <a:extLst>
              <a:ext uri="{FF2B5EF4-FFF2-40B4-BE49-F238E27FC236}">
                <a16:creationId xmlns:a16="http://schemas.microsoft.com/office/drawing/2014/main" id="{51EAE4C7-F33E-4C49-97A0-56FAA45F389E}"/>
              </a:ext>
            </a:extLst>
          </p:cNvPr>
          <p:cNvSpPr txBox="1">
            <a:spLocks/>
          </p:cNvSpPr>
          <p:nvPr/>
        </p:nvSpPr>
        <p:spPr>
          <a:xfrm>
            <a:off x="4005402" y="2184499"/>
            <a:ext cx="3310191" cy="4146672"/>
          </a:xfrm>
          <a:prstGeom prst="rect">
            <a:avLst/>
          </a:prstGeom>
          <a:ln w="25400">
            <a:solidFill>
              <a:schemeClr val="tx1"/>
            </a:solidFill>
          </a:ln>
        </p:spPr>
        <p:txBody>
          <a:bodyPr vert="horz" lIns="91440" tIns="45720" rIns="91440" bIns="45720" rtlCol="0">
            <a:normAutofit fontScale="55000" lnSpcReduction="2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en-US" dirty="0"/>
              <a:t>Positions (Salary &amp; Benefits)</a:t>
            </a:r>
          </a:p>
          <a:p>
            <a:pPr lvl="1"/>
            <a:r>
              <a:rPr lang="en-US" dirty="0"/>
              <a:t>$32,080 Ea. (Qty.1)</a:t>
            </a:r>
          </a:p>
          <a:p>
            <a:pPr lvl="2"/>
            <a:r>
              <a:rPr lang="en-US" dirty="0"/>
              <a:t>Groundskeeper Step 1 </a:t>
            </a:r>
          </a:p>
          <a:p>
            <a:r>
              <a:rPr lang="en-US" dirty="0"/>
              <a:t>Vehicles</a:t>
            </a:r>
          </a:p>
          <a:p>
            <a:pPr lvl="1"/>
            <a:r>
              <a:rPr lang="en-US" dirty="0"/>
              <a:t>$42,000 Ea.(Qty.1)</a:t>
            </a:r>
          </a:p>
          <a:p>
            <a:r>
              <a:rPr lang="en-US" dirty="0"/>
              <a:t>Uniforms</a:t>
            </a:r>
          </a:p>
          <a:p>
            <a:pPr lvl="1"/>
            <a:r>
              <a:rPr lang="en-US" dirty="0"/>
              <a:t>$460.20 Ea. Annually (Qty.1)</a:t>
            </a:r>
          </a:p>
          <a:p>
            <a:r>
              <a:rPr lang="en-US" b="1" dirty="0">
                <a:solidFill>
                  <a:schemeClr val="accent2"/>
                </a:solidFill>
              </a:rPr>
              <a:t>FY25- First Year</a:t>
            </a:r>
          </a:p>
          <a:p>
            <a:pPr lvl="1"/>
            <a:r>
              <a:rPr lang="en-US" dirty="0"/>
              <a:t>1 Position – $32,080 </a:t>
            </a:r>
          </a:p>
          <a:p>
            <a:pPr lvl="2"/>
            <a:r>
              <a:rPr lang="en-US" dirty="0"/>
              <a:t>Groundskeeper Step 1 </a:t>
            </a:r>
          </a:p>
          <a:p>
            <a:pPr lvl="1"/>
            <a:r>
              <a:rPr lang="en-US" dirty="0"/>
              <a:t>1 Vehicles- $42,000 </a:t>
            </a:r>
          </a:p>
          <a:p>
            <a:pPr lvl="1"/>
            <a:r>
              <a:rPr lang="en-US" dirty="0"/>
              <a:t>1 Uniforms- $460.20 </a:t>
            </a:r>
          </a:p>
          <a:p>
            <a:pPr lvl="1"/>
            <a:r>
              <a:rPr lang="en-US" b="1" dirty="0">
                <a:solidFill>
                  <a:schemeClr val="accent2"/>
                </a:solidFill>
              </a:rPr>
              <a:t>Combined Total- $74,540.20</a:t>
            </a:r>
          </a:p>
          <a:p>
            <a:r>
              <a:rPr lang="en-US" b="1" dirty="0">
                <a:solidFill>
                  <a:schemeClr val="accent2"/>
                </a:solidFill>
              </a:rPr>
              <a:t>FY26-Subsequent Years</a:t>
            </a:r>
          </a:p>
          <a:p>
            <a:pPr lvl="1"/>
            <a:r>
              <a:rPr lang="en-US" dirty="0"/>
              <a:t>1 Position- $32,080 </a:t>
            </a:r>
          </a:p>
          <a:p>
            <a:pPr lvl="2"/>
            <a:r>
              <a:rPr lang="en-US" dirty="0"/>
              <a:t>Groundskeeper Step 1 </a:t>
            </a:r>
          </a:p>
          <a:p>
            <a:pPr lvl="1"/>
            <a:r>
              <a:rPr lang="en-US" dirty="0"/>
              <a:t>1 Uniform- $460.20</a:t>
            </a:r>
          </a:p>
          <a:p>
            <a:pPr lvl="1"/>
            <a:r>
              <a:rPr lang="en-US" b="1" dirty="0">
                <a:solidFill>
                  <a:schemeClr val="accent2"/>
                </a:solidFill>
              </a:rPr>
              <a:t>Combined Total- $32,540.20</a:t>
            </a:r>
          </a:p>
          <a:p>
            <a:pPr lvl="1"/>
            <a:r>
              <a:rPr lang="en-US" b="1" dirty="0">
                <a:solidFill>
                  <a:schemeClr val="accent2"/>
                </a:solidFill>
              </a:rPr>
              <a:t>Salaries estimated on current FY24 scale.</a:t>
            </a:r>
          </a:p>
        </p:txBody>
      </p:sp>
      <p:sp>
        <p:nvSpPr>
          <p:cNvPr id="6" name="TextBox 5"/>
          <p:cNvSpPr txBox="1"/>
          <p:nvPr/>
        </p:nvSpPr>
        <p:spPr>
          <a:xfrm>
            <a:off x="7315593" y="1744718"/>
            <a:ext cx="3977247" cy="369332"/>
          </a:xfrm>
          <a:prstGeom prst="rect">
            <a:avLst/>
          </a:prstGeom>
          <a:solidFill>
            <a:schemeClr val="bg1"/>
          </a:solidFill>
        </p:spPr>
        <p:txBody>
          <a:bodyPr wrap="square" rtlCol="0">
            <a:spAutoFit/>
          </a:bodyPr>
          <a:lstStyle/>
          <a:p>
            <a:pPr algn="ctr"/>
            <a:r>
              <a:rPr lang="en-US" b="1" u="sng" dirty="0"/>
              <a:t>FY24 Department Totals </a:t>
            </a:r>
          </a:p>
        </p:txBody>
      </p:sp>
      <p:sp>
        <p:nvSpPr>
          <p:cNvPr id="9" name="Content Placeholder 15"/>
          <p:cNvSpPr txBox="1">
            <a:spLocks/>
          </p:cNvSpPr>
          <p:nvPr/>
        </p:nvSpPr>
        <p:spPr>
          <a:xfrm>
            <a:off x="7705336" y="2249424"/>
            <a:ext cx="3411398" cy="2771309"/>
          </a:xfrm>
          <a:prstGeom prst="rect">
            <a:avLst/>
          </a:prstGeom>
          <a:ln w="25400">
            <a:solidFill>
              <a:schemeClr val="tx1"/>
            </a:solidFill>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en-US" sz="1800" b="1" noProof="0" dirty="0">
                <a:solidFill>
                  <a:srgbClr val="9B2D1F"/>
                </a:solidFill>
                <a:latin typeface="Rockwell" panose="02060603020205020403"/>
              </a:rPr>
              <a:t>Annual Salaries - </a:t>
            </a:r>
            <a:r>
              <a:rPr kumimoji="0" lang="en-US" sz="1800" b="1" i="0" u="none" strike="noStrike" kern="1200" cap="none" spc="0" normalizeH="0" baseline="0" noProof="0" dirty="0">
                <a:ln>
                  <a:noFill/>
                </a:ln>
                <a:solidFill>
                  <a:srgbClr val="9B2D1F"/>
                </a:solidFill>
                <a:effectLst/>
                <a:uLnTx/>
                <a:uFillTx/>
                <a:latin typeface="Rockwell" panose="02060603020205020403"/>
                <a:ea typeface="+mn-ea"/>
                <a:cs typeface="+mn-cs"/>
              </a:rPr>
              <a:t>$1,982,767.00</a:t>
            </a:r>
          </a:p>
          <a:p>
            <a:pPr lvl="1">
              <a:spcBef>
                <a:spcPts val="1200"/>
              </a:spcBef>
              <a:spcAft>
                <a:spcPts val="0"/>
              </a:spcAft>
              <a:buClr>
                <a:srgbClr val="D34817">
                  <a:lumMod val="75000"/>
                </a:srgbClr>
              </a:buClr>
              <a:defRPr/>
            </a:pPr>
            <a:r>
              <a:rPr lang="en-US" sz="1600" b="1" dirty="0">
                <a:solidFill>
                  <a:srgbClr val="9B2D1F"/>
                </a:solidFill>
                <a:latin typeface="Rockwell" panose="02060603020205020403"/>
              </a:rPr>
              <a:t>32 Staff</a:t>
            </a:r>
            <a:endParaRPr kumimoji="0" lang="en-US" sz="1600" b="1" i="0" u="none" strike="noStrike" kern="1200" cap="none" spc="0" normalizeH="0" baseline="0" noProof="0" dirty="0">
              <a:ln>
                <a:noFill/>
              </a:ln>
              <a:solidFill>
                <a:srgbClr val="9B2D1F"/>
              </a:solidFill>
              <a:effectLst/>
              <a:uLnTx/>
              <a:uFillTx/>
              <a:latin typeface="Rockwell" panose="02060603020205020403"/>
              <a:ea typeface="+mn-ea"/>
              <a:cs typeface="+mn-cs"/>
            </a:endParaRP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en-US" sz="1800" b="1" dirty="0">
                <a:solidFill>
                  <a:srgbClr val="9B2D1F"/>
                </a:solidFill>
                <a:latin typeface="Rockwell" panose="02060603020205020403"/>
              </a:rPr>
              <a:t>Uniforms - $16,041.48</a:t>
            </a:r>
          </a:p>
          <a:p>
            <a:pPr lvl="1">
              <a:spcBef>
                <a:spcPts val="1200"/>
              </a:spcBef>
              <a:spcAft>
                <a:spcPts val="0"/>
              </a:spcAft>
              <a:buClr>
                <a:srgbClr val="D34817">
                  <a:lumMod val="75000"/>
                </a:srgbClr>
              </a:buClr>
              <a:defRPr/>
            </a:pPr>
            <a:r>
              <a:rPr lang="en-US" sz="1600" b="1" dirty="0">
                <a:solidFill>
                  <a:srgbClr val="9B2D1F"/>
                </a:solidFill>
                <a:latin typeface="Rockwell" panose="02060603020205020403"/>
              </a:rPr>
              <a:t>31 Uniforms</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en-US" sz="1800" b="1" i="0" u="none" strike="noStrike" kern="1200" cap="none" spc="0" normalizeH="0" baseline="0" noProof="0" dirty="0">
                <a:ln>
                  <a:noFill/>
                </a:ln>
                <a:solidFill>
                  <a:srgbClr val="9B2D1F"/>
                </a:solidFill>
                <a:effectLst/>
                <a:uLnTx/>
                <a:uFillTx/>
                <a:latin typeface="Rockwell" panose="02060603020205020403"/>
                <a:ea typeface="+mn-ea"/>
                <a:cs typeface="+mn-cs"/>
              </a:rPr>
              <a:t>Combined</a:t>
            </a:r>
            <a:r>
              <a:rPr kumimoji="0" lang="en-US" sz="1800" b="1" i="0" u="none" strike="noStrike" kern="1200" cap="none" spc="0" normalizeH="0" noProof="0" dirty="0">
                <a:ln>
                  <a:noFill/>
                </a:ln>
                <a:solidFill>
                  <a:srgbClr val="9B2D1F"/>
                </a:solidFill>
                <a:effectLst/>
                <a:uLnTx/>
                <a:uFillTx/>
                <a:latin typeface="Rockwell" panose="02060603020205020403"/>
                <a:ea typeface="+mn-ea"/>
                <a:cs typeface="+mn-cs"/>
              </a:rPr>
              <a:t> Total - </a:t>
            </a:r>
            <a:r>
              <a:rPr kumimoji="0" lang="en-US" sz="2600" b="1" i="0" u="none" strike="noStrike" kern="1200" cap="none" spc="0" normalizeH="0" noProof="0" dirty="0">
                <a:ln>
                  <a:noFill/>
                </a:ln>
                <a:solidFill>
                  <a:srgbClr val="9B2D1F"/>
                </a:solidFill>
                <a:effectLst/>
                <a:uLnTx/>
                <a:uFillTx/>
                <a:latin typeface="Rockwell" panose="02060603020205020403"/>
                <a:ea typeface="+mn-ea"/>
                <a:cs typeface="+mn-cs"/>
              </a:rPr>
              <a:t>$1,998,808.48</a:t>
            </a:r>
            <a:endParaRPr kumimoji="0" lang="en-US" sz="2600" b="1" i="0" u="none" strike="noStrike" kern="1200" cap="none" spc="0" normalizeH="0" baseline="0" noProof="0" dirty="0">
              <a:ln>
                <a:noFill/>
              </a:ln>
              <a:solidFill>
                <a:srgbClr val="9B2D1F"/>
              </a:solidFill>
              <a:effectLst/>
              <a:uLnTx/>
              <a:uFillTx/>
              <a:latin typeface="Rockwell" panose="02060603020205020403"/>
              <a:ea typeface="+mn-ea"/>
              <a:cs typeface="+mn-cs"/>
            </a:endParaRP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737810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20873"/>
            <a:ext cx="10123941" cy="860722"/>
          </a:xfrm>
        </p:spPr>
        <p:txBody>
          <a:bodyPr>
            <a:noAutofit/>
          </a:bodyPr>
          <a:lstStyle/>
          <a:p>
            <a:r>
              <a:rPr lang="en-US" sz="5400" dirty="0">
                <a:solidFill>
                  <a:schemeClr val="tx1"/>
                </a:solidFill>
                <a:latin typeface="Rockwell Condensed" panose="02060603050405020104" pitchFamily="18" charset="0"/>
              </a:rPr>
              <a:t>STAFFING REQUIRED JUST FOR THE NEW COURTHOUSE (FY26 BUDGET)</a:t>
            </a:r>
          </a:p>
        </p:txBody>
      </p:sp>
      <p:sp>
        <p:nvSpPr>
          <p:cNvPr id="14" name="Text Placeholder 13"/>
          <p:cNvSpPr>
            <a:spLocks noGrp="1"/>
          </p:cNvSpPr>
          <p:nvPr>
            <p:ph type="body" idx="1"/>
          </p:nvPr>
        </p:nvSpPr>
        <p:spPr>
          <a:xfrm>
            <a:off x="807857" y="1375386"/>
            <a:ext cx="2023533" cy="640080"/>
          </a:xfrm>
        </p:spPr>
        <p:txBody>
          <a:bodyPr>
            <a:normAutofit/>
          </a:bodyPr>
          <a:lstStyle/>
          <a:p>
            <a:pPr algn="ctr"/>
            <a:r>
              <a:rPr lang="en-US" b="1" u="sng" dirty="0">
                <a:solidFill>
                  <a:schemeClr val="tx1"/>
                </a:solidFill>
              </a:rPr>
              <a:t>Existing</a:t>
            </a:r>
            <a:r>
              <a:rPr lang="en-US" dirty="0"/>
              <a:t>	</a:t>
            </a:r>
          </a:p>
        </p:txBody>
      </p:sp>
      <p:sp>
        <p:nvSpPr>
          <p:cNvPr id="4" name="Content Placeholder 3"/>
          <p:cNvSpPr>
            <a:spLocks noGrp="1"/>
          </p:cNvSpPr>
          <p:nvPr>
            <p:ph sz="half" idx="2"/>
          </p:nvPr>
        </p:nvSpPr>
        <p:spPr>
          <a:xfrm>
            <a:off x="164529" y="2184499"/>
            <a:ext cx="3310191" cy="4146672"/>
          </a:xfrm>
          <a:ln w="25400">
            <a:solidFill>
              <a:schemeClr val="tx1"/>
            </a:solidFill>
          </a:ln>
        </p:spPr>
        <p:txBody>
          <a:bodyPr>
            <a:normAutofit/>
          </a:bodyPr>
          <a:lstStyle/>
          <a:p>
            <a:pPr marL="274320" lvl="1" indent="0">
              <a:buNone/>
            </a:pPr>
            <a:endParaRPr lang="en-US" dirty="0"/>
          </a:p>
          <a:p>
            <a:pPr marL="285750" indent="-285750">
              <a:buFont typeface="Arial" panose="020B0604020202020204" pitchFamily="34" charset="0"/>
              <a:buChar char="•"/>
            </a:pPr>
            <a:r>
              <a:rPr lang="en-US" dirty="0"/>
              <a:t>67,632 Square Feet</a:t>
            </a:r>
          </a:p>
          <a:p>
            <a:pPr marL="285750" indent="-285750">
              <a:buFont typeface="Arial" panose="020B0604020202020204" pitchFamily="34" charset="0"/>
              <a:buChar char="•"/>
            </a:pPr>
            <a:r>
              <a:rPr lang="en-US" dirty="0"/>
              <a:t>3 – Custodians at 22,544 </a:t>
            </a:r>
            <a:r>
              <a:rPr lang="en-US" dirty="0" err="1"/>
              <a:t>sqft</a:t>
            </a:r>
            <a:r>
              <a:rPr lang="en-US" dirty="0"/>
              <a:t> each.</a:t>
            </a:r>
          </a:p>
          <a:p>
            <a:pPr marL="285750" indent="-285750">
              <a:buFont typeface="Arial" panose="020B0604020202020204" pitchFamily="34" charset="0"/>
              <a:buChar char="•"/>
            </a:pPr>
            <a:r>
              <a:rPr lang="en-US" dirty="0"/>
              <a:t>1 – Maintenance Mechanic assigned that is also assigned to 77,789 with several other buildings assigned due to current short staffing.</a:t>
            </a:r>
          </a:p>
          <a:p>
            <a:pPr marL="274320" lvl="1" indent="0">
              <a:buNone/>
            </a:pPr>
            <a:endParaRPr lang="en-US" b="1" dirty="0">
              <a:solidFill>
                <a:schemeClr val="accent2"/>
              </a:solidFill>
            </a:endParaRPr>
          </a:p>
        </p:txBody>
      </p:sp>
      <p:sp>
        <p:nvSpPr>
          <p:cNvPr id="5" name="Text Placeholder 13">
            <a:extLst>
              <a:ext uri="{FF2B5EF4-FFF2-40B4-BE49-F238E27FC236}">
                <a16:creationId xmlns:a16="http://schemas.microsoft.com/office/drawing/2014/main" id="{3961F785-2C7F-F85B-B7D0-0D2D2AF611DA}"/>
              </a:ext>
            </a:extLst>
          </p:cNvPr>
          <p:cNvSpPr txBox="1">
            <a:spLocks/>
          </p:cNvSpPr>
          <p:nvPr/>
        </p:nvSpPr>
        <p:spPr>
          <a:xfrm>
            <a:off x="4648730" y="1544419"/>
            <a:ext cx="2023533" cy="64008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000" b="1" kern="1200">
                <a:solidFill>
                  <a:schemeClr val="accent1">
                    <a:lumMod val="75000"/>
                  </a:schemeClr>
                </a:solidFill>
                <a:latin typeface="+mn-lt"/>
                <a:ea typeface="+mn-ea"/>
                <a:cs typeface="+mn-cs"/>
              </a:defRPr>
            </a:lvl1pPr>
            <a:lvl2pPr marL="4572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b="1" kern="1200">
                <a:solidFill>
                  <a:schemeClr val="tx1"/>
                </a:solidFill>
                <a:latin typeface="+mn-lt"/>
                <a:ea typeface="+mn-ea"/>
                <a:cs typeface="+mn-cs"/>
              </a:defRPr>
            </a:lvl9pPr>
          </a:lstStyle>
          <a:p>
            <a:pPr algn="ctr"/>
            <a:r>
              <a:rPr lang="en-US" u="sng" dirty="0">
                <a:solidFill>
                  <a:schemeClr val="tx1"/>
                </a:solidFill>
              </a:rPr>
              <a:t>New</a:t>
            </a:r>
            <a:r>
              <a:rPr lang="en-US" dirty="0"/>
              <a:t>	</a:t>
            </a:r>
          </a:p>
        </p:txBody>
      </p:sp>
      <p:sp>
        <p:nvSpPr>
          <p:cNvPr id="7" name="Content Placeholder 3" descr="List of Staffing Required just for the New Courthouse">
            <a:extLst>
              <a:ext uri="{FF2B5EF4-FFF2-40B4-BE49-F238E27FC236}">
                <a16:creationId xmlns:a16="http://schemas.microsoft.com/office/drawing/2014/main" id="{51EAE4C7-F33E-4C49-97A0-56FAA45F389E}"/>
              </a:ext>
            </a:extLst>
          </p:cNvPr>
          <p:cNvSpPr txBox="1">
            <a:spLocks/>
          </p:cNvSpPr>
          <p:nvPr/>
        </p:nvSpPr>
        <p:spPr>
          <a:xfrm>
            <a:off x="4005402" y="2184499"/>
            <a:ext cx="3310191" cy="4146672"/>
          </a:xfrm>
          <a:prstGeom prst="rect">
            <a:avLst/>
          </a:prstGeom>
          <a:ln w="25400">
            <a:solidFill>
              <a:schemeClr val="tx1"/>
            </a:solidFill>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endParaRPr lang="en-US" b="1" dirty="0">
              <a:solidFill>
                <a:schemeClr val="accent2"/>
              </a:solidFill>
            </a:endParaRPr>
          </a:p>
        </p:txBody>
      </p:sp>
      <p:sp>
        <p:nvSpPr>
          <p:cNvPr id="10" name="TextBox 9">
            <a:extLst>
              <a:ext uri="{FF2B5EF4-FFF2-40B4-BE49-F238E27FC236}">
                <a16:creationId xmlns:a16="http://schemas.microsoft.com/office/drawing/2014/main" id="{0D42B541-5FF5-A9B2-46FE-AB65555F1301}"/>
              </a:ext>
            </a:extLst>
          </p:cNvPr>
          <p:cNvSpPr txBox="1"/>
          <p:nvPr/>
        </p:nvSpPr>
        <p:spPr>
          <a:xfrm>
            <a:off x="4005402" y="2615820"/>
            <a:ext cx="2671366" cy="2308324"/>
          </a:xfrm>
          <a:prstGeom prst="rect">
            <a:avLst/>
          </a:prstGeom>
          <a:noFill/>
        </p:spPr>
        <p:txBody>
          <a:bodyPr wrap="square">
            <a:spAutoFit/>
          </a:bodyPr>
          <a:lstStyle/>
          <a:p>
            <a:pPr marL="285750" indent="-285750">
              <a:buFont typeface="Arial" panose="020B0604020202020204" pitchFamily="34" charset="0"/>
              <a:buChar char="•"/>
            </a:pPr>
            <a:r>
              <a:rPr lang="en-US" dirty="0"/>
              <a:t>278,903 Square Feet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11.15 Custodians at 25,000 </a:t>
            </a:r>
            <a:r>
              <a:rPr lang="en-US" dirty="0" err="1"/>
              <a:t>sqft</a:t>
            </a:r>
            <a:r>
              <a:rPr lang="en-US" dirty="0"/>
              <a:t> each.</a:t>
            </a:r>
          </a:p>
          <a:p>
            <a:endParaRPr lang="en-US" dirty="0"/>
          </a:p>
          <a:p>
            <a:pPr marL="285750" indent="-285750">
              <a:buFont typeface="Arial" panose="020B0604020202020204" pitchFamily="34" charset="0"/>
              <a:buChar char="•"/>
            </a:pPr>
            <a:r>
              <a:rPr lang="en-US" dirty="0"/>
              <a:t>5.57 – Maintenance Mechanics needed at 50,000 </a:t>
            </a:r>
            <a:r>
              <a:rPr lang="en-US" dirty="0" err="1"/>
              <a:t>sqft</a:t>
            </a:r>
            <a:r>
              <a:rPr lang="en-US" dirty="0"/>
              <a:t> each.</a:t>
            </a:r>
          </a:p>
        </p:txBody>
      </p:sp>
      <p:sp>
        <p:nvSpPr>
          <p:cNvPr id="6" name="TextBox 5"/>
          <p:cNvSpPr txBox="1"/>
          <p:nvPr/>
        </p:nvSpPr>
        <p:spPr>
          <a:xfrm>
            <a:off x="7422411" y="1695426"/>
            <a:ext cx="3977247" cy="369332"/>
          </a:xfrm>
          <a:prstGeom prst="rect">
            <a:avLst/>
          </a:prstGeom>
          <a:solidFill>
            <a:schemeClr val="bg1"/>
          </a:solidFill>
        </p:spPr>
        <p:txBody>
          <a:bodyPr wrap="square" rtlCol="0">
            <a:spAutoFit/>
          </a:bodyPr>
          <a:lstStyle/>
          <a:p>
            <a:pPr algn="ctr"/>
            <a:r>
              <a:rPr lang="en-US" b="1" u="sng" dirty="0"/>
              <a:t>Summary</a:t>
            </a:r>
          </a:p>
        </p:txBody>
      </p:sp>
      <p:sp>
        <p:nvSpPr>
          <p:cNvPr id="9" name="Content Placeholder 15"/>
          <p:cNvSpPr txBox="1">
            <a:spLocks/>
          </p:cNvSpPr>
          <p:nvPr/>
        </p:nvSpPr>
        <p:spPr>
          <a:xfrm>
            <a:off x="7705336" y="2249424"/>
            <a:ext cx="3411398" cy="4081747"/>
          </a:xfrm>
          <a:prstGeom prst="rect">
            <a:avLst/>
          </a:prstGeom>
          <a:ln w="25400">
            <a:solidFill>
              <a:schemeClr val="tx1"/>
            </a:solidFill>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lang="en-US" sz="1800" b="1" noProof="0" dirty="0">
              <a:solidFill>
                <a:srgbClr val="9B2D1F"/>
              </a:solidFill>
              <a:latin typeface="Rockwell" panose="02060603020205020403"/>
            </a:endParaRP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en-US" sz="1800" b="1" noProof="0" dirty="0">
                <a:solidFill>
                  <a:srgbClr val="9B2D1F"/>
                </a:solidFill>
                <a:latin typeface="Rockwell" panose="02060603020205020403"/>
              </a:rPr>
              <a:t>8 – new Custodian positions required for the new Courthouse.</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en-US" sz="1800" b="1" i="0" u="none" strike="noStrike" kern="1200" cap="none" spc="0" normalizeH="0" baseline="0" dirty="0">
                <a:ln>
                  <a:noFill/>
                </a:ln>
                <a:solidFill>
                  <a:srgbClr val="9B2D1F"/>
                </a:solidFill>
                <a:effectLst/>
                <a:uLnTx/>
                <a:uFillTx/>
                <a:latin typeface="Rockwell" panose="02060603020205020403"/>
                <a:ea typeface="+mn-ea"/>
                <a:cs typeface="+mn-cs"/>
              </a:rPr>
              <a:t>4 – new Maintenance Mechanic positions required for the new Courthouse.</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en-US" sz="1800" b="1" dirty="0">
                <a:solidFill>
                  <a:srgbClr val="9B2D1F"/>
                </a:solidFill>
                <a:latin typeface="Rockwell" panose="02060603020205020403"/>
              </a:rPr>
              <a:t>12 Positions total.</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en-US" sz="1800" b="1" i="0" u="none" strike="noStrike" kern="1200" cap="none" spc="0" normalizeH="0" baseline="0" dirty="0">
                <a:ln>
                  <a:noFill/>
                </a:ln>
                <a:solidFill>
                  <a:srgbClr val="9B2D1F"/>
                </a:solidFill>
                <a:effectLst/>
                <a:uLnTx/>
                <a:uFillTx/>
                <a:latin typeface="Rockwell" panose="02060603020205020403"/>
                <a:ea typeface="+mn-ea"/>
                <a:cs typeface="+mn-cs"/>
              </a:rPr>
              <a:t>Current completion dat</a:t>
            </a:r>
            <a:r>
              <a:rPr lang="en-US" sz="1800" b="1" dirty="0">
                <a:solidFill>
                  <a:srgbClr val="9B2D1F"/>
                </a:solidFill>
                <a:latin typeface="Rockwell" panose="02060603020205020403"/>
              </a:rPr>
              <a:t>e of the Courthouse is 07/15/2026.</a:t>
            </a:r>
            <a:endParaRPr kumimoji="0" lang="en-US" sz="1800" b="1" i="0" u="none" strike="noStrike" kern="1200" cap="none" spc="0" normalizeH="0" baseline="0" dirty="0">
              <a:ln>
                <a:noFill/>
              </a:ln>
              <a:solidFill>
                <a:srgbClr val="9B2D1F"/>
              </a:solidFill>
              <a:effectLst/>
              <a:uLnTx/>
              <a:uFillTx/>
              <a:latin typeface="Rockwell" panose="02060603020205020403"/>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1913514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noGrp="1"/>
          </p:cNvSpPr>
          <p:nvPr>
            <p:ph type="title" idx="4294967295"/>
          </p:nvPr>
        </p:nvSpPr>
        <p:spPr>
          <a:xfrm>
            <a:off x="74814" y="133003"/>
            <a:ext cx="11113645" cy="74689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all" spc="0" normalizeH="0" baseline="0" noProof="0" dirty="0">
                <a:ln>
                  <a:noFill/>
                </a:ln>
                <a:solidFill>
                  <a:schemeClr val="tx1"/>
                </a:solidFill>
                <a:effectLst/>
                <a:uLnTx/>
                <a:uFillTx/>
                <a:latin typeface="Rockwell Condensed" panose="02060603050405020104"/>
                <a:ea typeface="+mj-ea"/>
                <a:cs typeface="+mj-cs"/>
              </a:rPr>
              <a:t>Food for thought:</a:t>
            </a:r>
          </a:p>
        </p:txBody>
      </p:sp>
      <p:sp>
        <p:nvSpPr>
          <p:cNvPr id="6" name="TextBox 5">
            <a:extLst>
              <a:ext uri="{FF2B5EF4-FFF2-40B4-BE49-F238E27FC236}">
                <a16:creationId xmlns:a16="http://schemas.microsoft.com/office/drawing/2014/main" id="{AF8C694F-42BD-A361-7D5B-85DC387F5E63}"/>
              </a:ext>
            </a:extLst>
          </p:cNvPr>
          <p:cNvSpPr txBox="1"/>
          <p:nvPr/>
        </p:nvSpPr>
        <p:spPr>
          <a:xfrm>
            <a:off x="313451" y="1017917"/>
            <a:ext cx="10636369" cy="5262979"/>
          </a:xfrm>
          <a:prstGeom prst="rect">
            <a:avLst/>
          </a:prstGeom>
          <a:noFill/>
        </p:spPr>
        <p:txBody>
          <a:bodyPr wrap="square" rtlCol="0">
            <a:spAutoFit/>
          </a:bodyPr>
          <a:lstStyle/>
          <a:p>
            <a:pPr marL="285750" indent="-285750">
              <a:buFont typeface="Arial" panose="020B0604020202020204" pitchFamily="34" charset="0"/>
              <a:buChar char="•"/>
            </a:pPr>
            <a:r>
              <a:rPr lang="en-US" sz="1400" dirty="0"/>
              <a:t>The 6 Maintenance Mechanic positions and 1 Grounds position that I’ve requested in this budget are to enable my department to maintain our current facilities and workload at an acceptable level of service.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In addition to these currently requested positions in FY25, I’ll be requesting 4 Maintenance Mechanics and 8 Custodians to support the newly constructed Courthouse in next years FY26 budget.</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This equates to a total of 19 positions that will be requested between this year and next.  I will be requesting 18 if we receive the 1 Maintenance Mechanic position that is currently on the table for approval in this FY25 budget cycle.</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Our level of staffing directly correlates to the level of service that we can provide.  It reflects in the cleanliness and healthiness of our facilities, how well maintained our facilities are and effect the appearance of our grounds.  It speaks to the County’s level of commitment of preserving and protecting our investments.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We have recently added two new larger R&amp;B buildings, the FCIC facility, and will soon be responsible for the new Parking Garage.  Moreover, we will soon quadruple the size of the Courthouse, going from 68,000 sq ft to 279,000 sq ft.</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I’ve not requested any skilled/licensed positions such as an electricians, plumbers, additional HVAC techs or any additional administrative type office positions that would make my job easier.  I’m not even asking for what would be “ideal” levels of staffing at each individual facility.  I’m simply requesting the base level and quantity of positions that I believe are required to help us achieve an acceptable level of service at most of our facilities.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We are very grateful for the additional staffing that we have received in recent years, however, the positions granted were a fraction of what has been requested, and I fear that any progress that was made with those additions will be counteracted if we do not properly staff and prepare for the new Courthouse.  </a:t>
            </a: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24</a:t>
            </a:fld>
            <a:endParaRPr lang="en-US"/>
          </a:p>
        </p:txBody>
      </p:sp>
    </p:spTree>
    <p:extLst>
      <p:ext uri="{BB962C8B-B14F-4D97-AF65-F5344CB8AC3E}">
        <p14:creationId xmlns:p14="http://schemas.microsoft.com/office/powerpoint/2010/main" val="1073051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7507" y="1316890"/>
            <a:ext cx="4742560" cy="4224216"/>
          </a:xfrm>
        </p:spPr>
        <p:txBody>
          <a:bodyPr>
            <a:normAutofit/>
          </a:bodyPr>
          <a:lstStyle/>
          <a:p>
            <a:pPr algn="ctr"/>
            <a:r>
              <a:rPr lang="en-US" sz="6000" dirty="0">
                <a:solidFill>
                  <a:srgbClr val="FFFFFF"/>
                </a:solidFill>
              </a:rPr>
              <a:t>County Comparisons</a:t>
            </a:r>
            <a:br>
              <a:rPr lang="en-US" sz="6000" dirty="0">
                <a:solidFill>
                  <a:srgbClr val="FFFFFF"/>
                </a:solidFill>
              </a:rPr>
            </a:br>
            <a:r>
              <a:rPr lang="en-US" sz="1800" dirty="0">
                <a:solidFill>
                  <a:srgbClr val="FFFFFF"/>
                </a:solidFill>
              </a:rPr>
              <a:t>(Info collected in FY24)</a:t>
            </a:r>
          </a:p>
        </p:txBody>
      </p:sp>
    </p:spTree>
    <p:extLst>
      <p:ext uri="{BB962C8B-B14F-4D97-AF65-F5344CB8AC3E}">
        <p14:creationId xmlns:p14="http://schemas.microsoft.com/office/powerpoint/2010/main" val="2531382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4"/>
            <a:ext cx="9692640" cy="731520"/>
          </a:xfrm>
        </p:spPr>
        <p:txBody>
          <a:bodyPr/>
          <a:lstStyle/>
          <a:p>
            <a:r>
              <a:rPr lang="en-US" dirty="0"/>
              <a:t>Lubbock County (Lubbock)</a:t>
            </a:r>
          </a:p>
        </p:txBody>
      </p:sp>
      <p:sp>
        <p:nvSpPr>
          <p:cNvPr id="3" name="Text Placeholder 2"/>
          <p:cNvSpPr>
            <a:spLocks noGrp="1"/>
          </p:cNvSpPr>
          <p:nvPr>
            <p:ph type="body" idx="1"/>
          </p:nvPr>
        </p:nvSpPr>
        <p:spPr>
          <a:ln>
            <a:solidFill>
              <a:schemeClr val="tx1"/>
            </a:solidFill>
          </a:ln>
        </p:spPr>
        <p:txBody>
          <a:bodyPr>
            <a:normAutofit/>
          </a:bodyPr>
          <a:lstStyle/>
          <a:p>
            <a:r>
              <a:rPr lang="en-US" dirty="0"/>
              <a:t>Lubbock County – Pop. 308,580</a:t>
            </a:r>
          </a:p>
          <a:p>
            <a:r>
              <a:rPr lang="en-US" dirty="0"/>
              <a:t>Budget - $8,138,005	</a:t>
            </a:r>
          </a:p>
        </p:txBody>
      </p:sp>
      <p:sp>
        <p:nvSpPr>
          <p:cNvPr id="4" name="Content Placeholder 3"/>
          <p:cNvSpPr>
            <a:spLocks noGrp="1"/>
          </p:cNvSpPr>
          <p:nvPr>
            <p:ph sz="half" idx="2"/>
          </p:nvPr>
        </p:nvSpPr>
        <p:spPr>
          <a:ln>
            <a:solidFill>
              <a:schemeClr val="tx1"/>
            </a:solidFill>
          </a:ln>
        </p:spPr>
        <p:txBody>
          <a:bodyPr>
            <a:normAutofit fontScale="92500" lnSpcReduction="20000"/>
          </a:bodyPr>
          <a:lstStyle/>
          <a:p>
            <a:r>
              <a:rPr lang="en-US" b="1" dirty="0"/>
              <a:t>Buildings/Properties – 79</a:t>
            </a:r>
          </a:p>
          <a:p>
            <a:r>
              <a:rPr lang="en-US" b="1" dirty="0"/>
              <a:t>Square feet – 1,480,820</a:t>
            </a:r>
          </a:p>
          <a:p>
            <a:r>
              <a:rPr lang="en-US" b="1" dirty="0"/>
              <a:t>Total staff – 67</a:t>
            </a:r>
          </a:p>
          <a:p>
            <a:pPr lvl="1"/>
            <a:r>
              <a:rPr lang="en-US" dirty="0"/>
              <a:t>3 – Administration</a:t>
            </a:r>
          </a:p>
          <a:p>
            <a:pPr lvl="2"/>
            <a:r>
              <a:rPr lang="en-US" dirty="0"/>
              <a:t>1 Director, 1 Office Manager, 1 Admin Asst.</a:t>
            </a:r>
          </a:p>
          <a:p>
            <a:pPr lvl="1"/>
            <a:r>
              <a:rPr lang="en-US" dirty="0"/>
              <a:t>48 – Maintenance staff</a:t>
            </a:r>
          </a:p>
          <a:p>
            <a:pPr lvl="1"/>
            <a:r>
              <a:rPr lang="en-US" dirty="0"/>
              <a:t>14 – Custodial staff</a:t>
            </a:r>
          </a:p>
          <a:p>
            <a:pPr lvl="1"/>
            <a:r>
              <a:rPr lang="en-US" dirty="0"/>
              <a:t>2 – Grounds staff</a:t>
            </a:r>
          </a:p>
          <a:p>
            <a:r>
              <a:rPr lang="en-US" dirty="0"/>
              <a:t>Notes: </a:t>
            </a:r>
          </a:p>
          <a:p>
            <a:pPr lvl="1"/>
            <a:r>
              <a:rPr lang="en-US" dirty="0"/>
              <a:t>They employee 2 part-time grounds keepers in the summer months.</a:t>
            </a:r>
          </a:p>
          <a:p>
            <a:pPr lvl="1"/>
            <a:r>
              <a:rPr lang="en-US" dirty="0"/>
              <a:t>The cleaning of Commissioner Pct. Buildings is contracted out.</a:t>
            </a:r>
          </a:p>
        </p:txBody>
      </p:sp>
      <p:sp>
        <p:nvSpPr>
          <p:cNvPr id="5" name="Text Placeholder 4"/>
          <p:cNvSpPr>
            <a:spLocks noGrp="1"/>
          </p:cNvSpPr>
          <p:nvPr>
            <p:ph type="body" sz="quarter" idx="3"/>
          </p:nvPr>
        </p:nvSpPr>
        <p:spPr>
          <a:ln>
            <a:solidFill>
              <a:schemeClr val="accent1">
                <a:lumMod val="75000"/>
              </a:schemeClr>
            </a:solidFill>
          </a:ln>
        </p:spPr>
        <p:txBody>
          <a:bodyPr>
            <a:normAutofit/>
          </a:bodyPr>
          <a:lstStyle/>
          <a:p>
            <a:r>
              <a:rPr lang="en-US" dirty="0"/>
              <a:t>Smith County- Pop. 241,922</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92500" lnSpcReduction="20000"/>
          </a:bodyPr>
          <a:lstStyle/>
          <a:p>
            <a:r>
              <a:rPr lang="en-US" b="1" dirty="0"/>
              <a:t>Buildings/Properties – 51+</a:t>
            </a:r>
          </a:p>
          <a:p>
            <a:r>
              <a:rPr lang="en-US" b="1" dirty="0"/>
              <a:t>Square feet – 732,941</a:t>
            </a:r>
          </a:p>
          <a:p>
            <a:r>
              <a:rPr lang="en-US" b="1" dirty="0"/>
              <a:t>Total staff – 32</a:t>
            </a:r>
          </a:p>
          <a:p>
            <a:pPr lvl="1"/>
            <a:r>
              <a:rPr lang="en-US" dirty="0"/>
              <a:t>2- 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26</a:t>
            </a:fld>
            <a:endParaRPr lang="en-US"/>
          </a:p>
        </p:txBody>
      </p:sp>
    </p:spTree>
    <p:extLst>
      <p:ext uri="{BB962C8B-B14F-4D97-AF65-F5344CB8AC3E}">
        <p14:creationId xmlns:p14="http://schemas.microsoft.com/office/powerpoint/2010/main" val="1334070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4"/>
            <a:ext cx="9692640" cy="731520"/>
          </a:xfrm>
        </p:spPr>
        <p:txBody>
          <a:bodyPr/>
          <a:lstStyle/>
          <a:p>
            <a:r>
              <a:rPr lang="en-US" dirty="0"/>
              <a:t>Webb County (Laredo)</a:t>
            </a:r>
          </a:p>
        </p:txBody>
      </p:sp>
      <p:sp>
        <p:nvSpPr>
          <p:cNvPr id="3" name="Text Placeholder 2"/>
          <p:cNvSpPr>
            <a:spLocks noGrp="1"/>
          </p:cNvSpPr>
          <p:nvPr>
            <p:ph type="body" idx="1"/>
          </p:nvPr>
        </p:nvSpPr>
        <p:spPr>
          <a:ln>
            <a:solidFill>
              <a:schemeClr val="tx1"/>
            </a:solidFill>
          </a:ln>
        </p:spPr>
        <p:txBody>
          <a:bodyPr>
            <a:normAutofit fontScale="85000" lnSpcReduction="20000"/>
          </a:bodyPr>
          <a:lstStyle/>
          <a:p>
            <a:r>
              <a:rPr lang="en-US" dirty="0"/>
              <a:t>Webb County – Pop. 308,580</a:t>
            </a:r>
          </a:p>
          <a:p>
            <a:r>
              <a:rPr lang="en-US" dirty="0"/>
              <a:t>Budget - $3,548,605 (+ Parks Dept. Budget $553,997/Salaries $341,079)	</a:t>
            </a:r>
          </a:p>
        </p:txBody>
      </p:sp>
      <p:sp>
        <p:nvSpPr>
          <p:cNvPr id="4" name="Content Placeholder 3"/>
          <p:cNvSpPr>
            <a:spLocks noGrp="1"/>
          </p:cNvSpPr>
          <p:nvPr>
            <p:ph sz="half" idx="2"/>
          </p:nvPr>
        </p:nvSpPr>
        <p:spPr>
          <a:ln>
            <a:solidFill>
              <a:schemeClr val="tx1"/>
            </a:solidFill>
          </a:ln>
        </p:spPr>
        <p:txBody>
          <a:bodyPr>
            <a:normAutofit fontScale="62500" lnSpcReduction="20000"/>
          </a:bodyPr>
          <a:lstStyle/>
          <a:p>
            <a:r>
              <a:rPr lang="en-US" b="1" dirty="0"/>
              <a:t>Buildings/Properties – 52 (+ 8 parks)</a:t>
            </a:r>
          </a:p>
          <a:p>
            <a:r>
              <a:rPr lang="en-US" b="1" dirty="0"/>
              <a:t>Square feet – Not provided</a:t>
            </a:r>
          </a:p>
          <a:p>
            <a:r>
              <a:rPr lang="en-US" b="1" dirty="0"/>
              <a:t>Total staff – 49</a:t>
            </a:r>
          </a:p>
          <a:p>
            <a:pPr lvl="1"/>
            <a:r>
              <a:rPr lang="en-US" dirty="0"/>
              <a:t>5 - Administration</a:t>
            </a:r>
          </a:p>
          <a:p>
            <a:pPr lvl="2"/>
            <a:r>
              <a:rPr lang="en-US" dirty="0"/>
              <a:t>1 Director, 1 Asst. Director, 2 Clerks, 1 Admin Asst., 1 Office Manager</a:t>
            </a:r>
          </a:p>
          <a:p>
            <a:pPr lvl="1"/>
            <a:r>
              <a:rPr lang="en-US" dirty="0"/>
              <a:t>22 – Maintenance staff</a:t>
            </a:r>
          </a:p>
          <a:p>
            <a:pPr lvl="1"/>
            <a:r>
              <a:rPr lang="en-US" dirty="0"/>
              <a:t>22 – Custodial staff (not including 3 part time)</a:t>
            </a:r>
          </a:p>
          <a:p>
            <a:r>
              <a:rPr lang="en-US" dirty="0"/>
              <a:t>Notes: </a:t>
            </a:r>
          </a:p>
          <a:p>
            <a:r>
              <a:rPr lang="en-US" dirty="0"/>
              <a:t>They complete all custodial services in house.</a:t>
            </a:r>
          </a:p>
          <a:p>
            <a:r>
              <a:rPr lang="en-US" dirty="0"/>
              <a:t>Grounds is taken care of the by the Parks Department with a staff of 10 that is overseen by the same person as building maintenance. (8 parks)</a:t>
            </a:r>
          </a:p>
          <a:p>
            <a:r>
              <a:rPr lang="en-US" dirty="0"/>
              <a:t>They do not maintain the jails, the Sheriff has his own maintenance staff.</a:t>
            </a:r>
          </a:p>
        </p:txBody>
      </p:sp>
      <p:sp>
        <p:nvSpPr>
          <p:cNvPr id="5" name="Text Placeholder 4"/>
          <p:cNvSpPr>
            <a:spLocks noGrp="1"/>
          </p:cNvSpPr>
          <p:nvPr>
            <p:ph type="body" sz="quarter" idx="3"/>
          </p:nvPr>
        </p:nvSpPr>
        <p:spPr>
          <a:ln>
            <a:solidFill>
              <a:schemeClr val="accent1">
                <a:lumMod val="75000"/>
              </a:schemeClr>
            </a:solidFill>
          </a:ln>
        </p:spPr>
        <p:txBody>
          <a:bodyPr>
            <a:normAutofit fontScale="85000" lnSpcReduction="20000"/>
          </a:bodyPr>
          <a:lstStyle/>
          <a:p>
            <a:r>
              <a:rPr lang="en-US" dirty="0"/>
              <a:t>Smith County- Pop. 241,922</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62500" lnSpcReduction="20000"/>
          </a:bodyPr>
          <a:lstStyle/>
          <a:p>
            <a:r>
              <a:rPr lang="en-US" b="1" dirty="0"/>
              <a:t>Buildings/Properties – 51+</a:t>
            </a:r>
          </a:p>
          <a:p>
            <a:r>
              <a:rPr lang="en-US" b="1" dirty="0"/>
              <a:t>Square feet – 732,941</a:t>
            </a:r>
          </a:p>
          <a:p>
            <a:r>
              <a:rPr lang="en-US" b="1" dirty="0"/>
              <a:t>Total staff – 32</a:t>
            </a:r>
          </a:p>
          <a:p>
            <a:pPr lvl="1"/>
            <a:r>
              <a:rPr lang="en-US" dirty="0"/>
              <a:t>2- 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27</a:t>
            </a:fld>
            <a:endParaRPr lang="en-US"/>
          </a:p>
        </p:txBody>
      </p:sp>
    </p:spTree>
    <p:extLst>
      <p:ext uri="{BB962C8B-B14F-4D97-AF65-F5344CB8AC3E}">
        <p14:creationId xmlns:p14="http://schemas.microsoft.com/office/powerpoint/2010/main" val="1296863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3"/>
            <a:ext cx="9692640" cy="731521"/>
          </a:xfrm>
        </p:spPr>
        <p:txBody>
          <a:bodyPr/>
          <a:lstStyle/>
          <a:p>
            <a:r>
              <a:rPr lang="en-US" dirty="0" err="1"/>
              <a:t>Mclennan</a:t>
            </a:r>
            <a:r>
              <a:rPr lang="en-US" dirty="0"/>
              <a:t> County (Waco)</a:t>
            </a:r>
          </a:p>
        </p:txBody>
      </p:sp>
      <p:sp>
        <p:nvSpPr>
          <p:cNvPr id="3" name="Text Placeholder 2"/>
          <p:cNvSpPr>
            <a:spLocks noGrp="1"/>
          </p:cNvSpPr>
          <p:nvPr>
            <p:ph type="body" idx="1"/>
          </p:nvPr>
        </p:nvSpPr>
        <p:spPr>
          <a:ln>
            <a:solidFill>
              <a:schemeClr val="tx1"/>
            </a:solidFill>
          </a:ln>
        </p:spPr>
        <p:txBody>
          <a:bodyPr>
            <a:normAutofit/>
          </a:bodyPr>
          <a:lstStyle/>
          <a:p>
            <a:r>
              <a:rPr lang="en-US" dirty="0"/>
              <a:t>McLennan County – Pop. 258,031</a:t>
            </a:r>
          </a:p>
          <a:p>
            <a:r>
              <a:rPr lang="en-US" dirty="0"/>
              <a:t>Budget - $3,424,246	</a:t>
            </a:r>
          </a:p>
        </p:txBody>
      </p:sp>
      <p:sp>
        <p:nvSpPr>
          <p:cNvPr id="4" name="Content Placeholder 3"/>
          <p:cNvSpPr>
            <a:spLocks noGrp="1"/>
          </p:cNvSpPr>
          <p:nvPr>
            <p:ph sz="half" idx="2"/>
          </p:nvPr>
        </p:nvSpPr>
        <p:spPr>
          <a:ln>
            <a:solidFill>
              <a:schemeClr val="tx1"/>
            </a:solidFill>
          </a:ln>
        </p:spPr>
        <p:txBody>
          <a:bodyPr>
            <a:normAutofit fontScale="85000" lnSpcReduction="20000"/>
          </a:bodyPr>
          <a:lstStyle/>
          <a:p>
            <a:r>
              <a:rPr lang="en-US" b="1" dirty="0"/>
              <a:t>Buildings/Properties – 23</a:t>
            </a:r>
          </a:p>
          <a:p>
            <a:r>
              <a:rPr lang="en-US" b="1" dirty="0"/>
              <a:t>Square feet – 1,000,000</a:t>
            </a:r>
          </a:p>
          <a:p>
            <a:r>
              <a:rPr lang="en-US" b="1" dirty="0"/>
              <a:t>Total staff – 24</a:t>
            </a:r>
          </a:p>
          <a:p>
            <a:pPr lvl="1"/>
            <a:r>
              <a:rPr lang="en-US" dirty="0"/>
              <a:t>5 – Administration</a:t>
            </a:r>
          </a:p>
          <a:p>
            <a:pPr lvl="2"/>
            <a:r>
              <a:rPr lang="en-US" dirty="0"/>
              <a:t>1 Director, 2 Asst. Directors, 1 Project Coord, 1 Office Coord.</a:t>
            </a:r>
          </a:p>
          <a:p>
            <a:pPr lvl="1"/>
            <a:r>
              <a:rPr lang="en-US" dirty="0"/>
              <a:t>15– Maintenance staff</a:t>
            </a:r>
          </a:p>
          <a:p>
            <a:pPr lvl="1"/>
            <a:r>
              <a:rPr lang="en-US" dirty="0"/>
              <a:t>4– Custodial staff</a:t>
            </a:r>
          </a:p>
          <a:p>
            <a:pPr lvl="1"/>
            <a:r>
              <a:rPr lang="en-US" dirty="0"/>
              <a:t> 0– Grounds staff</a:t>
            </a:r>
          </a:p>
          <a:p>
            <a:r>
              <a:rPr lang="en-US" dirty="0"/>
              <a:t>Notes: </a:t>
            </a:r>
          </a:p>
          <a:p>
            <a:pPr lvl="1"/>
            <a:r>
              <a:rPr lang="en-US" dirty="0"/>
              <a:t>They partially contract cleaning services at some facilities.</a:t>
            </a:r>
          </a:p>
          <a:p>
            <a:pPr lvl="1"/>
            <a:r>
              <a:rPr lang="en-US" dirty="0"/>
              <a:t>They used to use inmates for grounds keeping but now contract it out since Covid prevented use of inmate labor.</a:t>
            </a:r>
          </a:p>
        </p:txBody>
      </p:sp>
      <p:sp>
        <p:nvSpPr>
          <p:cNvPr id="5" name="Text Placeholder 4"/>
          <p:cNvSpPr>
            <a:spLocks noGrp="1"/>
          </p:cNvSpPr>
          <p:nvPr>
            <p:ph type="body" sz="quarter" idx="3"/>
          </p:nvPr>
        </p:nvSpPr>
        <p:spPr>
          <a:ln>
            <a:solidFill>
              <a:schemeClr val="accent1">
                <a:lumMod val="75000"/>
              </a:schemeClr>
            </a:solidFill>
          </a:ln>
        </p:spPr>
        <p:txBody>
          <a:bodyPr>
            <a:normAutofit/>
          </a:bodyPr>
          <a:lstStyle/>
          <a:p>
            <a:r>
              <a:rPr lang="en-US" dirty="0"/>
              <a:t>Smith County- Pop. 241,922</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85000" lnSpcReduction="20000"/>
          </a:bodyPr>
          <a:lstStyle/>
          <a:p>
            <a:r>
              <a:rPr lang="en-US" b="1" dirty="0"/>
              <a:t>Buildings/Properties – 51+</a:t>
            </a:r>
          </a:p>
          <a:p>
            <a:r>
              <a:rPr lang="en-US" b="1" dirty="0"/>
              <a:t>Square feet – 732,941</a:t>
            </a:r>
          </a:p>
          <a:p>
            <a:r>
              <a:rPr lang="en-US" b="1" dirty="0"/>
              <a:t>Total staff – 32</a:t>
            </a:r>
          </a:p>
          <a:p>
            <a:pPr lvl="1"/>
            <a:r>
              <a:rPr lang="en-US" dirty="0"/>
              <a:t>2- 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28</a:t>
            </a:fld>
            <a:endParaRPr lang="en-US"/>
          </a:p>
        </p:txBody>
      </p:sp>
    </p:spTree>
    <p:extLst>
      <p:ext uri="{BB962C8B-B14F-4D97-AF65-F5344CB8AC3E}">
        <p14:creationId xmlns:p14="http://schemas.microsoft.com/office/powerpoint/2010/main" val="1706568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3"/>
            <a:ext cx="9692640" cy="601207"/>
          </a:xfrm>
        </p:spPr>
        <p:txBody>
          <a:bodyPr>
            <a:normAutofit fontScale="90000"/>
          </a:bodyPr>
          <a:lstStyle/>
          <a:p>
            <a:r>
              <a:rPr lang="en-US" dirty="0"/>
              <a:t>Jefferson County (Beaumont)</a:t>
            </a:r>
          </a:p>
        </p:txBody>
      </p:sp>
      <p:sp>
        <p:nvSpPr>
          <p:cNvPr id="3" name="Text Placeholder 2"/>
          <p:cNvSpPr>
            <a:spLocks noGrp="1"/>
          </p:cNvSpPr>
          <p:nvPr>
            <p:ph type="body" idx="1"/>
          </p:nvPr>
        </p:nvSpPr>
        <p:spPr>
          <a:ln>
            <a:solidFill>
              <a:schemeClr val="tx1"/>
            </a:solidFill>
          </a:ln>
        </p:spPr>
        <p:txBody>
          <a:bodyPr>
            <a:normAutofit/>
          </a:bodyPr>
          <a:lstStyle/>
          <a:p>
            <a:r>
              <a:rPr lang="en-US" dirty="0"/>
              <a:t>Jefferson County – Pop. 256,755</a:t>
            </a:r>
          </a:p>
          <a:p>
            <a:r>
              <a:rPr lang="en-US" dirty="0"/>
              <a:t>Budget - $4,267,376	</a:t>
            </a:r>
          </a:p>
        </p:txBody>
      </p:sp>
      <p:sp>
        <p:nvSpPr>
          <p:cNvPr id="4" name="Content Placeholder 3"/>
          <p:cNvSpPr>
            <a:spLocks noGrp="1"/>
          </p:cNvSpPr>
          <p:nvPr>
            <p:ph sz="half" idx="2"/>
          </p:nvPr>
        </p:nvSpPr>
        <p:spPr>
          <a:ln>
            <a:solidFill>
              <a:schemeClr val="tx1"/>
            </a:solidFill>
          </a:ln>
        </p:spPr>
        <p:txBody>
          <a:bodyPr>
            <a:normAutofit fontScale="92500" lnSpcReduction="20000"/>
          </a:bodyPr>
          <a:lstStyle/>
          <a:p>
            <a:r>
              <a:rPr lang="en-US" b="1" dirty="0"/>
              <a:t>Buildings/Properties – 10</a:t>
            </a:r>
          </a:p>
          <a:p>
            <a:r>
              <a:rPr lang="en-US" b="1" dirty="0"/>
              <a:t>Square feet – Approx. 500,000</a:t>
            </a:r>
          </a:p>
          <a:p>
            <a:r>
              <a:rPr lang="en-US" b="1" dirty="0"/>
              <a:t>Total staff – 25</a:t>
            </a:r>
          </a:p>
          <a:p>
            <a:pPr lvl="1"/>
            <a:r>
              <a:rPr lang="en-US" dirty="0"/>
              <a:t>4 – Administration</a:t>
            </a:r>
          </a:p>
          <a:p>
            <a:pPr lvl="2"/>
            <a:r>
              <a:rPr lang="en-US" dirty="0"/>
              <a:t>1 Director, 1 Superintendent, 1 </a:t>
            </a:r>
            <a:r>
              <a:rPr lang="en-US" dirty="0" err="1"/>
              <a:t>Maint</a:t>
            </a:r>
            <a:r>
              <a:rPr lang="en-US" dirty="0"/>
              <a:t>. Supervisor, 1 Admin Asst.</a:t>
            </a:r>
          </a:p>
          <a:p>
            <a:pPr lvl="1"/>
            <a:r>
              <a:rPr lang="en-US" dirty="0"/>
              <a:t>20 – Maintenance staff</a:t>
            </a:r>
          </a:p>
          <a:p>
            <a:pPr lvl="1"/>
            <a:r>
              <a:rPr lang="en-US" dirty="0"/>
              <a:t>0 – Custodial staff</a:t>
            </a:r>
          </a:p>
          <a:p>
            <a:pPr lvl="1"/>
            <a:r>
              <a:rPr lang="en-US" dirty="0"/>
              <a:t>1 – Grounds staff</a:t>
            </a:r>
          </a:p>
          <a:p>
            <a:r>
              <a:rPr lang="en-US" dirty="0"/>
              <a:t>Notes: </a:t>
            </a:r>
          </a:p>
          <a:p>
            <a:pPr lvl="1"/>
            <a:r>
              <a:rPr lang="en-US" dirty="0"/>
              <a:t>They contract out custodial work.</a:t>
            </a:r>
          </a:p>
          <a:p>
            <a:pPr lvl="1"/>
            <a:r>
              <a:rPr lang="en-US" dirty="0"/>
              <a:t>The Sheriff’s Department handles all maintenance within the jails.</a:t>
            </a:r>
          </a:p>
        </p:txBody>
      </p:sp>
      <p:sp>
        <p:nvSpPr>
          <p:cNvPr id="5" name="Text Placeholder 4"/>
          <p:cNvSpPr>
            <a:spLocks noGrp="1"/>
          </p:cNvSpPr>
          <p:nvPr>
            <p:ph type="body" sz="quarter" idx="3"/>
          </p:nvPr>
        </p:nvSpPr>
        <p:spPr>
          <a:ln>
            <a:solidFill>
              <a:schemeClr val="accent1">
                <a:lumMod val="75000"/>
              </a:schemeClr>
            </a:solidFill>
          </a:ln>
        </p:spPr>
        <p:txBody>
          <a:bodyPr>
            <a:normAutofit/>
          </a:bodyPr>
          <a:lstStyle/>
          <a:p>
            <a:r>
              <a:rPr lang="en-US" dirty="0"/>
              <a:t>Smith County- Pop. 241,922</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92500" lnSpcReduction="20000"/>
          </a:bodyPr>
          <a:lstStyle/>
          <a:p>
            <a:r>
              <a:rPr lang="en-US" b="1" dirty="0"/>
              <a:t>Buildings/Properties – 51+</a:t>
            </a:r>
          </a:p>
          <a:p>
            <a:r>
              <a:rPr lang="en-US" b="1" dirty="0"/>
              <a:t>Square feet – 732,941</a:t>
            </a:r>
          </a:p>
          <a:p>
            <a:r>
              <a:rPr lang="en-US" b="1" dirty="0"/>
              <a:t>Total staff – 32</a:t>
            </a:r>
          </a:p>
          <a:p>
            <a:pPr lvl="1"/>
            <a:r>
              <a:rPr lang="en-US" dirty="0"/>
              <a:t>2- 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29</a:t>
            </a:fld>
            <a:endParaRPr lang="en-US"/>
          </a:p>
        </p:txBody>
      </p:sp>
    </p:spTree>
    <p:extLst>
      <p:ext uri="{BB962C8B-B14F-4D97-AF65-F5344CB8AC3E}">
        <p14:creationId xmlns:p14="http://schemas.microsoft.com/office/powerpoint/2010/main" val="2286624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396882" cy="694267"/>
          </a:xfrm>
        </p:spPr>
        <p:txBody>
          <a:bodyPr/>
          <a:lstStyle/>
          <a:p>
            <a:r>
              <a:rPr lang="en-US" dirty="0"/>
              <a:t>Organizational chart</a:t>
            </a:r>
          </a:p>
        </p:txBody>
      </p:sp>
      <p:graphicFrame>
        <p:nvGraphicFramePr>
          <p:cNvPr id="4" name="Object 3" descr="Organizational Chart for Staff">
            <a:extLst>
              <a:ext uri="{FF2B5EF4-FFF2-40B4-BE49-F238E27FC236}">
                <a16:creationId xmlns:a16="http://schemas.microsoft.com/office/drawing/2014/main" id="{0312CFE6-F471-0495-3EC5-ABF079F25A8A}"/>
              </a:ext>
            </a:extLst>
          </p:cNvPr>
          <p:cNvGraphicFramePr>
            <a:graphicFrameLocks noChangeAspect="1"/>
          </p:cNvGraphicFramePr>
          <p:nvPr>
            <p:extLst>
              <p:ext uri="{D42A27DB-BD31-4B8C-83A1-F6EECF244321}">
                <p14:modId xmlns:p14="http://schemas.microsoft.com/office/powerpoint/2010/main" val="22746961"/>
              </p:ext>
            </p:extLst>
          </p:nvPr>
        </p:nvGraphicFramePr>
        <p:xfrm>
          <a:off x="482599" y="733954"/>
          <a:ext cx="9745133" cy="5438246"/>
        </p:xfrm>
        <a:graphic>
          <a:graphicData uri="http://schemas.openxmlformats.org/presentationml/2006/ole">
            <mc:AlternateContent xmlns:mc="http://schemas.openxmlformats.org/markup-compatibility/2006">
              <mc:Choice xmlns:v="urn:schemas-microsoft-com:vml" Requires="v">
                <p:oleObj name="Worksheet" r:id="rId2" imgW="18230742" imgH="5152883" progId="Excel.Sheet.12">
                  <p:embed/>
                </p:oleObj>
              </mc:Choice>
              <mc:Fallback>
                <p:oleObj name="Worksheet" r:id="rId2" imgW="18230742" imgH="5152883" progId="Excel.Sheet.12">
                  <p:embed/>
                  <p:pic>
                    <p:nvPicPr>
                      <p:cNvPr id="0" name=""/>
                      <p:cNvPicPr/>
                      <p:nvPr/>
                    </p:nvPicPr>
                    <p:blipFill>
                      <a:blip r:embed="rId3"/>
                      <a:stretch>
                        <a:fillRect/>
                      </a:stretch>
                    </p:blipFill>
                    <p:spPr>
                      <a:xfrm>
                        <a:off x="482599" y="733954"/>
                        <a:ext cx="9745133" cy="5438246"/>
                      </a:xfrm>
                      <a:prstGeom prst="rect">
                        <a:avLst/>
                      </a:prstGeom>
                    </p:spPr>
                  </p:pic>
                </p:oleObj>
              </mc:Fallback>
            </mc:AlternateContent>
          </a:graphicData>
        </a:graphic>
      </p:graphicFrame>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1002011291"/>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4"/>
            <a:ext cx="9692640" cy="660474"/>
          </a:xfrm>
        </p:spPr>
        <p:txBody>
          <a:bodyPr>
            <a:normAutofit fontScale="90000"/>
          </a:bodyPr>
          <a:lstStyle/>
          <a:p>
            <a:r>
              <a:rPr lang="en-US" dirty="0"/>
              <a:t>Brazos County (Bryan)</a:t>
            </a:r>
          </a:p>
        </p:txBody>
      </p:sp>
      <p:sp>
        <p:nvSpPr>
          <p:cNvPr id="3" name="Text Placeholder 2"/>
          <p:cNvSpPr>
            <a:spLocks noGrp="1"/>
          </p:cNvSpPr>
          <p:nvPr>
            <p:ph type="body" idx="1"/>
          </p:nvPr>
        </p:nvSpPr>
        <p:spPr>
          <a:ln>
            <a:solidFill>
              <a:schemeClr val="tx1"/>
            </a:solidFill>
          </a:ln>
        </p:spPr>
        <p:txBody>
          <a:bodyPr>
            <a:normAutofit/>
          </a:bodyPr>
          <a:lstStyle/>
          <a:p>
            <a:r>
              <a:rPr lang="en-US" dirty="0"/>
              <a:t>Brazos County – Pop. 231,095</a:t>
            </a:r>
          </a:p>
          <a:p>
            <a:r>
              <a:rPr lang="en-US" dirty="0"/>
              <a:t>Budget - $5,240,204	</a:t>
            </a:r>
          </a:p>
        </p:txBody>
      </p:sp>
      <p:sp>
        <p:nvSpPr>
          <p:cNvPr id="4" name="Content Placeholder 3"/>
          <p:cNvSpPr>
            <a:spLocks noGrp="1"/>
          </p:cNvSpPr>
          <p:nvPr>
            <p:ph sz="half" idx="2"/>
          </p:nvPr>
        </p:nvSpPr>
        <p:spPr>
          <a:ln>
            <a:solidFill>
              <a:schemeClr val="tx1"/>
            </a:solidFill>
          </a:ln>
        </p:spPr>
        <p:txBody>
          <a:bodyPr>
            <a:normAutofit fontScale="92500" lnSpcReduction="10000"/>
          </a:bodyPr>
          <a:lstStyle/>
          <a:p>
            <a:r>
              <a:rPr lang="en-US" b="1" dirty="0"/>
              <a:t>Buildings/Properties – 30</a:t>
            </a:r>
          </a:p>
          <a:p>
            <a:r>
              <a:rPr lang="en-US" b="1" dirty="0"/>
              <a:t>Square feet – 2,000,000</a:t>
            </a:r>
          </a:p>
          <a:p>
            <a:r>
              <a:rPr lang="en-US" b="1" dirty="0"/>
              <a:t>Total staff – 43</a:t>
            </a:r>
          </a:p>
          <a:p>
            <a:pPr lvl="1"/>
            <a:r>
              <a:rPr lang="en-US" dirty="0"/>
              <a:t>4- Administration</a:t>
            </a:r>
          </a:p>
          <a:p>
            <a:pPr lvl="2"/>
            <a:r>
              <a:rPr lang="en-US" dirty="0"/>
              <a:t>1 Director, 1 Asst. Director, 1 Admin Asst., 1 Service Dispatcher</a:t>
            </a:r>
          </a:p>
          <a:p>
            <a:pPr lvl="1"/>
            <a:r>
              <a:rPr lang="en-US" dirty="0"/>
              <a:t>15– Maintenance staff</a:t>
            </a:r>
          </a:p>
          <a:p>
            <a:pPr lvl="1"/>
            <a:r>
              <a:rPr lang="en-US" dirty="0"/>
              <a:t>17– Custodial staff</a:t>
            </a:r>
          </a:p>
          <a:p>
            <a:pPr lvl="1"/>
            <a:r>
              <a:rPr lang="en-US" dirty="0"/>
              <a:t>7- Grounds staff</a:t>
            </a:r>
          </a:p>
          <a:p>
            <a:r>
              <a:rPr lang="en-US" dirty="0"/>
              <a:t>Notes: </a:t>
            </a:r>
          </a:p>
          <a:p>
            <a:pPr lvl="1"/>
            <a:r>
              <a:rPr lang="en-US" dirty="0"/>
              <a:t>Cleaning is partially contracted out.</a:t>
            </a:r>
          </a:p>
          <a:p>
            <a:pPr lvl="1"/>
            <a:r>
              <a:rPr lang="en-US" dirty="0"/>
              <a:t>Grounds is partially contracted out.</a:t>
            </a:r>
          </a:p>
        </p:txBody>
      </p:sp>
      <p:sp>
        <p:nvSpPr>
          <p:cNvPr id="5" name="Text Placeholder 4"/>
          <p:cNvSpPr>
            <a:spLocks noGrp="1"/>
          </p:cNvSpPr>
          <p:nvPr>
            <p:ph type="body" sz="quarter" idx="3"/>
          </p:nvPr>
        </p:nvSpPr>
        <p:spPr>
          <a:ln>
            <a:solidFill>
              <a:schemeClr val="accent1">
                <a:lumMod val="75000"/>
              </a:schemeClr>
            </a:solidFill>
          </a:ln>
        </p:spPr>
        <p:txBody>
          <a:bodyPr>
            <a:normAutofit/>
          </a:bodyPr>
          <a:lstStyle/>
          <a:p>
            <a:r>
              <a:rPr lang="en-US" dirty="0"/>
              <a:t>Smith County- Pop. 241,922</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92500" lnSpcReduction="10000"/>
          </a:bodyPr>
          <a:lstStyle/>
          <a:p>
            <a:r>
              <a:rPr lang="en-US" b="1" dirty="0"/>
              <a:t>Buildings/Properties – 51+</a:t>
            </a:r>
          </a:p>
          <a:p>
            <a:r>
              <a:rPr lang="en-US" b="1" dirty="0"/>
              <a:t>Square feet – 732,941</a:t>
            </a:r>
          </a:p>
          <a:p>
            <a:r>
              <a:rPr lang="en-US" b="1" dirty="0"/>
              <a:t>Total staff – 32</a:t>
            </a:r>
          </a:p>
          <a:p>
            <a:pPr lvl="1"/>
            <a:r>
              <a:rPr lang="en-US" dirty="0"/>
              <a:t>2-Administration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30</a:t>
            </a:fld>
            <a:endParaRPr lang="en-US"/>
          </a:p>
        </p:txBody>
      </p:sp>
    </p:spTree>
    <p:extLst>
      <p:ext uri="{BB962C8B-B14F-4D97-AF65-F5344CB8AC3E}">
        <p14:creationId xmlns:p14="http://schemas.microsoft.com/office/powerpoint/2010/main" val="346567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4"/>
            <a:ext cx="9692640" cy="660474"/>
          </a:xfrm>
        </p:spPr>
        <p:txBody>
          <a:bodyPr>
            <a:normAutofit fontScale="90000"/>
          </a:bodyPr>
          <a:lstStyle/>
          <a:p>
            <a:r>
              <a:rPr lang="en-US" dirty="0"/>
              <a:t>Hays County (San Marcos)</a:t>
            </a:r>
          </a:p>
        </p:txBody>
      </p:sp>
      <p:sp>
        <p:nvSpPr>
          <p:cNvPr id="3" name="Text Placeholder 2"/>
          <p:cNvSpPr>
            <a:spLocks noGrp="1"/>
          </p:cNvSpPr>
          <p:nvPr>
            <p:ph type="body" idx="1"/>
          </p:nvPr>
        </p:nvSpPr>
        <p:spPr>
          <a:ln>
            <a:solidFill>
              <a:schemeClr val="tx1"/>
            </a:solidFill>
          </a:ln>
        </p:spPr>
        <p:txBody>
          <a:bodyPr>
            <a:normAutofit/>
          </a:bodyPr>
          <a:lstStyle/>
          <a:p>
            <a:r>
              <a:rPr lang="en-US" dirty="0"/>
              <a:t>Hays County – Pop. 234,573</a:t>
            </a:r>
          </a:p>
          <a:p>
            <a:r>
              <a:rPr lang="en-US" dirty="0"/>
              <a:t>Budget - $2,558,373	</a:t>
            </a:r>
          </a:p>
        </p:txBody>
      </p:sp>
      <p:sp>
        <p:nvSpPr>
          <p:cNvPr id="4" name="Content Placeholder 3"/>
          <p:cNvSpPr>
            <a:spLocks noGrp="1"/>
          </p:cNvSpPr>
          <p:nvPr>
            <p:ph sz="half" idx="2"/>
          </p:nvPr>
        </p:nvSpPr>
        <p:spPr>
          <a:ln>
            <a:solidFill>
              <a:schemeClr val="tx1"/>
            </a:solidFill>
          </a:ln>
        </p:spPr>
        <p:txBody>
          <a:bodyPr>
            <a:normAutofit fontScale="85000" lnSpcReduction="20000"/>
          </a:bodyPr>
          <a:lstStyle/>
          <a:p>
            <a:r>
              <a:rPr lang="en-US" b="1" dirty="0"/>
              <a:t>Buildings/Properties – Estimated 11 buildings + a few properties.</a:t>
            </a:r>
          </a:p>
          <a:p>
            <a:r>
              <a:rPr lang="en-US" b="1" dirty="0"/>
              <a:t>Square feet – Unknown</a:t>
            </a:r>
          </a:p>
          <a:p>
            <a:r>
              <a:rPr lang="en-US" b="1" dirty="0"/>
              <a:t>Total staff – 13</a:t>
            </a:r>
          </a:p>
          <a:p>
            <a:pPr lvl="1"/>
            <a:r>
              <a:rPr lang="en-US" dirty="0"/>
              <a:t>1- Administration</a:t>
            </a:r>
          </a:p>
          <a:p>
            <a:pPr lvl="2"/>
            <a:r>
              <a:rPr lang="en-US" dirty="0"/>
              <a:t>Manager only</a:t>
            </a:r>
          </a:p>
          <a:p>
            <a:pPr lvl="1"/>
            <a:r>
              <a:rPr lang="en-US" dirty="0"/>
              <a:t>7– Maintenance staff</a:t>
            </a:r>
          </a:p>
          <a:p>
            <a:pPr lvl="1"/>
            <a:r>
              <a:rPr lang="en-US" dirty="0"/>
              <a:t>5– Custodial staff</a:t>
            </a:r>
          </a:p>
          <a:p>
            <a:pPr lvl="1"/>
            <a:r>
              <a:rPr lang="en-US" dirty="0"/>
              <a:t>0- Grounds staff</a:t>
            </a:r>
          </a:p>
          <a:p>
            <a:r>
              <a:rPr lang="en-US" dirty="0"/>
              <a:t>Notes: </a:t>
            </a:r>
          </a:p>
          <a:p>
            <a:pPr lvl="1"/>
            <a:r>
              <a:rPr lang="en-US" dirty="0"/>
              <a:t>Sheriff’s department handles all maintenance within the jails.</a:t>
            </a:r>
          </a:p>
          <a:p>
            <a:pPr lvl="1"/>
            <a:r>
              <a:rPr lang="en-US" dirty="0"/>
              <a:t>Possibly contracted out or handled by the Parks Dept.</a:t>
            </a:r>
          </a:p>
        </p:txBody>
      </p:sp>
      <p:sp>
        <p:nvSpPr>
          <p:cNvPr id="5" name="Text Placeholder 4"/>
          <p:cNvSpPr>
            <a:spLocks noGrp="1"/>
          </p:cNvSpPr>
          <p:nvPr>
            <p:ph type="body" sz="quarter" idx="3"/>
          </p:nvPr>
        </p:nvSpPr>
        <p:spPr>
          <a:ln>
            <a:solidFill>
              <a:schemeClr val="accent1">
                <a:lumMod val="75000"/>
              </a:schemeClr>
            </a:solidFill>
          </a:ln>
        </p:spPr>
        <p:txBody>
          <a:bodyPr>
            <a:normAutofit/>
          </a:bodyPr>
          <a:lstStyle/>
          <a:p>
            <a:r>
              <a:rPr lang="en-US" dirty="0"/>
              <a:t>Smith County- Pop. 231,429</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85000" lnSpcReduction="20000"/>
          </a:bodyPr>
          <a:lstStyle/>
          <a:p>
            <a:r>
              <a:rPr lang="en-US" b="1" dirty="0"/>
              <a:t>Buildings/Properties – 51+</a:t>
            </a:r>
          </a:p>
          <a:p>
            <a:r>
              <a:rPr lang="en-US" b="1" dirty="0"/>
              <a:t>Square feet – 732,941</a:t>
            </a:r>
          </a:p>
          <a:p>
            <a:r>
              <a:rPr lang="en-US" b="1" dirty="0"/>
              <a:t>Total staff – 32</a:t>
            </a:r>
          </a:p>
          <a:p>
            <a:pPr lvl="1"/>
            <a:r>
              <a:rPr lang="en-US" dirty="0"/>
              <a:t>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31</a:t>
            </a:fld>
            <a:endParaRPr lang="en-US"/>
          </a:p>
        </p:txBody>
      </p:sp>
    </p:spTree>
    <p:extLst>
      <p:ext uri="{BB962C8B-B14F-4D97-AF65-F5344CB8AC3E}">
        <p14:creationId xmlns:p14="http://schemas.microsoft.com/office/powerpoint/2010/main" val="1562952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62394"/>
            <a:ext cx="9692640" cy="731520"/>
          </a:xfrm>
        </p:spPr>
        <p:txBody>
          <a:bodyPr/>
          <a:lstStyle/>
          <a:p>
            <a:r>
              <a:rPr lang="en-US" dirty="0"/>
              <a:t>Ellis County (Waxahachie)</a:t>
            </a:r>
          </a:p>
        </p:txBody>
      </p:sp>
      <p:sp>
        <p:nvSpPr>
          <p:cNvPr id="3" name="Text Placeholder 2"/>
          <p:cNvSpPr>
            <a:spLocks noGrp="1"/>
          </p:cNvSpPr>
          <p:nvPr>
            <p:ph type="body" idx="1"/>
          </p:nvPr>
        </p:nvSpPr>
        <p:spPr>
          <a:ln>
            <a:solidFill>
              <a:schemeClr val="tx1"/>
            </a:solidFill>
          </a:ln>
        </p:spPr>
        <p:txBody>
          <a:bodyPr>
            <a:normAutofit/>
          </a:bodyPr>
          <a:lstStyle/>
          <a:p>
            <a:r>
              <a:rPr lang="en-US" dirty="0"/>
              <a:t>Hays County – Pop. 187,984</a:t>
            </a:r>
          </a:p>
          <a:p>
            <a:r>
              <a:rPr lang="en-US" dirty="0"/>
              <a:t>Budget - $913,888	</a:t>
            </a:r>
          </a:p>
        </p:txBody>
      </p:sp>
      <p:sp>
        <p:nvSpPr>
          <p:cNvPr id="4" name="Content Placeholder 3"/>
          <p:cNvSpPr>
            <a:spLocks noGrp="1"/>
          </p:cNvSpPr>
          <p:nvPr>
            <p:ph sz="half" idx="2"/>
          </p:nvPr>
        </p:nvSpPr>
        <p:spPr>
          <a:ln>
            <a:solidFill>
              <a:schemeClr val="tx1"/>
            </a:solidFill>
          </a:ln>
        </p:spPr>
        <p:txBody>
          <a:bodyPr>
            <a:normAutofit fontScale="92500" lnSpcReduction="20000"/>
          </a:bodyPr>
          <a:lstStyle/>
          <a:p>
            <a:r>
              <a:rPr lang="en-US" b="1" dirty="0"/>
              <a:t>Buildings/Properties – 8</a:t>
            </a:r>
          </a:p>
          <a:p>
            <a:r>
              <a:rPr lang="en-US" b="1" dirty="0"/>
              <a:t>Square feet – 200,000</a:t>
            </a:r>
          </a:p>
          <a:p>
            <a:r>
              <a:rPr lang="en-US" b="1" dirty="0"/>
              <a:t>Total staff – 10</a:t>
            </a:r>
          </a:p>
          <a:p>
            <a:pPr lvl="1"/>
            <a:r>
              <a:rPr lang="en-US" dirty="0"/>
              <a:t>1- Administration</a:t>
            </a:r>
          </a:p>
          <a:p>
            <a:pPr lvl="2"/>
            <a:r>
              <a:rPr lang="en-US" dirty="0"/>
              <a:t>Director only</a:t>
            </a:r>
          </a:p>
          <a:p>
            <a:pPr lvl="1"/>
            <a:r>
              <a:rPr lang="en-US" dirty="0"/>
              <a:t>1– Maintenance staff</a:t>
            </a:r>
          </a:p>
          <a:p>
            <a:pPr lvl="1"/>
            <a:r>
              <a:rPr lang="en-US" dirty="0"/>
              <a:t>1– Custodial staff</a:t>
            </a:r>
          </a:p>
          <a:p>
            <a:pPr lvl="1"/>
            <a:r>
              <a:rPr lang="en-US" dirty="0"/>
              <a:t>7- Grounds staff</a:t>
            </a:r>
          </a:p>
          <a:p>
            <a:r>
              <a:rPr lang="en-US" dirty="0"/>
              <a:t>Notes: </a:t>
            </a:r>
          </a:p>
          <a:p>
            <a:pPr lvl="1"/>
            <a:r>
              <a:rPr lang="en-US" dirty="0"/>
              <a:t>The Sheriff’s department takes care of all maintenance of the jail facilities.</a:t>
            </a:r>
          </a:p>
          <a:p>
            <a:pPr lvl="1"/>
            <a:r>
              <a:rPr lang="en-US" dirty="0"/>
              <a:t>Much of the maintenance and custodial services are contracted out.</a:t>
            </a:r>
          </a:p>
        </p:txBody>
      </p:sp>
      <p:sp>
        <p:nvSpPr>
          <p:cNvPr id="5" name="Text Placeholder 4"/>
          <p:cNvSpPr>
            <a:spLocks noGrp="1"/>
          </p:cNvSpPr>
          <p:nvPr>
            <p:ph type="body" sz="quarter" idx="3"/>
          </p:nvPr>
        </p:nvSpPr>
        <p:spPr>
          <a:ln>
            <a:solidFill>
              <a:schemeClr val="accent1">
                <a:lumMod val="75000"/>
              </a:schemeClr>
            </a:solidFill>
          </a:ln>
        </p:spPr>
        <p:txBody>
          <a:bodyPr>
            <a:normAutofit/>
          </a:bodyPr>
          <a:lstStyle/>
          <a:p>
            <a:r>
              <a:rPr lang="en-US" dirty="0"/>
              <a:t>Smith County- Pop. 241,922</a:t>
            </a:r>
          </a:p>
          <a:p>
            <a:r>
              <a:rPr lang="en-US" dirty="0"/>
              <a:t>Budget - $3,008,839</a:t>
            </a:r>
          </a:p>
        </p:txBody>
      </p:sp>
      <p:sp>
        <p:nvSpPr>
          <p:cNvPr id="6" name="Content Placeholder 5"/>
          <p:cNvSpPr>
            <a:spLocks noGrp="1"/>
          </p:cNvSpPr>
          <p:nvPr>
            <p:ph sz="quarter" idx="4"/>
          </p:nvPr>
        </p:nvSpPr>
        <p:spPr>
          <a:ln>
            <a:solidFill>
              <a:schemeClr val="tx1"/>
            </a:solidFill>
          </a:ln>
        </p:spPr>
        <p:txBody>
          <a:bodyPr>
            <a:normAutofit fontScale="92500" lnSpcReduction="20000"/>
          </a:bodyPr>
          <a:lstStyle/>
          <a:p>
            <a:r>
              <a:rPr lang="en-US" b="1" dirty="0"/>
              <a:t>Buildings/Properties – 51+</a:t>
            </a:r>
          </a:p>
          <a:p>
            <a:r>
              <a:rPr lang="en-US" b="1" dirty="0"/>
              <a:t>Square feet – 732,941</a:t>
            </a:r>
          </a:p>
          <a:p>
            <a:r>
              <a:rPr lang="en-US" b="1" dirty="0"/>
              <a:t>Total staff – 32</a:t>
            </a:r>
          </a:p>
          <a:p>
            <a:pPr lvl="1"/>
            <a:r>
              <a:rPr lang="en-US" dirty="0"/>
              <a:t>Administration</a:t>
            </a:r>
          </a:p>
          <a:p>
            <a:pPr lvl="2"/>
            <a:r>
              <a:rPr lang="en-US" dirty="0"/>
              <a:t>1 Director, 1 Admin. Asst.</a:t>
            </a:r>
          </a:p>
          <a:p>
            <a:pPr lvl="1"/>
            <a:r>
              <a:rPr lang="en-US" dirty="0"/>
              <a:t>11- Maintenance staff</a:t>
            </a:r>
          </a:p>
          <a:p>
            <a:pPr lvl="1"/>
            <a:r>
              <a:rPr lang="en-US" dirty="0"/>
              <a:t>14- Custodial staff</a:t>
            </a:r>
          </a:p>
          <a:p>
            <a:pPr lvl="1"/>
            <a:r>
              <a:rPr lang="en-US" dirty="0"/>
              <a:t>3- Construction staff</a:t>
            </a:r>
          </a:p>
          <a:p>
            <a:pPr lvl="1"/>
            <a:r>
              <a:rPr lang="en-US" dirty="0"/>
              <a:t>2- Grounds staff</a:t>
            </a:r>
          </a:p>
          <a:p>
            <a:pPr lvl="1"/>
            <a:endParaRPr lang="en-US" b="1" dirty="0"/>
          </a:p>
          <a:p>
            <a:pPr lvl="1"/>
            <a:endParaRPr lang="en-US" dirty="0"/>
          </a:p>
        </p:txBody>
      </p:sp>
      <p:sp>
        <p:nvSpPr>
          <p:cNvPr id="7" name="Slide Number Placeholder 6"/>
          <p:cNvSpPr>
            <a:spLocks noGrp="1"/>
          </p:cNvSpPr>
          <p:nvPr>
            <p:ph type="sldNum" sz="quarter" idx="12"/>
          </p:nvPr>
        </p:nvSpPr>
        <p:spPr/>
        <p:txBody>
          <a:bodyPr>
            <a:normAutofit lnSpcReduction="10000"/>
          </a:bodyPr>
          <a:lstStyle/>
          <a:p>
            <a:fld id="{435FC2AF-44CB-4375-B807-1A59999D6D49}" type="slidenum">
              <a:rPr lang="en-US" smtClean="0"/>
              <a:t>32</a:t>
            </a:fld>
            <a:endParaRPr lang="en-US"/>
          </a:p>
        </p:txBody>
      </p:sp>
    </p:spTree>
    <p:extLst>
      <p:ext uri="{BB962C8B-B14F-4D97-AF65-F5344CB8AC3E}">
        <p14:creationId xmlns:p14="http://schemas.microsoft.com/office/powerpoint/2010/main" val="4230933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46573" y="984411"/>
            <a:ext cx="8772693" cy="4889177"/>
          </a:xfrm>
        </p:spPr>
        <p:txBody>
          <a:bodyPr>
            <a:normAutofit/>
          </a:bodyPr>
          <a:lstStyle/>
          <a:p>
            <a:pPr algn="ctr"/>
            <a:r>
              <a:rPr lang="en-US" sz="6000" dirty="0">
                <a:solidFill>
                  <a:srgbClr val="FFFFFF"/>
                </a:solidFill>
              </a:rPr>
              <a:t>IFMA</a:t>
            </a:r>
            <a:br>
              <a:rPr lang="en-US" sz="6000" dirty="0">
                <a:solidFill>
                  <a:srgbClr val="FFFFFF"/>
                </a:solidFill>
              </a:rPr>
            </a:br>
            <a:r>
              <a:rPr lang="en-US" sz="6000" dirty="0">
                <a:solidFill>
                  <a:srgbClr val="FFFFFF"/>
                </a:solidFill>
              </a:rPr>
              <a:t>North America</a:t>
            </a:r>
            <a:br>
              <a:rPr lang="en-US" sz="6000" dirty="0">
                <a:solidFill>
                  <a:srgbClr val="FFFFFF"/>
                </a:solidFill>
              </a:rPr>
            </a:br>
            <a:r>
              <a:rPr lang="en-US" sz="6000" dirty="0">
                <a:solidFill>
                  <a:srgbClr val="FFFFFF"/>
                </a:solidFill>
              </a:rPr>
              <a:t>Operations and Maintenance Benchmarking report 2022</a:t>
            </a:r>
          </a:p>
        </p:txBody>
      </p:sp>
    </p:spTree>
    <p:extLst>
      <p:ext uri="{BB962C8B-B14F-4D97-AF65-F5344CB8AC3E}">
        <p14:creationId xmlns:p14="http://schemas.microsoft.com/office/powerpoint/2010/main" val="88179655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4CF6FE-1C53-14DB-86E2-6411A062674A}"/>
              </a:ext>
            </a:extLst>
          </p:cNvPr>
          <p:cNvSpPr>
            <a:spLocks noGrp="1"/>
          </p:cNvSpPr>
          <p:nvPr>
            <p:ph type="title" idx="4294967295"/>
          </p:nvPr>
        </p:nvSpPr>
        <p:spPr>
          <a:xfrm>
            <a:off x="1261872" y="-1428929"/>
            <a:ext cx="9692640" cy="1428929"/>
          </a:xfrm>
        </p:spPr>
        <p:txBody>
          <a:bodyPr vert="horz" lIns="91440" tIns="27432" rIns="91440" bIns="45720" rtlCol="0" anchor="b">
            <a:normAutofit fontScale="90000"/>
          </a:bodyPr>
          <a:lstStyle/>
          <a:p>
            <a:r>
              <a:rPr lang="en-US" dirty="0"/>
              <a:t>IFMA Operations and Maintenance Benchmarking Report 2022</a:t>
            </a:r>
          </a:p>
        </p:txBody>
      </p:sp>
      <p:pic>
        <p:nvPicPr>
          <p:cNvPr id="3" name="Picture 2" descr="Photo of IFMA North America Operations and Maintenance Benchmarking Report 20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618" y="0"/>
            <a:ext cx="5296763" cy="6858000"/>
          </a:xfrm>
          <a:prstGeom prst="rect">
            <a:avLst/>
          </a:prstGeom>
        </p:spPr>
      </p:pic>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34</a:t>
            </a:fld>
            <a:endParaRPr lang="en-US"/>
          </a:p>
        </p:txBody>
      </p:sp>
    </p:spTree>
    <p:extLst>
      <p:ext uri="{BB962C8B-B14F-4D97-AF65-F5344CB8AC3E}">
        <p14:creationId xmlns:p14="http://schemas.microsoft.com/office/powerpoint/2010/main" val="2656178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B9781D-EF57-DD2C-05A2-6509EAAC99EA}"/>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a:t>
            </a:r>
          </a:p>
        </p:txBody>
      </p:sp>
      <p:pic>
        <p:nvPicPr>
          <p:cNvPr id="3" name="Picture 2" descr="Photo of Maintenance Groundskee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2659" y="0"/>
            <a:ext cx="5326682" cy="6858000"/>
          </a:xfrm>
          <a:prstGeom prst="rect">
            <a:avLst/>
          </a:prstGeom>
        </p:spPr>
      </p:pic>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35</a:t>
            </a:fld>
            <a:endParaRPr lang="en-US"/>
          </a:p>
        </p:txBody>
      </p:sp>
    </p:spTree>
    <p:extLst>
      <p:ext uri="{BB962C8B-B14F-4D97-AF65-F5344CB8AC3E}">
        <p14:creationId xmlns:p14="http://schemas.microsoft.com/office/powerpoint/2010/main" val="1304261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A7043B1-A626-2EC2-9338-9C98B5245473}"/>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Costs</a:t>
            </a:r>
          </a:p>
        </p:txBody>
      </p:sp>
      <p:pic>
        <p:nvPicPr>
          <p:cNvPr id="3" name="Picture 2" descr="Document of Maintenance Costs by County/Region, Percentile,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3835" y="0"/>
            <a:ext cx="5504329" cy="6858000"/>
          </a:xfrm>
          <a:prstGeom prst="rect">
            <a:avLst/>
          </a:prstGeom>
        </p:spPr>
      </p:pic>
      <p:sp>
        <p:nvSpPr>
          <p:cNvPr id="4" name="TextBox 3"/>
          <p:cNvSpPr txBox="1"/>
          <p:nvPr/>
        </p:nvSpPr>
        <p:spPr>
          <a:xfrm>
            <a:off x="9162661" y="149290"/>
            <a:ext cx="2491274" cy="1477328"/>
          </a:xfrm>
          <a:prstGeom prst="rect">
            <a:avLst/>
          </a:prstGeom>
          <a:noFill/>
        </p:spPr>
        <p:txBody>
          <a:bodyPr wrap="square" rtlCol="0">
            <a:spAutoFit/>
          </a:bodyPr>
          <a:lstStyle/>
          <a:p>
            <a:r>
              <a:rPr lang="en-US" dirty="0"/>
              <a:t>We currently provide maintenance to 732,941 square feet for approximately $2.49 per square foot.</a:t>
            </a:r>
          </a:p>
        </p:txBody>
      </p:sp>
      <p:sp>
        <p:nvSpPr>
          <p:cNvPr id="6" name="Rectangle 5" descr="Document of Maintenance Costs by County / Region and Percentile"/>
          <p:cNvSpPr/>
          <p:nvPr/>
        </p:nvSpPr>
        <p:spPr>
          <a:xfrm>
            <a:off x="5940717" y="2724537"/>
            <a:ext cx="2907448" cy="186613"/>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36</a:t>
            </a:fld>
            <a:endParaRPr lang="en-US"/>
          </a:p>
        </p:txBody>
      </p:sp>
    </p:spTree>
    <p:extLst>
      <p:ext uri="{BB962C8B-B14F-4D97-AF65-F5344CB8AC3E}">
        <p14:creationId xmlns:p14="http://schemas.microsoft.com/office/powerpoint/2010/main" val="741139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27A6A8-0683-D6B0-E164-BB6BB28C0894}"/>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Costs by Industry Sector</a:t>
            </a:r>
          </a:p>
        </p:txBody>
      </p:sp>
      <p:pic>
        <p:nvPicPr>
          <p:cNvPr id="3" name="Picture 2" descr="Table of Maintenance Costs by Industry Secto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3530" y="0"/>
            <a:ext cx="5324939" cy="6858000"/>
          </a:xfrm>
          <a:prstGeom prst="rect">
            <a:avLst/>
          </a:prstGeom>
        </p:spPr>
      </p:pic>
      <p:sp>
        <p:nvSpPr>
          <p:cNvPr id="4" name="Rectangle 3" descr="Table of Maintenance Costs by Industry Sector"/>
          <p:cNvSpPr/>
          <p:nvPr/>
        </p:nvSpPr>
        <p:spPr>
          <a:xfrm>
            <a:off x="3747908" y="5203767"/>
            <a:ext cx="4672885" cy="114682"/>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37</a:t>
            </a:fld>
            <a:endParaRPr lang="en-US"/>
          </a:p>
        </p:txBody>
      </p:sp>
    </p:spTree>
    <p:extLst>
      <p:ext uri="{BB962C8B-B14F-4D97-AF65-F5344CB8AC3E}">
        <p14:creationId xmlns:p14="http://schemas.microsoft.com/office/powerpoint/2010/main" val="2084343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708524-460E-292B-2FEF-24B8C3E133C0}"/>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Costs by Facility Use</a:t>
            </a:r>
          </a:p>
        </p:txBody>
      </p:sp>
      <p:pic>
        <p:nvPicPr>
          <p:cNvPr id="3" name="Picture 2" descr="Table Maintenance Costs by Facility Us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1705" y="0"/>
            <a:ext cx="5288589" cy="6858000"/>
          </a:xfrm>
          <a:prstGeom prst="rect">
            <a:avLst/>
          </a:prstGeom>
        </p:spPr>
      </p:pic>
      <p:sp>
        <p:nvSpPr>
          <p:cNvPr id="4" name="Rectangle 3" descr="Table lines from Maintenance Costs by Facility Use for Correctional and Courthouse Costs"/>
          <p:cNvSpPr/>
          <p:nvPr/>
        </p:nvSpPr>
        <p:spPr>
          <a:xfrm>
            <a:off x="3788229" y="2015412"/>
            <a:ext cx="4655860" cy="345233"/>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descr="Table line of Maintenance Costs by Facility Use for Mixed-Use Office Costs"/>
          <p:cNvSpPr/>
          <p:nvPr/>
        </p:nvSpPr>
        <p:spPr>
          <a:xfrm>
            <a:off x="3788230" y="3405672"/>
            <a:ext cx="4655859" cy="149291"/>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38</a:t>
            </a:fld>
            <a:endParaRPr lang="en-US"/>
          </a:p>
        </p:txBody>
      </p:sp>
    </p:spTree>
    <p:extLst>
      <p:ext uri="{BB962C8B-B14F-4D97-AF65-F5344CB8AC3E}">
        <p14:creationId xmlns:p14="http://schemas.microsoft.com/office/powerpoint/2010/main" val="2153239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41FBBD-40BF-C339-FE6A-1A67B11DDB03}"/>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Staffing: Electricians</a:t>
            </a:r>
          </a:p>
        </p:txBody>
      </p:sp>
      <p:pic>
        <p:nvPicPr>
          <p:cNvPr id="3" name="Picture 2" descr="Photo of Maintenance woma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6692" y="0"/>
            <a:ext cx="5318615" cy="6858000"/>
          </a:xfrm>
          <a:prstGeom prst="rect">
            <a:avLst/>
          </a:prstGeom>
        </p:spPr>
      </p:pic>
      <p:sp>
        <p:nvSpPr>
          <p:cNvPr id="4" name="Rectangle 3" descr="Table line of Maintenance Staffing Electricians for Facility Size RSF"/>
          <p:cNvSpPr/>
          <p:nvPr/>
        </p:nvSpPr>
        <p:spPr>
          <a:xfrm>
            <a:off x="3724102" y="5010539"/>
            <a:ext cx="4692109" cy="209854"/>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39</a:t>
            </a:fld>
            <a:endParaRPr lang="en-US"/>
          </a:p>
        </p:txBody>
      </p:sp>
    </p:spTree>
    <p:extLst>
      <p:ext uri="{BB962C8B-B14F-4D97-AF65-F5344CB8AC3E}">
        <p14:creationId xmlns:p14="http://schemas.microsoft.com/office/powerpoint/2010/main" val="2310487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58400" cy="728133"/>
          </a:xfrm>
        </p:spPr>
        <p:txBody>
          <a:bodyPr/>
          <a:lstStyle/>
          <a:p>
            <a:r>
              <a:rPr lang="en-US" dirty="0"/>
              <a:t>Vehicle fleet</a:t>
            </a:r>
          </a:p>
        </p:txBody>
      </p:sp>
      <p:graphicFrame>
        <p:nvGraphicFramePr>
          <p:cNvPr id="7" name="Content Placeholder 6">
            <a:extLst>
              <a:ext uri="{FF2B5EF4-FFF2-40B4-BE49-F238E27FC236}">
                <a16:creationId xmlns:a16="http://schemas.microsoft.com/office/drawing/2014/main" id="{B5103D89-24B4-1E03-30D7-6BDD5CA7AC28}"/>
              </a:ext>
            </a:extLst>
          </p:cNvPr>
          <p:cNvGraphicFramePr>
            <a:graphicFrameLocks noGrp="1"/>
          </p:cNvGraphicFramePr>
          <p:nvPr>
            <p:ph sz="quarter" idx="13"/>
            <p:extLst>
              <p:ext uri="{D42A27DB-BD31-4B8C-83A1-F6EECF244321}">
                <p14:modId xmlns:p14="http://schemas.microsoft.com/office/powerpoint/2010/main" val="81242959"/>
              </p:ext>
            </p:extLst>
          </p:nvPr>
        </p:nvGraphicFramePr>
        <p:xfrm>
          <a:off x="1126067" y="1168400"/>
          <a:ext cx="9296400" cy="5198525"/>
        </p:xfrm>
        <a:graphic>
          <a:graphicData uri="http://schemas.openxmlformats.org/drawingml/2006/table">
            <a:tbl>
              <a:tblPr firstRow="1"/>
              <a:tblGrid>
                <a:gridCol w="892875">
                  <a:extLst>
                    <a:ext uri="{9D8B030D-6E8A-4147-A177-3AD203B41FA5}">
                      <a16:colId xmlns:a16="http://schemas.microsoft.com/office/drawing/2014/main" val="981527771"/>
                    </a:ext>
                  </a:extLst>
                </a:gridCol>
                <a:gridCol w="1339311">
                  <a:extLst>
                    <a:ext uri="{9D8B030D-6E8A-4147-A177-3AD203B41FA5}">
                      <a16:colId xmlns:a16="http://schemas.microsoft.com/office/drawing/2014/main" val="1884770018"/>
                    </a:ext>
                  </a:extLst>
                </a:gridCol>
                <a:gridCol w="2153404">
                  <a:extLst>
                    <a:ext uri="{9D8B030D-6E8A-4147-A177-3AD203B41FA5}">
                      <a16:colId xmlns:a16="http://schemas.microsoft.com/office/drawing/2014/main" val="609491121"/>
                    </a:ext>
                  </a:extLst>
                </a:gridCol>
                <a:gridCol w="1785749">
                  <a:extLst>
                    <a:ext uri="{9D8B030D-6E8A-4147-A177-3AD203B41FA5}">
                      <a16:colId xmlns:a16="http://schemas.microsoft.com/office/drawing/2014/main" val="3059172722"/>
                    </a:ext>
                  </a:extLst>
                </a:gridCol>
                <a:gridCol w="3125061">
                  <a:extLst>
                    <a:ext uri="{9D8B030D-6E8A-4147-A177-3AD203B41FA5}">
                      <a16:colId xmlns:a16="http://schemas.microsoft.com/office/drawing/2014/main" val="44437726"/>
                    </a:ext>
                  </a:extLst>
                </a:gridCol>
              </a:tblGrid>
              <a:tr h="332388">
                <a:tc>
                  <a:txBody>
                    <a:bodyPr/>
                    <a:lstStyle/>
                    <a:p>
                      <a:pPr algn="ctr" fontAlgn="ctr"/>
                      <a:r>
                        <a:rPr lang="en-US" sz="1200" b="1" i="0" u="none" strike="noStrike">
                          <a:solidFill>
                            <a:srgbClr val="000000"/>
                          </a:solidFill>
                          <a:effectLst/>
                          <a:latin typeface="Calibri" panose="020F0502020204030204" pitchFamily="34" charset="0"/>
                        </a:rPr>
                        <a:t>Year</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5911"/>
                    </a:solidFill>
                  </a:tcPr>
                </a:tc>
                <a:tc>
                  <a:txBody>
                    <a:bodyPr/>
                    <a:lstStyle/>
                    <a:p>
                      <a:pPr algn="ctr" fontAlgn="ctr"/>
                      <a:r>
                        <a:rPr lang="en-US" sz="1200" b="1" i="0" u="none" strike="noStrike">
                          <a:solidFill>
                            <a:srgbClr val="000000"/>
                          </a:solidFill>
                          <a:effectLst/>
                          <a:latin typeface="Calibri" panose="020F0502020204030204" pitchFamily="34" charset="0"/>
                        </a:rPr>
                        <a:t>Make</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5911"/>
                    </a:solidFill>
                  </a:tcPr>
                </a:tc>
                <a:tc>
                  <a:txBody>
                    <a:bodyPr/>
                    <a:lstStyle/>
                    <a:p>
                      <a:pPr algn="ctr" fontAlgn="ctr"/>
                      <a:r>
                        <a:rPr lang="en-US" sz="1200" b="1" i="0" u="none" strike="noStrike">
                          <a:solidFill>
                            <a:srgbClr val="000000"/>
                          </a:solidFill>
                          <a:effectLst/>
                          <a:latin typeface="Calibri" panose="020F0502020204030204" pitchFamily="34" charset="0"/>
                        </a:rPr>
                        <a:t>Model</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5911"/>
                    </a:solidFill>
                  </a:tcPr>
                </a:tc>
                <a:tc>
                  <a:txBody>
                    <a:bodyPr/>
                    <a:lstStyle/>
                    <a:p>
                      <a:pPr algn="ctr" fontAlgn="ctr"/>
                      <a:r>
                        <a:rPr lang="en-US" sz="1200" b="1" i="0" u="none" strike="noStrike">
                          <a:solidFill>
                            <a:srgbClr val="000000"/>
                          </a:solidFill>
                          <a:effectLst/>
                          <a:latin typeface="Calibri" panose="020F0502020204030204" pitchFamily="34" charset="0"/>
                        </a:rPr>
                        <a:t>Drivetrain</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5911"/>
                    </a:solidFill>
                  </a:tcPr>
                </a:tc>
                <a:tc>
                  <a:txBody>
                    <a:bodyPr/>
                    <a:lstStyle/>
                    <a:p>
                      <a:pPr algn="ctr" fontAlgn="ctr"/>
                      <a:r>
                        <a:rPr lang="en-US" sz="1200" b="1" i="0" u="none" strike="noStrike" dirty="0">
                          <a:solidFill>
                            <a:srgbClr val="000000"/>
                          </a:solidFill>
                          <a:effectLst/>
                          <a:latin typeface="Calibri" panose="020F0502020204030204" pitchFamily="34" charset="0"/>
                        </a:rPr>
                        <a:t>Assignee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65911"/>
                    </a:solidFill>
                  </a:tcPr>
                </a:tc>
                <a:extLst>
                  <a:ext uri="{0D108BD9-81ED-4DB2-BD59-A6C34878D82A}">
                    <a16:rowId xmlns:a16="http://schemas.microsoft.com/office/drawing/2014/main" val="1417335136"/>
                  </a:ext>
                </a:extLst>
              </a:tr>
              <a:tr h="265909">
                <a:tc>
                  <a:txBody>
                    <a:bodyPr/>
                    <a:lstStyle/>
                    <a:p>
                      <a:pPr algn="ctr" fontAlgn="ctr"/>
                      <a:r>
                        <a:rPr lang="en-US" sz="1000" b="0" i="0" u="none" strike="noStrike">
                          <a:solidFill>
                            <a:srgbClr val="000000"/>
                          </a:solidFill>
                          <a:effectLst/>
                          <a:latin typeface="Calibri" panose="020F0502020204030204" pitchFamily="34" charset="0"/>
                        </a:rPr>
                        <a:t>2008</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394114955"/>
                  </a:ext>
                </a:extLst>
              </a:tr>
              <a:tr h="265909">
                <a:tc>
                  <a:txBody>
                    <a:bodyPr/>
                    <a:lstStyle/>
                    <a:p>
                      <a:pPr algn="ctr" fontAlgn="ctr"/>
                      <a:r>
                        <a:rPr lang="en-US" sz="1000" b="0" i="0" u="none" strike="noStrike">
                          <a:solidFill>
                            <a:srgbClr val="000000"/>
                          </a:solidFill>
                          <a:effectLst/>
                          <a:latin typeface="Calibri" panose="020F0502020204030204" pitchFamily="34" charset="0"/>
                        </a:rPr>
                        <a:t>2008</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2192748356"/>
                  </a:ext>
                </a:extLst>
              </a:tr>
              <a:tr h="265909">
                <a:tc>
                  <a:txBody>
                    <a:bodyPr/>
                    <a:lstStyle/>
                    <a:p>
                      <a:pPr algn="ctr" fontAlgn="ctr"/>
                      <a:r>
                        <a:rPr lang="en-US" sz="1000" b="0" i="0" u="none" strike="noStrike">
                          <a:solidFill>
                            <a:srgbClr val="000000"/>
                          </a:solidFill>
                          <a:effectLst/>
                          <a:latin typeface="Calibri" panose="020F0502020204030204" pitchFamily="34" charset="0"/>
                        </a:rPr>
                        <a:t>2008</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Custodial</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447891999"/>
                  </a:ext>
                </a:extLst>
              </a:tr>
              <a:tr h="265909">
                <a:tc>
                  <a:txBody>
                    <a:bodyPr/>
                    <a:lstStyle/>
                    <a:p>
                      <a:pPr algn="ctr" fontAlgn="ctr"/>
                      <a:r>
                        <a:rPr lang="en-US" sz="1000" b="0" i="0" u="none" strike="noStrike">
                          <a:solidFill>
                            <a:srgbClr val="000000"/>
                          </a:solidFill>
                          <a:effectLst/>
                          <a:latin typeface="Calibri" panose="020F0502020204030204" pitchFamily="34" charset="0"/>
                        </a:rPr>
                        <a:t>2009</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GMC</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Sierra</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dirty="0">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Construction Crew</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058985157"/>
                  </a:ext>
                </a:extLst>
              </a:tr>
              <a:tr h="265909">
                <a:tc>
                  <a:txBody>
                    <a:bodyPr/>
                    <a:lstStyle/>
                    <a:p>
                      <a:pPr algn="ctr" fontAlgn="ctr"/>
                      <a:r>
                        <a:rPr lang="en-US" sz="1000" b="0" i="0" u="none" strike="noStrike">
                          <a:solidFill>
                            <a:srgbClr val="000000"/>
                          </a:solidFill>
                          <a:effectLst/>
                          <a:latin typeface="Calibri" panose="020F0502020204030204" pitchFamily="34" charset="0"/>
                        </a:rPr>
                        <a:t>2015</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Custodial</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067483913"/>
                  </a:ext>
                </a:extLst>
              </a:tr>
              <a:tr h="265909">
                <a:tc>
                  <a:txBody>
                    <a:bodyPr/>
                    <a:lstStyle/>
                    <a:p>
                      <a:pPr algn="ctr" fontAlgn="ctr"/>
                      <a:r>
                        <a:rPr lang="en-US" sz="1000" b="0" i="0" u="none" strike="noStrike">
                          <a:solidFill>
                            <a:srgbClr val="000000"/>
                          </a:solidFill>
                          <a:effectLst/>
                          <a:latin typeface="Calibri" panose="020F0502020204030204" pitchFamily="34" charset="0"/>
                        </a:rPr>
                        <a:t>2015</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2474764776"/>
                  </a:ext>
                </a:extLst>
              </a:tr>
              <a:tr h="265909">
                <a:tc>
                  <a:txBody>
                    <a:bodyPr/>
                    <a:lstStyle/>
                    <a:p>
                      <a:pPr algn="ctr" fontAlgn="ctr"/>
                      <a:r>
                        <a:rPr lang="en-US" sz="1000" b="0" i="0" u="none" strike="noStrike">
                          <a:solidFill>
                            <a:srgbClr val="000000"/>
                          </a:solidFill>
                          <a:effectLst/>
                          <a:latin typeface="Calibri" panose="020F0502020204030204" pitchFamily="34" charset="0"/>
                        </a:rPr>
                        <a:t>2016</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Custodial</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992080897"/>
                  </a:ext>
                </a:extLst>
              </a:tr>
              <a:tr h="265909">
                <a:tc>
                  <a:txBody>
                    <a:bodyPr/>
                    <a:lstStyle/>
                    <a:p>
                      <a:pPr algn="ctr" fontAlgn="ctr"/>
                      <a:r>
                        <a:rPr lang="en-US" sz="1000" b="0" i="0" u="none" strike="noStrike">
                          <a:solidFill>
                            <a:srgbClr val="000000"/>
                          </a:solidFill>
                          <a:effectLst/>
                          <a:latin typeface="Calibri" panose="020F0502020204030204" pitchFamily="34" charset="0"/>
                        </a:rPr>
                        <a:t>2017</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City Express Van</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Custodial</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762738090"/>
                  </a:ext>
                </a:extLst>
              </a:tr>
              <a:tr h="265909">
                <a:tc>
                  <a:txBody>
                    <a:bodyPr/>
                    <a:lstStyle/>
                    <a:p>
                      <a:pPr algn="ctr" fontAlgn="ctr"/>
                      <a:r>
                        <a:rPr lang="en-US" sz="1000" b="0" i="0" u="none" strike="noStrike">
                          <a:solidFill>
                            <a:srgbClr val="000000"/>
                          </a:solidFill>
                          <a:effectLst/>
                          <a:latin typeface="Calibri" panose="020F0502020204030204" pitchFamily="34" charset="0"/>
                        </a:rPr>
                        <a:t>2022</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4x4</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623230270"/>
                  </a:ext>
                </a:extLst>
              </a:tr>
              <a:tr h="265909">
                <a:tc>
                  <a:txBody>
                    <a:bodyPr/>
                    <a:lstStyle/>
                    <a:p>
                      <a:pPr algn="ctr" fontAlgn="ctr"/>
                      <a:r>
                        <a:rPr lang="en-US" sz="1000" b="0" i="0" u="none" strike="noStrike">
                          <a:solidFill>
                            <a:srgbClr val="000000"/>
                          </a:solidFill>
                          <a:effectLst/>
                          <a:latin typeface="Calibri" panose="020F0502020204030204" pitchFamily="34" charset="0"/>
                        </a:rPr>
                        <a:t>2022</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4x4</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93341171"/>
                  </a:ext>
                </a:extLst>
              </a:tr>
              <a:tr h="265909">
                <a:tc>
                  <a:txBody>
                    <a:bodyPr/>
                    <a:lstStyle/>
                    <a:p>
                      <a:pPr algn="ctr" fontAlgn="ctr"/>
                      <a:r>
                        <a:rPr lang="en-US" sz="1000" b="0" i="0" u="none" strike="noStrike">
                          <a:solidFill>
                            <a:srgbClr val="000000"/>
                          </a:solidFill>
                          <a:effectLst/>
                          <a:latin typeface="Calibri" panose="020F0502020204030204" pitchFamily="34" charset="0"/>
                        </a:rPr>
                        <a:t>2022</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4x4</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4124479559"/>
                  </a:ext>
                </a:extLst>
              </a:tr>
              <a:tr h="265909">
                <a:tc>
                  <a:txBody>
                    <a:bodyPr/>
                    <a:lstStyle/>
                    <a:p>
                      <a:pPr algn="ctr" fontAlgn="ctr"/>
                      <a:r>
                        <a:rPr lang="en-US" sz="1000" b="0" i="0" u="none" strike="noStrike">
                          <a:solidFill>
                            <a:srgbClr val="000000"/>
                          </a:solidFill>
                          <a:effectLst/>
                          <a:latin typeface="Calibri" panose="020F0502020204030204" pitchFamily="34" charset="0"/>
                        </a:rPr>
                        <a:t>2022</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4x4</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Director</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2103402548"/>
                  </a:ext>
                </a:extLst>
              </a:tr>
              <a:tr h="265909">
                <a:tc>
                  <a:txBody>
                    <a:bodyPr/>
                    <a:lstStyle/>
                    <a:p>
                      <a:pPr algn="ctr" fontAlgn="ctr"/>
                      <a:r>
                        <a:rPr lang="en-US" sz="1000" b="0" i="0" u="none" strike="noStrike">
                          <a:solidFill>
                            <a:srgbClr val="000000"/>
                          </a:solidFill>
                          <a:effectLst/>
                          <a:latin typeface="Calibri" panose="020F0502020204030204" pitchFamily="34" charset="0"/>
                        </a:rPr>
                        <a:t>2023</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4X4</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Construction Supervisor</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1629962632"/>
                  </a:ext>
                </a:extLst>
              </a:tr>
              <a:tr h="265909">
                <a:tc>
                  <a:txBody>
                    <a:bodyPr/>
                    <a:lstStyle/>
                    <a:p>
                      <a:pPr algn="ctr" fontAlgn="ctr"/>
                      <a:r>
                        <a:rPr lang="en-US" sz="1000" b="0" i="0" u="none" strike="noStrike">
                          <a:solidFill>
                            <a:srgbClr val="000000"/>
                          </a:solidFill>
                          <a:effectLst/>
                          <a:latin typeface="Calibri" panose="020F0502020204030204" pitchFamily="34" charset="0"/>
                        </a:rPr>
                        <a:t>2023</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Silverado</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03494794"/>
                  </a:ext>
                </a:extLst>
              </a:tr>
              <a:tr h="265909">
                <a:tc>
                  <a:txBody>
                    <a:bodyPr/>
                    <a:lstStyle/>
                    <a:p>
                      <a:pPr algn="ctr" fontAlgn="ctr"/>
                      <a:r>
                        <a:rPr lang="en-US" sz="1000" b="0" i="0" u="none" strike="noStrike">
                          <a:solidFill>
                            <a:srgbClr val="000000"/>
                          </a:solidFill>
                          <a:effectLst/>
                          <a:latin typeface="Calibri" panose="020F0502020204030204" pitchFamily="34" charset="0"/>
                        </a:rPr>
                        <a:t>2023</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Ford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F150</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3602588662"/>
                  </a:ext>
                </a:extLst>
              </a:tr>
              <a:tr h="265909">
                <a:tc>
                  <a:txBody>
                    <a:bodyPr/>
                    <a:lstStyle/>
                    <a:p>
                      <a:pPr algn="ctr" fontAlgn="ctr"/>
                      <a:r>
                        <a:rPr lang="en-US" sz="1000" b="0" i="0" u="none" strike="noStrike">
                          <a:solidFill>
                            <a:srgbClr val="000000"/>
                          </a:solidFill>
                          <a:effectLst/>
                          <a:latin typeface="Calibri" panose="020F0502020204030204" pitchFamily="34" charset="0"/>
                        </a:rPr>
                        <a:t>2023</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Ford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F150</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ctr"/>
                      <a:r>
                        <a:rPr lang="en-US" sz="1000" b="0" i="0" u="none" strike="noStrike">
                          <a:solidFill>
                            <a:srgbClr val="000000"/>
                          </a:solidFill>
                          <a:effectLst/>
                          <a:latin typeface="Calibri" panose="020F0502020204030204" pitchFamily="34" charset="0"/>
                        </a:rPr>
                        <a:t>Maintenance</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9492510"/>
                  </a:ext>
                </a:extLst>
              </a:tr>
              <a:tr h="265909">
                <a:tc>
                  <a:txBody>
                    <a:bodyPr/>
                    <a:lstStyle/>
                    <a:p>
                      <a:pPr algn="ctr" fontAlgn="ctr"/>
                      <a:r>
                        <a:rPr lang="en-US" sz="1000" b="0" i="0" u="none" strike="noStrike">
                          <a:solidFill>
                            <a:srgbClr val="000000"/>
                          </a:solidFill>
                          <a:effectLst/>
                          <a:latin typeface="Calibri" panose="020F0502020204030204" pitchFamily="34" charset="0"/>
                        </a:rPr>
                        <a:t>2024</a:t>
                      </a:r>
                    </a:p>
                  </a:txBody>
                  <a:tcPr marL="8469" marR="8469" marT="846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Chevrolet</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2500</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2wd</a:t>
                      </a:r>
                    </a:p>
                  </a:txBody>
                  <a:tcPr marL="8469" marR="8469" marT="846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000" b="0" i="0" u="none" strike="noStrike">
                          <a:solidFill>
                            <a:srgbClr val="000000"/>
                          </a:solidFill>
                          <a:effectLst/>
                          <a:latin typeface="Calibri" panose="020F0502020204030204" pitchFamily="34" charset="0"/>
                        </a:rPr>
                        <a:t>Grounds</a:t>
                      </a:r>
                    </a:p>
                  </a:txBody>
                  <a:tcPr marL="8469" marR="8469" marT="846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794596706"/>
                  </a:ext>
                </a:extLst>
              </a:tr>
              <a:tr h="345684">
                <a:tc gridSpan="5">
                  <a:txBody>
                    <a:bodyPr/>
                    <a:lstStyle/>
                    <a:p>
                      <a:pPr algn="ctr" fontAlgn="b"/>
                      <a:r>
                        <a:rPr lang="en-US" sz="1200" b="1" i="0" u="none" strike="noStrike" dirty="0">
                          <a:solidFill>
                            <a:srgbClr val="000000"/>
                          </a:solidFill>
                          <a:effectLst/>
                          <a:latin typeface="Calibri" panose="020F0502020204030204" pitchFamily="34" charset="0"/>
                        </a:rPr>
                        <a:t>Total- 17</a:t>
                      </a:r>
                    </a:p>
                  </a:txBody>
                  <a:tcPr marL="8469" marR="8469" marT="846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591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66498107"/>
                  </a:ext>
                </a:extLst>
              </a:tr>
            </a:tbl>
          </a:graphicData>
        </a:graphic>
      </p:graphicFrame>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121874954"/>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A55728-F26B-3894-C662-30EAE3DCF2B7}"/>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Staffing </a:t>
            </a:r>
          </a:p>
        </p:txBody>
      </p:sp>
      <p:pic>
        <p:nvPicPr>
          <p:cNvPr id="3" name="Picture 2" descr="Table of Maintenance Staffing: Plumbers and HVAC and Central Plant Operator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909" y="0"/>
            <a:ext cx="5294181" cy="6858000"/>
          </a:xfrm>
          <a:prstGeom prst="rect">
            <a:avLst/>
          </a:prstGeom>
        </p:spPr>
      </p:pic>
      <p:sp>
        <p:nvSpPr>
          <p:cNvPr id="4" name="Rectangle 3" descr="Table line on Maintenance Staffing: Plumbers for Facility Size RSF"/>
          <p:cNvSpPr/>
          <p:nvPr/>
        </p:nvSpPr>
        <p:spPr>
          <a:xfrm>
            <a:off x="3771235" y="2015413"/>
            <a:ext cx="4649527" cy="205273"/>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descr="Table line on Maintenance Staffing: HVAC and Central Plant Operators for Facility Size RSF"/>
          <p:cNvSpPr/>
          <p:nvPr/>
        </p:nvSpPr>
        <p:spPr>
          <a:xfrm>
            <a:off x="3771235" y="5010539"/>
            <a:ext cx="4644976" cy="226479"/>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40</a:t>
            </a:fld>
            <a:endParaRPr lang="en-US"/>
          </a:p>
        </p:txBody>
      </p:sp>
    </p:spTree>
    <p:extLst>
      <p:ext uri="{BB962C8B-B14F-4D97-AF65-F5344CB8AC3E}">
        <p14:creationId xmlns:p14="http://schemas.microsoft.com/office/powerpoint/2010/main" val="1726228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E4C9B65-BD9C-E392-3587-9768C5814C38}"/>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Staffing: Engineers and Carpenters</a:t>
            </a:r>
          </a:p>
        </p:txBody>
      </p:sp>
      <p:pic>
        <p:nvPicPr>
          <p:cNvPr id="3" name="Picture 2" descr="Table for Maintenance Staffing: Stationary Engineers and Carpenters of Facility Size RS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0361" y="0"/>
            <a:ext cx="5331278" cy="6858000"/>
          </a:xfrm>
          <a:prstGeom prst="rect">
            <a:avLst/>
          </a:prstGeom>
        </p:spPr>
      </p:pic>
      <p:sp>
        <p:nvSpPr>
          <p:cNvPr id="5" name="Rectangle 4" descr="Table for Maintenance Staffing: Stationary Engineers of Facility Size RSF"/>
          <p:cNvSpPr/>
          <p:nvPr/>
        </p:nvSpPr>
        <p:spPr>
          <a:xfrm>
            <a:off x="3766683" y="1999862"/>
            <a:ext cx="4649527" cy="205273"/>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descr="Table line for Maintenance Staffing: Carpenters of Facility Size RSF"/>
          <p:cNvSpPr/>
          <p:nvPr/>
        </p:nvSpPr>
        <p:spPr>
          <a:xfrm>
            <a:off x="3766684" y="5010539"/>
            <a:ext cx="4649528" cy="226479"/>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41</a:t>
            </a:fld>
            <a:endParaRPr lang="en-US"/>
          </a:p>
        </p:txBody>
      </p:sp>
    </p:spTree>
    <p:extLst>
      <p:ext uri="{BB962C8B-B14F-4D97-AF65-F5344CB8AC3E}">
        <p14:creationId xmlns:p14="http://schemas.microsoft.com/office/powerpoint/2010/main" val="3118193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4D69E31-8CC0-2A28-5FBB-67483E4E0CBA}"/>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Staffing: Generalists and Painters</a:t>
            </a:r>
          </a:p>
        </p:txBody>
      </p:sp>
      <p:pic>
        <p:nvPicPr>
          <p:cNvPr id="3" name="Picture 2" descr="Table for Maintenance Staffing: Generalists and Painters of Facility Size RS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7193" y="0"/>
            <a:ext cx="5317613" cy="6858000"/>
          </a:xfrm>
          <a:prstGeom prst="rect">
            <a:avLst/>
          </a:prstGeom>
        </p:spPr>
      </p:pic>
      <p:sp>
        <p:nvSpPr>
          <p:cNvPr id="5" name="Rectangle 4" descr="Table line for Maintenance Staffing: Generalists of Facility Size RSF"/>
          <p:cNvSpPr/>
          <p:nvPr/>
        </p:nvSpPr>
        <p:spPr>
          <a:xfrm>
            <a:off x="3701370" y="2027854"/>
            <a:ext cx="4714842" cy="191643"/>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descr="Table line for Maintenance Staffing: Generalists of Facility Size RSF"/>
          <p:cNvSpPr/>
          <p:nvPr/>
        </p:nvSpPr>
        <p:spPr>
          <a:xfrm>
            <a:off x="3701370" y="5066524"/>
            <a:ext cx="4714842" cy="212058"/>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42</a:t>
            </a:fld>
            <a:endParaRPr lang="en-US"/>
          </a:p>
        </p:txBody>
      </p:sp>
    </p:spTree>
    <p:extLst>
      <p:ext uri="{BB962C8B-B14F-4D97-AF65-F5344CB8AC3E}">
        <p14:creationId xmlns:p14="http://schemas.microsoft.com/office/powerpoint/2010/main" val="757277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DD7862-6420-02BF-0304-6F79E34B5E77}"/>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Maintenance Staffing: Other FTEs and Group Supervisor</a:t>
            </a:r>
          </a:p>
        </p:txBody>
      </p:sp>
      <p:pic>
        <p:nvPicPr>
          <p:cNvPr id="3" name="Picture 2" descr="Table for Maintenance Staffing: Other FTEs and Group Supervisors 9e.g., Foreman) of Facility Size RS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3531" y="0"/>
            <a:ext cx="5304937" cy="6858000"/>
          </a:xfrm>
          <a:prstGeom prst="rect">
            <a:avLst/>
          </a:prstGeom>
        </p:spPr>
      </p:pic>
      <p:sp>
        <p:nvSpPr>
          <p:cNvPr id="5" name="Rectangle 4" descr="Table line for Maintenance Staffing: Other FTEs of Facility Size RSF"/>
          <p:cNvSpPr/>
          <p:nvPr/>
        </p:nvSpPr>
        <p:spPr>
          <a:xfrm>
            <a:off x="3738578" y="2003367"/>
            <a:ext cx="4714842" cy="220431"/>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descr="Table line for Maintenance Staffing: Group Supervisors (e.g., Foreman) of Facility Size RSF"/>
          <p:cNvSpPr/>
          <p:nvPr/>
        </p:nvSpPr>
        <p:spPr>
          <a:xfrm>
            <a:off x="3738578" y="5029200"/>
            <a:ext cx="4714842" cy="223936"/>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43</a:t>
            </a:fld>
            <a:endParaRPr lang="en-US"/>
          </a:p>
        </p:txBody>
      </p:sp>
    </p:spTree>
    <p:extLst>
      <p:ext uri="{BB962C8B-B14F-4D97-AF65-F5344CB8AC3E}">
        <p14:creationId xmlns:p14="http://schemas.microsoft.com/office/powerpoint/2010/main" val="16077767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FE1C551-2220-03B8-61E3-C3126AE80334}"/>
              </a:ext>
            </a:extLst>
          </p:cNvPr>
          <p:cNvSpPr>
            <a:spLocks noGrp="1"/>
          </p:cNvSpPr>
          <p:nvPr>
            <p:ph type="title" idx="4294967295"/>
          </p:nvPr>
        </p:nvSpPr>
        <p:spPr>
          <a:xfrm>
            <a:off x="1261872" y="-1428929"/>
            <a:ext cx="9692640" cy="1428929"/>
          </a:xfrm>
        </p:spPr>
        <p:txBody>
          <a:bodyPr vert="horz" lIns="91440" tIns="27432" rIns="91440" bIns="45720" rtlCol="0" anchor="b">
            <a:normAutofit fontScale="90000"/>
          </a:bodyPr>
          <a:lstStyle/>
          <a:p>
            <a:r>
              <a:rPr lang="en-US" dirty="0"/>
              <a:t>Maintenance Staffing: Operations, Maintenance Manager and Help Desk</a:t>
            </a:r>
          </a:p>
        </p:txBody>
      </p:sp>
      <p:pic>
        <p:nvPicPr>
          <p:cNvPr id="3" name="Picture 2" descr="Table for Maintenance Staffing: Operations and Maintenance Manager and Help Desk of Facility Size RS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1290" y="0"/>
            <a:ext cx="5309419" cy="6858000"/>
          </a:xfrm>
          <a:prstGeom prst="rect">
            <a:avLst/>
          </a:prstGeom>
        </p:spPr>
      </p:pic>
      <p:sp>
        <p:nvSpPr>
          <p:cNvPr id="5" name="Rectangle 4" descr="Table line for Maintenance Staffing: Operations and Maintenance Manager of Facility Size RSF"/>
          <p:cNvSpPr/>
          <p:nvPr/>
        </p:nvSpPr>
        <p:spPr>
          <a:xfrm>
            <a:off x="3701370" y="2009194"/>
            <a:ext cx="4714842" cy="186612"/>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descr="Table for Maintenance Staffing: Help Desk of Facility Size RSF"/>
          <p:cNvSpPr/>
          <p:nvPr/>
        </p:nvSpPr>
        <p:spPr>
          <a:xfrm>
            <a:off x="3701370" y="5066524"/>
            <a:ext cx="4714842" cy="186612"/>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44</a:t>
            </a:fld>
            <a:endParaRPr lang="en-US"/>
          </a:p>
        </p:txBody>
      </p:sp>
    </p:spTree>
    <p:extLst>
      <p:ext uri="{BB962C8B-B14F-4D97-AF65-F5344CB8AC3E}">
        <p14:creationId xmlns:p14="http://schemas.microsoft.com/office/powerpoint/2010/main" val="38496036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20245F-E5FE-CD10-5C6A-73F351BCA5FD}"/>
              </a:ext>
            </a:extLst>
          </p:cNvPr>
          <p:cNvSpPr>
            <a:spLocks noGrp="1"/>
          </p:cNvSpPr>
          <p:nvPr>
            <p:ph type="title" idx="4294967295"/>
          </p:nvPr>
        </p:nvSpPr>
        <p:spPr>
          <a:xfrm>
            <a:off x="1261872" y="-1428929"/>
            <a:ext cx="9692640" cy="1428929"/>
          </a:xfrm>
        </p:spPr>
        <p:txBody>
          <a:bodyPr vert="horz" lIns="91440" tIns="27432" rIns="91440" bIns="45720" rtlCol="0" anchor="b">
            <a:normAutofit fontScale="90000"/>
          </a:bodyPr>
          <a:lstStyle/>
          <a:p>
            <a:r>
              <a:rPr lang="en-US" dirty="0"/>
              <a:t>Maintenance Staffing: Administrative Assistant and Other Administrative Support</a:t>
            </a:r>
          </a:p>
        </p:txBody>
      </p:sp>
      <p:pic>
        <p:nvPicPr>
          <p:cNvPr id="3" name="Picture 2" descr="Table for Maintenance Staffing: Administrative Assistant and Other Administrative Support of Facility Size RS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1290" y="0"/>
            <a:ext cx="5309419" cy="6858000"/>
          </a:xfrm>
          <a:prstGeom prst="rect">
            <a:avLst/>
          </a:prstGeom>
        </p:spPr>
      </p:pic>
      <p:sp>
        <p:nvSpPr>
          <p:cNvPr id="5" name="Rectangle 4" descr="Table for Maintenance Staffing: Other Administrative Support of Facility Size RSF"/>
          <p:cNvSpPr/>
          <p:nvPr/>
        </p:nvSpPr>
        <p:spPr>
          <a:xfrm>
            <a:off x="3738578" y="2009193"/>
            <a:ext cx="4677634" cy="202161"/>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descr="Table line for Maintenance Staffing: Other Administrative Support of Facility Size RSF"/>
          <p:cNvSpPr/>
          <p:nvPr/>
        </p:nvSpPr>
        <p:spPr>
          <a:xfrm>
            <a:off x="3701370" y="5047861"/>
            <a:ext cx="4714842" cy="205275"/>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45</a:t>
            </a:fld>
            <a:endParaRPr lang="en-US"/>
          </a:p>
        </p:txBody>
      </p:sp>
    </p:spTree>
    <p:extLst>
      <p:ext uri="{BB962C8B-B14F-4D97-AF65-F5344CB8AC3E}">
        <p14:creationId xmlns:p14="http://schemas.microsoft.com/office/powerpoint/2010/main" val="297242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D1A6B0-F5D3-CC2C-C308-A923C63456C7}"/>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Total Maintenance Staff</a:t>
            </a:r>
          </a:p>
        </p:txBody>
      </p:sp>
      <p:pic>
        <p:nvPicPr>
          <p:cNvPr id="3" name="Picture 2" descr="Photo of Total Maintenance Staff Facility Size RS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8909" y="0"/>
            <a:ext cx="5294181" cy="6858000"/>
          </a:xfrm>
          <a:prstGeom prst="rect">
            <a:avLst/>
          </a:prstGeom>
        </p:spPr>
      </p:pic>
      <p:sp>
        <p:nvSpPr>
          <p:cNvPr id="4" name="Rectangle 3" descr="Table of Total Maintenance Staff"/>
          <p:cNvSpPr/>
          <p:nvPr/>
        </p:nvSpPr>
        <p:spPr>
          <a:xfrm>
            <a:off x="5464855" y="2024745"/>
            <a:ext cx="2960688" cy="177279"/>
          </a:xfrm>
          <a:prstGeom prst="rect">
            <a:avLst/>
          </a:prstGeom>
          <a:solidFill>
            <a:srgbClr val="FFFF00">
              <a:alpha val="1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46</a:t>
            </a:fld>
            <a:endParaRPr lang="en-US"/>
          </a:p>
        </p:txBody>
      </p:sp>
    </p:spTree>
    <p:extLst>
      <p:ext uri="{BB962C8B-B14F-4D97-AF65-F5344CB8AC3E}">
        <p14:creationId xmlns:p14="http://schemas.microsoft.com/office/powerpoint/2010/main" val="2277303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3E6637-D6C8-9B6B-A720-FB22ECDBD000}"/>
              </a:ext>
            </a:extLst>
          </p:cNvPr>
          <p:cNvSpPr>
            <a:spLocks noGrp="1"/>
          </p:cNvSpPr>
          <p:nvPr>
            <p:ph type="title" idx="4294967295"/>
          </p:nvPr>
        </p:nvSpPr>
        <p:spPr>
          <a:xfrm>
            <a:off x="1261872" y="-1428929"/>
            <a:ext cx="9692640" cy="1428929"/>
          </a:xfrm>
        </p:spPr>
        <p:txBody>
          <a:bodyPr vert="horz" lIns="91440" tIns="27432" rIns="91440" bIns="45720" rtlCol="0" anchor="b">
            <a:normAutofit/>
          </a:bodyPr>
          <a:lstStyle/>
          <a:p>
            <a:r>
              <a:rPr lang="en-US" dirty="0"/>
              <a:t>Property Portfolio</a:t>
            </a:r>
          </a:p>
        </p:txBody>
      </p:sp>
      <p:graphicFrame>
        <p:nvGraphicFramePr>
          <p:cNvPr id="4" name="Object 3" descr="Table of Property Portfolio ">
            <a:extLst>
              <a:ext uri="{FF2B5EF4-FFF2-40B4-BE49-F238E27FC236}">
                <a16:creationId xmlns:a16="http://schemas.microsoft.com/office/drawing/2014/main" id="{3075ABA5-0DF5-AC65-4F9B-3063AB10EFF5}"/>
              </a:ext>
            </a:extLst>
          </p:cNvPr>
          <p:cNvGraphicFramePr>
            <a:graphicFrameLocks noChangeAspect="1"/>
          </p:cNvGraphicFramePr>
          <p:nvPr>
            <p:extLst>
              <p:ext uri="{D42A27DB-BD31-4B8C-83A1-F6EECF244321}">
                <p14:modId xmlns:p14="http://schemas.microsoft.com/office/powerpoint/2010/main" val="3275404195"/>
              </p:ext>
            </p:extLst>
          </p:nvPr>
        </p:nvGraphicFramePr>
        <p:xfrm>
          <a:off x="1534348" y="0"/>
          <a:ext cx="8473252" cy="6858000"/>
        </p:xfrm>
        <a:graphic>
          <a:graphicData uri="http://schemas.openxmlformats.org/presentationml/2006/ole">
            <mc:AlternateContent xmlns:mc="http://schemas.openxmlformats.org/markup-compatibility/2006">
              <mc:Choice xmlns:v="urn:schemas-microsoft-com:vml" Requires="v">
                <p:oleObj name="Worksheet" r:id="rId2" imgW="10906172" imgH="10677628" progId="Excel.Sheet.12">
                  <p:embed/>
                </p:oleObj>
              </mc:Choice>
              <mc:Fallback>
                <p:oleObj name="Worksheet" r:id="rId2" imgW="10906172" imgH="10677628" progId="Excel.Sheet.12">
                  <p:embed/>
                  <p:pic>
                    <p:nvPicPr>
                      <p:cNvPr id="0" name=""/>
                      <p:cNvPicPr/>
                      <p:nvPr/>
                    </p:nvPicPr>
                    <p:blipFill>
                      <a:blip r:embed="rId3"/>
                      <a:stretch>
                        <a:fillRect/>
                      </a:stretch>
                    </p:blipFill>
                    <p:spPr>
                      <a:xfrm>
                        <a:off x="1534348" y="0"/>
                        <a:ext cx="8473252" cy="685800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normAutofit lnSpcReduction="10000"/>
          </a:bodyPr>
          <a:lstStyle/>
          <a:p>
            <a:fld id="{435FC2AF-44CB-4375-B807-1A59999D6D49}" type="slidenum">
              <a:rPr lang="en-US" smtClean="0"/>
              <a:t>5</a:t>
            </a:fld>
            <a:endParaRPr lang="en-US"/>
          </a:p>
        </p:txBody>
      </p:sp>
    </p:spTree>
    <p:extLst>
      <p:ext uri="{BB962C8B-B14F-4D97-AF65-F5344CB8AC3E}">
        <p14:creationId xmlns:p14="http://schemas.microsoft.com/office/powerpoint/2010/main" val="3190419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959" y="69978"/>
            <a:ext cx="11406419" cy="522689"/>
          </a:xfrm>
        </p:spPr>
        <p:txBody>
          <a:bodyPr>
            <a:normAutofit fontScale="90000"/>
          </a:bodyPr>
          <a:lstStyle/>
          <a:p>
            <a:r>
              <a:rPr lang="en-US" sz="3600" dirty="0"/>
              <a:t>Work orders completed – last 7 years</a:t>
            </a:r>
          </a:p>
        </p:txBody>
      </p:sp>
      <p:sp>
        <p:nvSpPr>
          <p:cNvPr id="5" name="TextBox 4"/>
          <p:cNvSpPr txBox="1"/>
          <p:nvPr/>
        </p:nvSpPr>
        <p:spPr>
          <a:xfrm>
            <a:off x="0" y="5609430"/>
            <a:ext cx="11616613"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prstClr val="black"/>
                </a:solidFill>
                <a:effectLst/>
                <a:uLnTx/>
                <a:uFillTx/>
                <a:latin typeface="Agency FB" panose="020B0503020202020204" pitchFamily="34" charset="0"/>
                <a:ea typeface="+mn-ea"/>
                <a:cs typeface="+mn-cs"/>
              </a:rPr>
              <a:t>Notes:</a:t>
            </a:r>
            <a:endParaRPr kumimoji="0" lang="en-US" sz="1800" b="0"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Not all Non-PM work orders are able to be entered into the system due to work load, some are completed and never entered into the system.</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0"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Custodians do not currently utilize the CMMS system, this</a:t>
            </a:r>
            <a:r>
              <a:rPr kumimoji="0" lang="en-US" sz="1800" b="0" i="0" u="none" strike="noStrike" kern="1200" cap="none" spc="0" normalizeH="0" noProof="0" dirty="0">
                <a:ln>
                  <a:noFill/>
                </a:ln>
                <a:solidFill>
                  <a:prstClr val="black"/>
                </a:solidFill>
                <a:effectLst/>
                <a:uLnTx/>
                <a:uFillTx/>
                <a:latin typeface="Agency FB" panose="020B0503020202020204" pitchFamily="34" charset="0"/>
                <a:ea typeface="+mn-ea"/>
                <a:cs typeface="+mn-cs"/>
              </a:rPr>
              <a:t> only reflects Maintenance, Grounds and Construction staff work orders</a:t>
            </a:r>
            <a:r>
              <a:rPr kumimoji="0" lang="en-US" sz="1800" b="0"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a:t>
            </a:r>
          </a:p>
        </p:txBody>
      </p:sp>
      <p:sp>
        <p:nvSpPr>
          <p:cNvPr id="10" name="Content Placeholder 9">
            <a:extLst>
              <a:ext uri="{FF2B5EF4-FFF2-40B4-BE49-F238E27FC236}">
                <a16:creationId xmlns:a16="http://schemas.microsoft.com/office/drawing/2014/main" id="{B7AFC883-6903-5956-4EE9-8ED779D8E275}"/>
              </a:ext>
            </a:extLst>
          </p:cNvPr>
          <p:cNvSpPr>
            <a:spLocks noGrp="1"/>
          </p:cNvSpPr>
          <p:nvPr>
            <p:ph sz="quarter" idx="13"/>
          </p:nvPr>
        </p:nvSpPr>
        <p:spPr/>
        <p:txBody>
          <a:bodyPr/>
          <a:lstStyle/>
          <a:p>
            <a:endParaRPr lang="en-US"/>
          </a:p>
        </p:txBody>
      </p:sp>
      <p:pic>
        <p:nvPicPr>
          <p:cNvPr id="11" name="Picture 10" descr="Table of Annual Work Order Completed Last 8 years">
            <a:extLst>
              <a:ext uri="{FF2B5EF4-FFF2-40B4-BE49-F238E27FC236}">
                <a16:creationId xmlns:a16="http://schemas.microsoft.com/office/drawing/2014/main" id="{55DE9FC9-E798-D9DA-D29E-93093078FC42}"/>
              </a:ext>
            </a:extLst>
          </p:cNvPr>
          <p:cNvPicPr>
            <a:picLocks noChangeAspect="1"/>
          </p:cNvPicPr>
          <p:nvPr/>
        </p:nvPicPr>
        <p:blipFill>
          <a:blip r:embed="rId2"/>
          <a:stretch>
            <a:fillRect/>
          </a:stretch>
        </p:blipFill>
        <p:spPr>
          <a:xfrm>
            <a:off x="575387" y="905221"/>
            <a:ext cx="10621347" cy="4599060"/>
          </a:xfrm>
          <a:prstGeom prst="rect">
            <a:avLst/>
          </a:prstGeom>
        </p:spPr>
      </p:pic>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12236078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le 1"/>
          <p:cNvSpPr txBox="1">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400" b="0" i="0" u="none" strike="noStrike" kern="1200" cap="all" spc="0" normalizeH="0" baseline="0" noProof="0" dirty="0">
                <a:ln>
                  <a:noFill/>
                </a:ln>
                <a:solidFill>
                  <a:schemeClr val="tx1"/>
                </a:solidFill>
                <a:effectLst/>
                <a:uLnTx/>
                <a:uFillTx/>
                <a:latin typeface="+mj-lt"/>
                <a:ea typeface="+mj-ea"/>
                <a:cs typeface="+mj-cs"/>
              </a:rPr>
              <a:t>Importance of PROPER Staffing:</a:t>
            </a:r>
          </a:p>
        </p:txBody>
      </p:sp>
      <p:graphicFrame>
        <p:nvGraphicFramePr>
          <p:cNvPr id="6" name="Content Placeholder 4" descr="Diagram of Importance of Proper Staffing"/>
          <p:cNvGraphicFramePr>
            <a:graphicFrameLocks/>
          </p:cNvGraphicFramePr>
          <p:nvPr>
            <p:extLst>
              <p:ext uri="{D42A27DB-BD31-4B8C-83A1-F6EECF244321}">
                <p14:modId xmlns:p14="http://schemas.microsoft.com/office/powerpoint/2010/main" val="10597053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85555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7506" y="1316890"/>
            <a:ext cx="4937293" cy="4224216"/>
          </a:xfrm>
        </p:spPr>
        <p:txBody>
          <a:bodyPr>
            <a:normAutofit/>
          </a:bodyPr>
          <a:lstStyle/>
          <a:p>
            <a:pPr algn="ctr"/>
            <a:r>
              <a:rPr lang="en-US" sz="6000" dirty="0">
                <a:solidFill>
                  <a:srgbClr val="FFFFFF"/>
                </a:solidFill>
              </a:rPr>
              <a:t>Maintenance Staffing</a:t>
            </a:r>
          </a:p>
        </p:txBody>
      </p:sp>
    </p:spTree>
    <p:extLst>
      <p:ext uri="{BB962C8B-B14F-4D97-AF65-F5344CB8AC3E}">
        <p14:creationId xmlns:p14="http://schemas.microsoft.com/office/powerpoint/2010/main" val="26643741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7324"/>
            <a:ext cx="12086705" cy="1093124"/>
          </a:xfrm>
        </p:spPr>
        <p:txBody>
          <a:bodyPr>
            <a:normAutofit/>
          </a:bodyPr>
          <a:lstStyle/>
          <a:p>
            <a:r>
              <a:rPr lang="en-US" dirty="0"/>
              <a:t>Maintenance Staffing Considerations:</a:t>
            </a:r>
          </a:p>
        </p:txBody>
      </p:sp>
      <p:graphicFrame>
        <p:nvGraphicFramePr>
          <p:cNvPr id="5" name="Content Placeholder 4" descr="Listings of Maintenance Staffing Considerations"/>
          <p:cNvGraphicFramePr>
            <a:graphicFrameLocks noGrp="1"/>
          </p:cNvGraphicFramePr>
          <p:nvPr>
            <p:ph idx="1"/>
            <p:extLst>
              <p:ext uri="{D42A27DB-BD31-4B8C-83A1-F6EECF244321}">
                <p14:modId xmlns:p14="http://schemas.microsoft.com/office/powerpoint/2010/main" val="1200773380"/>
              </p:ext>
            </p:extLst>
          </p:nvPr>
        </p:nvGraphicFramePr>
        <p:xfrm>
          <a:off x="83127" y="805503"/>
          <a:ext cx="11064240" cy="5863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435FC2AF-44CB-4375-B807-1A59999D6D49}" type="slidenum">
              <a:rPr kumimoji="0" lang="en-US" sz="1400" b="1" i="0" u="none" strike="noStrike" kern="1200" cap="none" spc="0" normalizeH="0" baseline="0" noProof="0" smtClean="0">
                <a:ln>
                  <a:noFill/>
                </a:ln>
                <a:solidFill>
                  <a:srgbClr val="FFFFFF"/>
                </a:solidFill>
                <a:effectLst/>
                <a:uLnTx/>
                <a:uFillTx/>
                <a:latin typeface="Rockwell Condensed" panose="020606030504050201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US" sz="1400" b="1" i="0" u="none" strike="noStrike" kern="1200" cap="none" spc="0" normalizeH="0" baseline="0" noProof="0">
              <a:ln>
                <a:noFill/>
              </a:ln>
              <a:solidFill>
                <a:srgbClr val="FFFFFF"/>
              </a:solidFill>
              <a:effectLst/>
              <a:uLnTx/>
              <a:uFillTx/>
              <a:latin typeface="Rockwell Condensed" panose="02060603050405020104"/>
              <a:ea typeface="+mn-ea"/>
              <a:cs typeface="+mn-cs"/>
            </a:endParaRPr>
          </a:p>
        </p:txBody>
      </p:sp>
    </p:spTree>
    <p:extLst>
      <p:ext uri="{BB962C8B-B14F-4D97-AF65-F5344CB8AC3E}">
        <p14:creationId xmlns:p14="http://schemas.microsoft.com/office/powerpoint/2010/main" val="2426814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iew">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docProps/app.xml><?xml version="1.0" encoding="utf-8"?>
<Properties xmlns="http://schemas.openxmlformats.org/officeDocument/2006/extended-properties" xmlns:vt="http://schemas.openxmlformats.org/officeDocument/2006/docPropsVTypes">
  <Template/>
  <TotalTime>13577</TotalTime>
  <Words>4691</Words>
  <Application>Microsoft Office PowerPoint</Application>
  <PresentationFormat>Widescreen</PresentationFormat>
  <Paragraphs>946</Paragraphs>
  <Slides>46</Slides>
  <Notes>0</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58" baseType="lpstr">
      <vt:lpstr>Agency FB</vt:lpstr>
      <vt:lpstr>Arial</vt:lpstr>
      <vt:lpstr>Calibri</vt:lpstr>
      <vt:lpstr>Calibri Light</vt:lpstr>
      <vt:lpstr>Century Schoolbook</vt:lpstr>
      <vt:lpstr>Rockwell</vt:lpstr>
      <vt:lpstr>Rockwell Condensed</vt:lpstr>
      <vt:lpstr>Wingdings</vt:lpstr>
      <vt:lpstr>Wingdings 2</vt:lpstr>
      <vt:lpstr>Office Theme</vt:lpstr>
      <vt:lpstr>View</vt:lpstr>
      <vt:lpstr>Worksheet</vt:lpstr>
      <vt:lpstr>Facility Services </vt:lpstr>
      <vt:lpstr>28 Year Staff History</vt:lpstr>
      <vt:lpstr>Organizational chart</vt:lpstr>
      <vt:lpstr>Vehicle fleet</vt:lpstr>
      <vt:lpstr>Property Portfolio</vt:lpstr>
      <vt:lpstr>Work orders completed – last 7 years</vt:lpstr>
      <vt:lpstr>Importance of PROPER Staffing:</vt:lpstr>
      <vt:lpstr>Maintenance Staffing</vt:lpstr>
      <vt:lpstr>Maintenance Staffing Considerations:</vt:lpstr>
      <vt:lpstr>International Facility Management Association (IFMA) -  </vt:lpstr>
      <vt:lpstr>FM Pulse – National Survey 2017</vt:lpstr>
      <vt:lpstr>Maintenance current Assignments: </vt:lpstr>
      <vt:lpstr>Maintenance ideal Assignments: </vt:lpstr>
      <vt:lpstr>Maintenance requested: </vt:lpstr>
      <vt:lpstr>Grounds Staffing</vt:lpstr>
      <vt:lpstr>Property Groundkeeping</vt:lpstr>
      <vt:lpstr>APPA Grounds Standards</vt:lpstr>
      <vt:lpstr>Levels of Maintenance</vt:lpstr>
      <vt:lpstr>Grounds request: </vt:lpstr>
      <vt:lpstr>Summary</vt:lpstr>
      <vt:lpstr>Staffing required to be able to effectively handle our current workload.</vt:lpstr>
      <vt:lpstr>Estimated fiscal Impact for requested additions</vt:lpstr>
      <vt:lpstr>STAFFING REQUIRED JUST FOR THE NEW COURTHOUSE (FY26 BUDGET)</vt:lpstr>
      <vt:lpstr>Food for thought:</vt:lpstr>
      <vt:lpstr>County Comparisons (Info collected in FY24)</vt:lpstr>
      <vt:lpstr>Lubbock County (Lubbock)</vt:lpstr>
      <vt:lpstr>Webb County (Laredo)</vt:lpstr>
      <vt:lpstr>Mclennan County (Waco)</vt:lpstr>
      <vt:lpstr>Jefferson County (Beaumont)</vt:lpstr>
      <vt:lpstr>Brazos County (Bryan)</vt:lpstr>
      <vt:lpstr>Hays County (San Marcos)</vt:lpstr>
      <vt:lpstr>Ellis County (Waxahachie)</vt:lpstr>
      <vt:lpstr>IFMA North America Operations and Maintenance Benchmarking report 2022</vt:lpstr>
      <vt:lpstr>IFMA Operations and Maintenance Benchmarking Report 2022</vt:lpstr>
      <vt:lpstr>Maintenance</vt:lpstr>
      <vt:lpstr>Maintenance Costs</vt:lpstr>
      <vt:lpstr>Maintenance Costs by Industry Sector</vt:lpstr>
      <vt:lpstr>Maintenance Costs by Facility Use</vt:lpstr>
      <vt:lpstr>Maintenance Staffing: Electricians</vt:lpstr>
      <vt:lpstr>Maintenance Staffing </vt:lpstr>
      <vt:lpstr>Maintenance Staffing: Engineers and Carpenters</vt:lpstr>
      <vt:lpstr>Maintenance Staffing: Generalists and Painters</vt:lpstr>
      <vt:lpstr>Maintenance Staffing: Other FTEs and Group Supervisor</vt:lpstr>
      <vt:lpstr>Maintenance Staffing: Operations, Maintenance Manager and Help Desk</vt:lpstr>
      <vt:lpstr>Maintenance Staffing: Administrative Assistant and Other Administrative Support</vt:lpstr>
      <vt:lpstr>Total Maintenance Staff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Facility Services</dc:title>
  <dc:creator>Ed Nichols</dc:creator>
  <cp:lastModifiedBy>Crystal Pedroza</cp:lastModifiedBy>
  <cp:revision>193</cp:revision>
  <cp:lastPrinted>2024-06-24T16:22:40Z</cp:lastPrinted>
  <dcterms:created xsi:type="dcterms:W3CDTF">2023-04-27T20:22:49Z</dcterms:created>
  <dcterms:modified xsi:type="dcterms:W3CDTF">2024-08-16T14:58:34Z</dcterms:modified>
</cp:coreProperties>
</file>